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4"/>
  </p:notesMasterIdLst>
  <p:sldIdLst>
    <p:sldId id="257" r:id="rId2"/>
    <p:sldId id="258" r:id="rId3"/>
    <p:sldId id="259" r:id="rId4"/>
    <p:sldId id="260" r:id="rId5"/>
    <p:sldId id="261" r:id="rId6"/>
    <p:sldId id="262" r:id="rId7"/>
    <p:sldId id="263" r:id="rId8"/>
    <p:sldId id="270" r:id="rId9"/>
    <p:sldId id="265" r:id="rId10"/>
    <p:sldId id="266" r:id="rId11"/>
    <p:sldId id="267" r:id="rId12"/>
    <p:sldId id="269"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80" autoAdjust="0"/>
  </p:normalViewPr>
  <p:slideViewPr>
    <p:cSldViewPr snapToGrid="0">
      <p:cViewPr>
        <p:scale>
          <a:sx n="70" d="100"/>
          <a:sy n="70" d="100"/>
        </p:scale>
        <p:origin x="-942" y="-109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E07E3-39F2-4AA9-A342-015A548F8149}" type="datetimeFigureOut">
              <a:rPr lang="en-NZ" smtClean="0"/>
              <a:t>24/02/2017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CC480-14FB-4702-8C20-323E44CFCC31}" type="slidenum">
              <a:rPr lang="en-NZ" smtClean="0"/>
              <a:t>‹#›</a:t>
            </a:fld>
            <a:endParaRPr lang="en-NZ"/>
          </a:p>
        </p:txBody>
      </p:sp>
    </p:spTree>
    <p:extLst>
      <p:ext uri="{BB962C8B-B14F-4D97-AF65-F5344CB8AC3E}">
        <p14:creationId xmlns:p14="http://schemas.microsoft.com/office/powerpoint/2010/main" val="171575304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what Lent as a time of renewal means and give some examples of how people can be renewed during Lent.</a:t>
            </a:r>
            <a:endParaRPr lang="en-NZ" dirty="0"/>
          </a:p>
        </p:txBody>
      </p:sp>
      <p:sp>
        <p:nvSpPr>
          <p:cNvPr id="4" name="Slide Number Placeholder 3"/>
          <p:cNvSpPr>
            <a:spLocks noGrp="1"/>
          </p:cNvSpPr>
          <p:nvPr>
            <p:ph type="sldNum" sz="quarter" idx="10"/>
          </p:nvPr>
        </p:nvSpPr>
        <p:spPr/>
        <p:txBody>
          <a:bodyPr/>
          <a:lstStyle/>
          <a:p>
            <a:fld id="{AC1CC480-14FB-4702-8C20-323E44CFCC31}" type="slidenum">
              <a:rPr lang="en-NZ" smtClean="0"/>
              <a:t>1</a:t>
            </a:fld>
            <a:endParaRPr lang="en-NZ"/>
          </a:p>
        </p:txBody>
      </p:sp>
    </p:spTree>
    <p:extLst>
      <p:ext uri="{BB962C8B-B14F-4D97-AF65-F5344CB8AC3E}">
        <p14:creationId xmlns:p14="http://schemas.microsoft.com/office/powerpoint/2010/main" val="395803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900" i="1" kern="1200" dirty="0">
                <a:solidFill>
                  <a:schemeClr val="tx1"/>
                </a:solidFill>
                <a:effectLst/>
                <a:latin typeface="+mn-lt"/>
                <a:ea typeface="+mn-ea"/>
                <a:cs typeface="+mn-cs"/>
              </a:rPr>
              <a:t>reflect on their experience of being renewed in their belief in God and in their awareness of God’s presence in their lives.                                                                                                                             </a:t>
            </a:r>
            <a:r>
              <a:rPr lang="en-NZ" sz="900" i="1" kern="1200">
                <a:solidFill>
                  <a:schemeClr val="tx1"/>
                </a:solidFill>
                <a:effectLst/>
                <a:latin typeface="+mn-lt"/>
                <a:ea typeface="+mn-ea"/>
                <a:cs typeface="+mn-cs"/>
              </a:rPr>
              <a:t>Recall a time when they have sensed the presence of the Holy Spirit helping them to be aware of God’s goodness to them and urging them to share it with others.</a:t>
            </a:r>
            <a:endParaRPr lang="en-NZ" dirty="0"/>
          </a:p>
        </p:txBody>
      </p:sp>
      <p:sp>
        <p:nvSpPr>
          <p:cNvPr id="4" name="Slide Number Placeholder 3"/>
          <p:cNvSpPr>
            <a:spLocks noGrp="1"/>
          </p:cNvSpPr>
          <p:nvPr>
            <p:ph type="sldNum" sz="quarter" idx="10"/>
          </p:nvPr>
        </p:nvSpPr>
        <p:spPr/>
        <p:txBody>
          <a:bodyPr/>
          <a:lstStyle/>
          <a:p>
            <a:fld id="{AC1CC480-14FB-4702-8C20-323E44CFCC31}" type="slidenum">
              <a:rPr lang="en-NZ" smtClean="0"/>
              <a:t>10</a:t>
            </a:fld>
            <a:endParaRPr lang="en-NZ"/>
          </a:p>
        </p:txBody>
      </p:sp>
    </p:spTree>
    <p:extLst>
      <p:ext uri="{BB962C8B-B14F-4D97-AF65-F5344CB8AC3E}">
        <p14:creationId xmlns:p14="http://schemas.microsoft.com/office/powerpoint/2010/main" val="310825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NZ"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78999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Read through the Learning Intention with the class and identify some ideas/questions that might be explored in the resource.</a:t>
            </a:r>
          </a:p>
          <a:p>
            <a:endParaRPr lang="en-NZ" dirty="0"/>
          </a:p>
        </p:txBody>
      </p:sp>
      <p:sp>
        <p:nvSpPr>
          <p:cNvPr id="4" name="Slide Number Placeholder 3"/>
          <p:cNvSpPr>
            <a:spLocks noGrp="1"/>
          </p:cNvSpPr>
          <p:nvPr>
            <p:ph type="sldNum" sz="quarter" idx="10"/>
          </p:nvPr>
        </p:nvSpPr>
        <p:spPr/>
        <p:txBody>
          <a:bodyPr/>
          <a:lstStyle/>
          <a:p>
            <a:fld id="{AC1CC480-14FB-4702-8C20-323E44CFCC31}" type="slidenum">
              <a:rPr lang="en-NZ" smtClean="0"/>
              <a:t>2</a:t>
            </a:fld>
            <a:endParaRPr lang="en-NZ"/>
          </a:p>
        </p:txBody>
      </p:sp>
    </p:spTree>
    <p:extLst>
      <p:ext uri="{BB962C8B-B14F-4D97-AF65-F5344CB8AC3E}">
        <p14:creationId xmlns:p14="http://schemas.microsoft.com/office/powerpoint/2010/main" val="200301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Adapt Teaching and Learning Experience 1</a:t>
            </a:r>
          </a:p>
          <a:p>
            <a:r>
              <a:rPr lang="en-NZ" sz="900" kern="1200" dirty="0">
                <a:solidFill>
                  <a:schemeClr val="tx1"/>
                </a:solidFill>
                <a:effectLst/>
                <a:latin typeface="+mn-lt"/>
                <a:ea typeface="+mn-ea"/>
                <a:cs typeface="+mn-cs"/>
              </a:rPr>
              <a:t>Children read and suggest which statement completes each sentence.          </a:t>
            </a:r>
          </a:p>
          <a:p>
            <a:r>
              <a:rPr lang="en-NZ" sz="900" kern="1200" dirty="0">
                <a:solidFill>
                  <a:schemeClr val="tx1"/>
                </a:solidFill>
                <a:effectLst/>
                <a:latin typeface="+mn-lt"/>
                <a:ea typeface="+mn-ea"/>
                <a:cs typeface="+mn-cs"/>
              </a:rPr>
              <a:t>Use the floaters to check</a:t>
            </a:r>
          </a:p>
          <a:p>
            <a:r>
              <a:rPr lang="en-NZ" sz="900" b="1" u="sng" kern="1200" dirty="0">
                <a:solidFill>
                  <a:schemeClr val="tx1"/>
                </a:solidFill>
                <a:effectLst/>
                <a:latin typeface="+mn-lt"/>
                <a:ea typeface="+mn-ea"/>
                <a:cs typeface="+mn-cs"/>
              </a:rPr>
              <a:t>Answers </a:t>
            </a:r>
            <a:r>
              <a:rPr lang="en-NZ" sz="900" kern="1200" dirty="0">
                <a:solidFill>
                  <a:schemeClr val="tx1"/>
                </a:solidFill>
                <a:effectLst/>
                <a:latin typeface="+mn-lt"/>
                <a:ea typeface="+mn-ea"/>
                <a:cs typeface="+mn-cs"/>
              </a:rPr>
              <a:t>  1- B, 2 – D, 3 – A, 4 – C, 5 – E</a:t>
            </a: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118527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Adapt Teaching and Learning Experience 2.                                                        </a:t>
            </a:r>
          </a:p>
          <a:p>
            <a:r>
              <a:rPr lang="en-NZ" sz="900" kern="1200" dirty="0">
                <a:solidFill>
                  <a:schemeClr val="tx1"/>
                </a:solidFill>
                <a:effectLst/>
                <a:latin typeface="+mn-lt"/>
                <a:ea typeface="+mn-ea"/>
                <a:cs typeface="+mn-cs"/>
              </a:rPr>
              <a:t>Read through the text on the image and generate a class discussion about the ideas in each caption. Include responses to the 2 questions.                                                                          Discuss the meaning of the Scripture quote.</a:t>
            </a:r>
          </a:p>
          <a:p>
            <a:r>
              <a:rPr lang="en-NZ" sz="900" kern="1200" dirty="0">
                <a:solidFill>
                  <a:schemeClr val="tx1"/>
                </a:solidFill>
                <a:effectLst/>
                <a:latin typeface="+mn-lt"/>
                <a:ea typeface="+mn-ea"/>
                <a:cs typeface="+mn-cs"/>
              </a:rPr>
              <a:t>Recognise how the Church seasons are designed for the Northern Hemisphere - recall examples of this in the Advent and Christmas resources. </a:t>
            </a:r>
          </a:p>
          <a:p>
            <a:r>
              <a:rPr lang="en-NZ" sz="900" kern="1200" dirty="0">
                <a:solidFill>
                  <a:schemeClr val="tx1"/>
                </a:solidFill>
                <a:effectLst/>
                <a:latin typeface="+mn-lt"/>
                <a:ea typeface="+mn-ea"/>
                <a:cs typeface="+mn-cs"/>
              </a:rPr>
              <a:t>Explain that our spiritual world is similar to the patterns of the natural world – time for birth, growth and renewal. We interpret the meaning and symbols of Lent in nature differently in the southern hemisphere and recognise that what is happening here is the opposite to what is happening there.  This is because in ANZ Lent is in autumn when people are cleaning up their gardens, getting rid of plants that are dying off and letting the earth renew itself during  winter to enable new growth to come with spring.                       Lent in winter is a time to reflect and prepare for the new growth that will come in spring.</a:t>
            </a:r>
          </a:p>
        </p:txBody>
      </p:sp>
      <p:sp>
        <p:nvSpPr>
          <p:cNvPr id="4" name="Slide Number Placeholder 3"/>
          <p:cNvSpPr>
            <a:spLocks noGrp="1"/>
          </p:cNvSpPr>
          <p:nvPr>
            <p:ph type="sldNum" sz="quarter" idx="10"/>
          </p:nvPr>
        </p:nvSpPr>
        <p:spPr/>
        <p:txBody>
          <a:bodyPr/>
          <a:lstStyle/>
          <a:p>
            <a:fld id="{887E6324-96D2-4F68-AB6E-99EF2AD1FB4B}" type="slidenum">
              <a:rPr lang="en-NZ" smtClean="0"/>
              <a:t>4</a:t>
            </a:fld>
            <a:endParaRPr lang="en-NZ"/>
          </a:p>
        </p:txBody>
      </p:sp>
    </p:spTree>
    <p:extLst>
      <p:ext uri="{BB962C8B-B14F-4D97-AF65-F5344CB8AC3E}">
        <p14:creationId xmlns:p14="http://schemas.microsoft.com/office/powerpoint/2010/main" val="429427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Recap the meaning of renewal.    (See Slide 7)</a:t>
            </a:r>
          </a:p>
          <a:p>
            <a:r>
              <a:rPr lang="en-NZ" sz="900" kern="1200" dirty="0">
                <a:solidFill>
                  <a:schemeClr val="tx1"/>
                </a:solidFill>
                <a:effectLst/>
                <a:latin typeface="+mn-lt"/>
                <a:ea typeface="+mn-ea"/>
                <a:cs typeface="+mn-cs"/>
              </a:rPr>
              <a:t>Talk about what it feels like to be ‘renewed’ and share an experience of this. Talk about what spiritual growth means and how it feels and how you recognise your own or someone else’s spiritual growth e.g. - more in tune with spiritual ideas and experiences such as prayer  - more empathetic and sensitive – more responsive to the needs of others - more reflective about God and spiritual ideas - more prayerful.   </a:t>
            </a:r>
          </a:p>
          <a:p>
            <a:r>
              <a:rPr lang="en-NZ" sz="900" kern="1200" dirty="0">
                <a:solidFill>
                  <a:schemeClr val="tx1"/>
                </a:solidFill>
                <a:effectLst/>
                <a:latin typeface="+mn-lt"/>
                <a:ea typeface="+mn-ea"/>
                <a:cs typeface="+mn-cs"/>
              </a:rPr>
              <a:t>Use the blind handle to reveal the ideas to be discussed.</a:t>
            </a: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153907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Use each post – it note to generate ideas and add to those on the notes.     </a:t>
            </a:r>
          </a:p>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Talk about how focussing on your spiritual life affects the way you live - especially in your relationship with God and with your relationships. </a:t>
            </a:r>
          </a:p>
        </p:txBody>
      </p:sp>
      <p:sp>
        <p:nvSpPr>
          <p:cNvPr id="4" name="Slide Number Placeholder 3"/>
          <p:cNvSpPr>
            <a:spLocks noGrp="1"/>
          </p:cNvSpPr>
          <p:nvPr>
            <p:ph type="sldNum" sz="quarter" idx="10"/>
          </p:nvPr>
        </p:nvSpPr>
        <p:spPr/>
        <p:txBody>
          <a:bodyPr/>
          <a:lstStyle/>
          <a:p>
            <a:fld id="{887E6324-96D2-4F68-AB6E-99EF2AD1FB4B}" type="slidenum">
              <a:rPr lang="en-NZ" smtClean="0"/>
              <a:t>6</a:t>
            </a:fld>
            <a:endParaRPr lang="en-NZ"/>
          </a:p>
        </p:txBody>
      </p:sp>
    </p:spTree>
    <p:extLst>
      <p:ext uri="{BB962C8B-B14F-4D97-AF65-F5344CB8AC3E}">
        <p14:creationId xmlns:p14="http://schemas.microsoft.com/office/powerpoint/2010/main" val="2453795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Build on discussion from Slide 5.                                                                          </a:t>
            </a:r>
          </a:p>
          <a:p>
            <a:r>
              <a:rPr lang="en-NZ" sz="900" kern="1200" dirty="0">
                <a:solidFill>
                  <a:schemeClr val="tx1"/>
                </a:solidFill>
                <a:effectLst/>
                <a:latin typeface="+mn-lt"/>
                <a:ea typeface="+mn-ea"/>
                <a:cs typeface="+mn-cs"/>
              </a:rPr>
              <a:t>Children brainstorm what renewal looks, sounds and feels like. Using their Y chart worksheet they record their ideas. Invite children to share how their learning and class relationships helps to renew their thinking and actions.</a:t>
            </a:r>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7</a:t>
            </a:fld>
            <a:endParaRPr lang="en-NZ"/>
          </a:p>
        </p:txBody>
      </p:sp>
    </p:spTree>
    <p:extLst>
      <p:ext uri="{BB962C8B-B14F-4D97-AF65-F5344CB8AC3E}">
        <p14:creationId xmlns:p14="http://schemas.microsoft.com/office/powerpoint/2010/main" val="391168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Read each flip card and</a:t>
            </a:r>
            <a:r>
              <a:rPr lang="en-NZ" sz="900" b="1" kern="1200" dirty="0">
                <a:solidFill>
                  <a:schemeClr val="tx1"/>
                </a:solidFill>
                <a:effectLst/>
                <a:latin typeface="+mn-lt"/>
                <a:ea typeface="+mn-ea"/>
                <a:cs typeface="+mn-cs"/>
              </a:rPr>
              <a:t> </a:t>
            </a:r>
            <a:r>
              <a:rPr lang="en-NZ" sz="900" kern="1200" dirty="0">
                <a:solidFill>
                  <a:schemeClr val="tx1"/>
                </a:solidFill>
                <a:effectLst/>
                <a:latin typeface="+mn-lt"/>
                <a:ea typeface="+mn-ea"/>
                <a:cs typeface="+mn-cs"/>
              </a:rPr>
              <a:t>invite children’s comments and questions after each one.    Draw children’s attention to what the Holy Spirit says to them. </a:t>
            </a:r>
          </a:p>
          <a:p>
            <a:r>
              <a:rPr lang="en-NZ" sz="900" kern="1200" dirty="0">
                <a:solidFill>
                  <a:schemeClr val="tx1"/>
                </a:solidFill>
                <a:effectLst/>
                <a:latin typeface="+mn-lt"/>
                <a:ea typeface="+mn-ea"/>
                <a:cs typeface="+mn-cs"/>
              </a:rPr>
              <a:t>Talk about how this happens – a prompt, a comment from an adult or good friend, - something they see or hear that helps them to understand something more clearly, - an urge to offer help to someone,  - a kind word or action that comes to you spontaneously and you wonder how it happened – an inspiration that you get and when you share it others tell you how good it is, -  when you react to a situation where someone is being put down and you stand up for them.                                                                                                                                                                                      Invite children to share their own experiences of how they hear/feel the Holy Spirit guiding them in their lives. </a:t>
            </a:r>
          </a:p>
          <a:p>
            <a:r>
              <a:rPr lang="en-NZ" sz="900" kern="1200" dirty="0">
                <a:solidFill>
                  <a:schemeClr val="tx1"/>
                </a:solidFill>
                <a:effectLst/>
                <a:latin typeface="+mn-lt"/>
                <a:ea typeface="+mn-ea"/>
                <a:cs typeface="+mn-cs"/>
              </a:rPr>
              <a:t>Sing using the MP3 ‘Song for Change’ – explain that change is often a sign of growth and renewal.</a:t>
            </a:r>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8</a:t>
            </a:fld>
            <a:endParaRPr lang="en-NZ"/>
          </a:p>
        </p:txBody>
      </p:sp>
    </p:spTree>
    <p:extLst>
      <p:ext uri="{BB962C8B-B14F-4D97-AF65-F5344CB8AC3E}">
        <p14:creationId xmlns:p14="http://schemas.microsoft.com/office/powerpoint/2010/main" val="3250077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This formative assessment strategy will help teachers to identify how well students have achieved the Learning Intentions of the resource.                                                 Teachers can choose how they use the slide to assess each item.                                  A worksheet of this slide is available as an option for children to complete.</a:t>
            </a:r>
          </a:p>
          <a:p>
            <a:r>
              <a:rPr lang="en-NZ" sz="900" kern="1200" dirty="0">
                <a:solidFill>
                  <a:schemeClr val="tx1"/>
                </a:solidFill>
                <a:effectLst/>
                <a:latin typeface="+mn-lt"/>
                <a:ea typeface="+mn-ea"/>
                <a:cs typeface="+mn-cs"/>
              </a:rPr>
              <a:t>The last two items are feed forward for the teacher. </a:t>
            </a:r>
          </a:p>
          <a:p>
            <a:r>
              <a:rPr lang="en-NZ" sz="9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AC1CC480-14FB-4702-8C20-323E44CFCC31}" type="slidenum">
              <a:rPr lang="en-NZ" smtClean="0"/>
              <a:t>9</a:t>
            </a:fld>
            <a:endParaRPr lang="en-NZ"/>
          </a:p>
        </p:txBody>
      </p:sp>
    </p:spTree>
    <p:extLst>
      <p:ext uri="{BB962C8B-B14F-4D97-AF65-F5344CB8AC3E}">
        <p14:creationId xmlns:p14="http://schemas.microsoft.com/office/powerpoint/2010/main" val="162188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8AA63E-1973-4363-B339-B3D8ADB88DC8}"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120827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AA63E-1973-4363-B339-B3D8ADB88DC8}"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47913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AA63E-1973-4363-B339-B3D8ADB88DC8}"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427150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446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AA63E-1973-4363-B339-B3D8ADB88DC8}"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1650472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8AA63E-1973-4363-B339-B3D8ADB88DC8}" type="datetimeFigureOut">
              <a:rPr lang="en-NZ" smtClean="0"/>
              <a:t>24/02/2017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3542064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8AA63E-1973-4363-B339-B3D8ADB88DC8}"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136193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8AA63E-1973-4363-B339-B3D8ADB88DC8}" type="datetimeFigureOut">
              <a:rPr lang="en-NZ" smtClean="0"/>
              <a:t>24/02/2017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1924789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8AA63E-1973-4363-B339-B3D8ADB88DC8}" type="datetimeFigureOut">
              <a:rPr lang="en-NZ" smtClean="0"/>
              <a:t>24/02/2017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141329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AA63E-1973-4363-B339-B3D8ADB88DC8}" type="datetimeFigureOut">
              <a:rPr lang="en-NZ" smtClean="0"/>
              <a:t>24/02/2017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2391304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B8AA63E-1973-4363-B339-B3D8ADB88DC8}"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377932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B8AA63E-1973-4363-B339-B3D8ADB88DC8}" type="datetimeFigureOut">
              <a:rPr lang="en-NZ" smtClean="0"/>
              <a:t>24/02/2017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538A226-0723-4698-BB0A-10EF6697B213}" type="slidenum">
              <a:rPr lang="en-NZ" smtClean="0"/>
              <a:t>‹#›</a:t>
            </a:fld>
            <a:endParaRPr lang="en-NZ"/>
          </a:p>
        </p:txBody>
      </p:sp>
    </p:spTree>
    <p:extLst>
      <p:ext uri="{BB962C8B-B14F-4D97-AF65-F5344CB8AC3E}">
        <p14:creationId xmlns:p14="http://schemas.microsoft.com/office/powerpoint/2010/main" val="683784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89000">
              <a:srgbClr val="7030A0">
                <a:alpha val="77000"/>
              </a:srgb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B8AA63E-1973-4363-B339-B3D8ADB88DC8}" type="datetimeFigureOut">
              <a:rPr lang="en-NZ" smtClean="0"/>
              <a:t>24/02/2017</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538A226-0723-4698-BB0A-10EF6697B213}" type="slidenum">
              <a:rPr lang="en-NZ" smtClean="0"/>
              <a:t>‹#›</a:t>
            </a:fld>
            <a:endParaRPr lang="en-NZ"/>
          </a:p>
        </p:txBody>
      </p:sp>
    </p:spTree>
    <p:extLst>
      <p:ext uri="{BB962C8B-B14F-4D97-AF65-F5344CB8AC3E}">
        <p14:creationId xmlns:p14="http://schemas.microsoft.com/office/powerpoint/2010/main" val="32503142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5912" y="1326733"/>
            <a:ext cx="8918088" cy="830997"/>
          </a:xfrm>
          <a:prstGeom prst="rect">
            <a:avLst/>
          </a:prstGeom>
          <a:noFill/>
        </p:spPr>
        <p:txBody>
          <a:bodyPr wrap="square" lIns="91440" tIns="45720" rIns="91440" bIns="45720">
            <a:spAutoFit/>
          </a:bodyPr>
          <a:lstStyle/>
          <a:p>
            <a:pPr algn="ctr"/>
            <a:r>
              <a:rPr lang="en-US" sz="4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Lent – A Time of Renewal</a:t>
            </a: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bwMode="auto">
          <a:xfrm>
            <a:off x="948685" y="2379519"/>
            <a:ext cx="7583756" cy="1663196"/>
          </a:xfrm>
          <a:prstGeom prst="rect">
            <a:avLst/>
          </a:prstGeom>
          <a:noFill/>
          <a:ln>
            <a:noFill/>
          </a:ln>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576" y="1117162"/>
            <a:ext cx="5256248" cy="2957887"/>
          </a:xfrm>
          <a:prstGeom prst="rect">
            <a:avLst/>
          </a:prstGeom>
          <a:effectLst>
            <a:softEdge rad="355600"/>
          </a:effectLst>
        </p:spPr>
      </p:pic>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Time </a:t>
            </a:r>
            <a:r>
              <a:rPr lang="en-US" sz="4000" b="1">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for Reflection</a:t>
            </a:r>
            <a:endPar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endParaRPr>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2960888" y="4909873"/>
            <a:ext cx="3374642" cy="297454"/>
          </a:xfrm>
          <a:prstGeom prst="rect">
            <a:avLst/>
          </a:prstGeom>
          <a:noFill/>
        </p:spPr>
        <p:txBody>
          <a:bodyPr wrap="square" rtlCol="0">
            <a:spAutoFit/>
          </a:bodyPr>
          <a:lstStyle>
            <a:defPPr>
              <a:defRPr lang="en-US"/>
            </a:defPPr>
            <a:lvl1pPr algn="ctr" defTabSz="914355">
              <a:defRPr sz="1333" kern="0">
                <a:solidFill>
                  <a:sysClr val="windowText" lastClr="000000"/>
                </a:solidFill>
              </a:defRPr>
            </a:lvl1pPr>
            <a:lvl2pPr defTabSz="914400"/>
            <a:lvl3pPr defTabSz="914400"/>
            <a:lvl4pPr defTabSz="914400"/>
            <a:lvl5pPr defTabSz="914400"/>
            <a:lvl6pPr defTabSz="914400"/>
            <a:lvl7pPr defTabSz="914400"/>
            <a:lvl8pPr defTabSz="914400"/>
            <a:lvl9pPr defTabSz="914400"/>
          </a:lstStyle>
          <a:p>
            <a:r>
              <a:rPr lang="en-GB" dirty="0"/>
              <a:t>Click the audio button to stop reflective music</a:t>
            </a:r>
          </a:p>
        </p:txBody>
      </p:sp>
      <p:sp>
        <p:nvSpPr>
          <p:cNvPr id="14" name="TextBox: Tool instructions start"/>
          <p:cNvSpPr txBox="1"/>
          <p:nvPr/>
        </p:nvSpPr>
        <p:spPr>
          <a:xfrm>
            <a:off x="2948065" y="4909873"/>
            <a:ext cx="3393878" cy="297454"/>
          </a:xfrm>
          <a:prstGeom prst="rect">
            <a:avLst/>
          </a:prstGeom>
          <a:noFill/>
        </p:spPr>
        <p:txBody>
          <a:bodyPr wrap="square" rtlCol="0">
            <a:spAutoFit/>
          </a:bodyPr>
          <a:lstStyle>
            <a:defPPr>
              <a:defRPr lang="en-US"/>
            </a:defPPr>
            <a:lvl1pPr algn="ctr" defTabSz="914355">
              <a:defRPr sz="1333" kern="0">
                <a:solidFill>
                  <a:sysClr val="windowText" lastClr="000000"/>
                </a:solidFill>
              </a:defRPr>
            </a:lvl1pPr>
            <a:lvl2pPr defTabSz="914400"/>
            <a:lvl3pPr defTabSz="914400"/>
            <a:lvl4pPr defTabSz="914400"/>
            <a:lvl5pPr defTabSz="914400"/>
            <a:lvl6pPr defTabSz="914400"/>
            <a:lvl7pPr defTabSz="914400"/>
            <a:lvl8pPr defTabSz="914400"/>
            <a:lvl9pPr defTabSz="914400"/>
          </a:lstStyle>
          <a:p>
            <a:r>
              <a:rPr lang="en-GB" dirty="0"/>
              <a:t>Click the audio button to </a:t>
            </a:r>
            <a:r>
              <a:rPr lang="en-GB" dirty="0" smtClean="0"/>
              <a:t>play </a:t>
            </a:r>
            <a:r>
              <a:rPr lang="en-GB" dirty="0"/>
              <a:t>reflective music</a:t>
            </a:r>
          </a:p>
        </p:txBody>
      </p:sp>
      <p:pic>
        <p:nvPicPr>
          <p:cNvPr id="2" name="Lent Y6 - 11 Work(s) - Concerto in A Sicilienn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7658" y="984061"/>
            <a:ext cx="609600" cy="609600"/>
          </a:xfrm>
          <a:prstGeom prst="rect">
            <a:avLst/>
          </a:prstGeom>
        </p:spPr>
      </p:pic>
      <p:pic>
        <p:nvPicPr>
          <p:cNvPr id="13" name="Feedback" descr="D:\03 Projects\TCI\02 Deliverables\2016-10 Release Liturgical\Feedback button for light B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18367"/>
            <a:ext cx="875899" cy="62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526381"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4" grpId="0"/>
      <p:bldP spid="14" grpId="1"/>
      <p:bldP spid="14" grpId="2"/>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Textbox: Date"/>
          <p:cNvSpPr>
            <a:spLocks noChangeArrowheads="1"/>
          </p:cNvSpPr>
          <p:nvPr/>
        </p:nvSpPr>
        <p:spPr bwMode="auto">
          <a:xfrm>
            <a:off x="6012160" y="782637"/>
            <a:ext cx="7560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914355" eaLnBrk="0" fontAlgn="base" hangingPunct="0">
              <a:spcBef>
                <a:spcPct val="0"/>
              </a:spcBef>
              <a:spcAft>
                <a:spcPct val="0"/>
              </a:spcAft>
            </a:pPr>
            <a:r>
              <a:rPr lang="en-GB" sz="2000">
                <a:latin typeface="Arial Rounded MT Bold" pitchFamily="34" charset="0"/>
                <a:ea typeface="Times New Roman" pitchFamily="18" charset="0"/>
                <a:cs typeface="Times New Roman" pitchFamily="18" charset="0"/>
              </a:rPr>
              <a:t>Date:</a:t>
            </a:r>
            <a:endParaRPr lang="en-GB" sz="1800">
              <a:latin typeface="Arial" pitchFamily="34" charset="0"/>
              <a:cs typeface="Arial" pitchFamily="34" charset="0"/>
            </a:endParaRPr>
          </a:p>
        </p:txBody>
      </p:sp>
      <p:sp>
        <p:nvSpPr>
          <p:cNvPr id="3" name="Textbox: Name"/>
          <p:cNvSpPr>
            <a:spLocks noChangeArrowheads="1"/>
          </p:cNvSpPr>
          <p:nvPr/>
        </p:nvSpPr>
        <p:spPr bwMode="auto">
          <a:xfrm>
            <a:off x="287526" y="782637"/>
            <a:ext cx="9001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914355" fontAlgn="base">
              <a:spcBef>
                <a:spcPct val="0"/>
              </a:spcBef>
              <a:spcAft>
                <a:spcPct val="0"/>
              </a:spcAft>
            </a:pPr>
            <a:r>
              <a:rPr lang="en-GB" sz="2000" dirty="0">
                <a:solidFill>
                  <a:srgbClr val="000000"/>
                </a:solidFill>
                <a:latin typeface="Arial Rounded MT Bold" pitchFamily="34" charset="0"/>
                <a:ea typeface="Calibri" pitchFamily="34" charset="0"/>
                <a:cs typeface="Times New Roman" pitchFamily="18" charset="0"/>
              </a:rPr>
              <a:t>Name:</a:t>
            </a:r>
            <a:endParaRPr lang="en-GB" sz="1800" dirty="0">
              <a:latin typeface="Arial" pitchFamily="34" charset="0"/>
              <a:cs typeface="Arial" pitchFamily="34" charset="0"/>
            </a:endParaRPr>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S-07</a:t>
            </a:r>
          </a:p>
        </p:txBody>
      </p:sp>
      <p:sp>
        <p:nvSpPr>
          <p:cNvPr id="17"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Tool instructions"/>
          <p:cNvSpPr txBox="1"/>
          <p:nvPr/>
        </p:nvSpPr>
        <p:spPr>
          <a:xfrm>
            <a:off x="3277432" y="4912670"/>
            <a:ext cx="258917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 </a:t>
            </a:r>
          </a:p>
        </p:txBody>
      </p:sp>
      <p:sp>
        <p:nvSpPr>
          <p:cNvPr id="1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3" name="TextBox: Sounds like"/>
          <p:cNvSpPr txBox="1"/>
          <p:nvPr/>
        </p:nvSpPr>
        <p:spPr>
          <a:xfrm rot="17520000">
            <a:off x="3452490" y="3595834"/>
            <a:ext cx="1586973" cy="461665"/>
          </a:xfrm>
          <a:prstGeom prst="rect">
            <a:avLst/>
          </a:prstGeom>
          <a:noFill/>
        </p:spPr>
        <p:txBody>
          <a:bodyPr wrap="none" rtlCol="0">
            <a:spAutoFit/>
          </a:bodyPr>
          <a:lstStyle/>
          <a:p>
            <a:r>
              <a:rPr lang="en-GB" sz="2400"/>
              <a:t>Sounds like</a:t>
            </a:r>
          </a:p>
        </p:txBody>
      </p:sp>
      <p:sp>
        <p:nvSpPr>
          <p:cNvPr id="14" name="TextBox: Feels like"/>
          <p:cNvSpPr txBox="1"/>
          <p:nvPr/>
        </p:nvSpPr>
        <p:spPr>
          <a:xfrm rot="17529496">
            <a:off x="4859912" y="2019882"/>
            <a:ext cx="1313180" cy="461665"/>
          </a:xfrm>
          <a:prstGeom prst="rect">
            <a:avLst/>
          </a:prstGeom>
          <a:noFill/>
        </p:spPr>
        <p:txBody>
          <a:bodyPr wrap="none" rtlCol="0">
            <a:spAutoFit/>
          </a:bodyPr>
          <a:lstStyle/>
          <a:p>
            <a:r>
              <a:rPr lang="en-GB" sz="2400"/>
              <a:t>Feels like</a:t>
            </a:r>
          </a:p>
        </p:txBody>
      </p:sp>
      <p:sp>
        <p:nvSpPr>
          <p:cNvPr id="15" name="TextBox: Looks like"/>
          <p:cNvSpPr txBox="1"/>
          <p:nvPr/>
        </p:nvSpPr>
        <p:spPr>
          <a:xfrm rot="3423120">
            <a:off x="3291316" y="2027785"/>
            <a:ext cx="1388522" cy="461665"/>
          </a:xfrm>
          <a:prstGeom prst="rect">
            <a:avLst/>
          </a:prstGeom>
          <a:noFill/>
        </p:spPr>
        <p:txBody>
          <a:bodyPr wrap="none" rtlCol="0">
            <a:spAutoFit/>
          </a:bodyPr>
          <a:lstStyle/>
          <a:p>
            <a:r>
              <a:rPr lang="en-GB" sz="2400"/>
              <a:t>Looks like</a:t>
            </a:r>
          </a:p>
        </p:txBody>
      </p:sp>
      <p:grpSp>
        <p:nvGrpSpPr>
          <p:cNvPr id="18" name="Shape: Y-chart"/>
          <p:cNvGrpSpPr/>
          <p:nvPr/>
        </p:nvGrpSpPr>
        <p:grpSpPr>
          <a:xfrm>
            <a:off x="3886200" y="1516107"/>
            <a:ext cx="1583107" cy="3030156"/>
            <a:chOff x="3886200" y="1516107"/>
            <a:chExt cx="1583107" cy="3030156"/>
          </a:xfrm>
        </p:grpSpPr>
        <p:cxnSp>
          <p:nvCxnSpPr>
            <p:cNvPr id="19" name="Straight Connector right"/>
            <p:cNvCxnSpPr/>
            <p:nvPr/>
          </p:nvCxnSpPr>
          <p:spPr>
            <a:xfrm flipV="1">
              <a:off x="4260273" y="1516107"/>
              <a:ext cx="1209034" cy="303015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left"/>
            <p:cNvCxnSpPr/>
            <p:nvPr/>
          </p:nvCxnSpPr>
          <p:spPr>
            <a:xfrm flipH="1" flipV="1">
              <a:off x="3886200" y="1535917"/>
              <a:ext cx="952612" cy="149194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75873" y="1184121"/>
            <a:ext cx="2729780" cy="1440000"/>
          </a:xfrm>
          <a:prstGeom prst="rect">
            <a:avLst/>
          </a:prstGeom>
        </p:spPr>
      </p:pic>
      <p:sp>
        <p:nvSpPr>
          <p:cNvPr id="22" name="Slide Title"/>
          <p:cNvSpPr/>
          <p:nvPr/>
        </p:nvSpPr>
        <p:spPr>
          <a:xfrm>
            <a:off x="0" y="-18797"/>
            <a:ext cx="9144000" cy="507831"/>
          </a:xfrm>
          <a:prstGeom prst="rect">
            <a:avLst/>
          </a:prstGeom>
          <a:noFill/>
        </p:spPr>
        <p:txBody>
          <a:bodyPr wrap="square" lIns="91440" tIns="45720" rIns="91440" bIns="45720">
            <a:spAutoFit/>
          </a:bodyPr>
          <a:lstStyle/>
          <a:p>
            <a:pPr algn="ctr"/>
            <a:r>
              <a:rPr lang="en-US" sz="27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Renewal looks like, sounds like, feels like</a:t>
            </a:r>
          </a:p>
        </p:txBody>
      </p:sp>
    </p:spTree>
    <p:extLst>
      <p:ext uri="{BB962C8B-B14F-4D97-AF65-F5344CB8AC3E}">
        <p14:creationId xmlns:p14="http://schemas.microsoft.com/office/powerpoint/2010/main" val="2253453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7"/>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S-09</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9" y="4912670"/>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1" name="Rectangle: 4th Answer"/>
          <p:cNvSpPr/>
          <p:nvPr/>
        </p:nvSpPr>
        <p:spPr>
          <a:xfrm>
            <a:off x="4670679" y="2396626"/>
            <a:ext cx="4329323"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4) </a:t>
            </a:r>
            <a:r>
              <a:rPr lang="en-NZ" sz="1200" dirty="0">
                <a:solidFill>
                  <a:schemeClr val="tx1"/>
                </a:solidFill>
              </a:rPr>
              <a:t>Which activity do you think helped you to learn best in this resource?</a:t>
            </a:r>
          </a:p>
          <a:p>
            <a:endParaRPr lang="en-GB" sz="1200" dirty="0">
              <a:solidFill>
                <a:schemeClr val="tx1"/>
              </a:solidFill>
              <a:cs typeface="Segoe UI" panose="020B0502040204020203" pitchFamily="34" charset="0"/>
            </a:endParaRPr>
          </a:p>
        </p:txBody>
      </p:sp>
      <p:sp>
        <p:nvSpPr>
          <p:cNvPr id="12" name="Rectangle: 3rd Answer"/>
          <p:cNvSpPr/>
          <p:nvPr/>
        </p:nvSpPr>
        <p:spPr>
          <a:xfrm>
            <a:off x="204712" y="2396626"/>
            <a:ext cx="4288349"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cs typeface="Segoe UI" panose="020B0502040204020203" pitchFamily="34" charset="0"/>
              </a:rPr>
              <a:t>3) </a:t>
            </a:r>
            <a:r>
              <a:rPr lang="en-NZ" sz="1200" dirty="0">
                <a:solidFill>
                  <a:schemeClr val="tx1"/>
                </a:solidFill>
              </a:rPr>
              <a:t>How does the Church help people grow spiritually during Lent?</a:t>
            </a:r>
          </a:p>
          <a:p>
            <a:pPr lvl="0"/>
            <a:endParaRPr lang="en-GB" sz="1200" dirty="0">
              <a:solidFill>
                <a:schemeClr val="tx1"/>
              </a:solidFill>
              <a:cs typeface="Segoe UI" panose="020B0502040204020203" pitchFamily="34" charset="0"/>
            </a:endParaRPr>
          </a:p>
        </p:txBody>
      </p:sp>
      <p:sp>
        <p:nvSpPr>
          <p:cNvPr id="13" name="Rectangle: 2nd Answer"/>
          <p:cNvSpPr/>
          <p:nvPr/>
        </p:nvSpPr>
        <p:spPr>
          <a:xfrm>
            <a:off x="4670679" y="1141891"/>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2) Write a reflection about the ways you renew your relationship with God during Lent.</a:t>
            </a:r>
          </a:p>
        </p:txBody>
      </p:sp>
      <p:sp>
        <p:nvSpPr>
          <p:cNvPr id="14" name="Rectangle: 1st Answer"/>
          <p:cNvSpPr/>
          <p:nvPr/>
        </p:nvSpPr>
        <p:spPr>
          <a:xfrm>
            <a:off x="204712" y="1141891"/>
            <a:ext cx="4288349"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200" dirty="0">
                <a:solidFill>
                  <a:schemeClr val="tx1"/>
                </a:solidFill>
              </a:rPr>
              <a:t>1) Lent is a time of renewal and spiritual growth – this means …</a:t>
            </a:r>
          </a:p>
        </p:txBody>
      </p:sp>
      <p:sp>
        <p:nvSpPr>
          <p:cNvPr id="15" name="TextBox: Date"/>
          <p:cNvSpPr txBox="1"/>
          <p:nvPr/>
        </p:nvSpPr>
        <p:spPr>
          <a:xfrm>
            <a:off x="4822241" y="728237"/>
            <a:ext cx="1908599"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Date:____________</a:t>
            </a:r>
            <a:endParaRPr lang="en-GB" sz="1800" b="1" dirty="0">
              <a:latin typeface="Segoe UI" pitchFamily="34" charset="0"/>
              <a:ea typeface="Segoe UI" pitchFamily="34" charset="0"/>
              <a:cs typeface="Segoe UI" pitchFamily="34" charset="0"/>
            </a:endParaRPr>
          </a:p>
        </p:txBody>
      </p:sp>
      <p:sp>
        <p:nvSpPr>
          <p:cNvPr id="16" name="TextBox: Name"/>
          <p:cNvSpPr txBox="1"/>
          <p:nvPr/>
        </p:nvSpPr>
        <p:spPr>
          <a:xfrm>
            <a:off x="435667" y="728237"/>
            <a:ext cx="3583032" cy="369332"/>
          </a:xfrm>
          <a:prstGeom prst="rect">
            <a:avLst/>
          </a:prstGeom>
          <a:noFill/>
        </p:spPr>
        <p:txBody>
          <a:bodyPr wrap="none" rtlCol="0">
            <a:spAutoFit/>
          </a:bodyPr>
          <a:lstStyle/>
          <a:p>
            <a:r>
              <a:rPr lang="en-NZ" sz="1800" b="1" dirty="0">
                <a:latin typeface="Segoe UI" pitchFamily="34" charset="0"/>
                <a:ea typeface="Segoe UI" pitchFamily="34" charset="0"/>
                <a:cs typeface="Segoe UI" pitchFamily="34" charset="0"/>
              </a:rPr>
              <a:t>Name:____________________________</a:t>
            </a:r>
            <a:endParaRPr lang="en-GB" sz="1800" b="1" dirty="0">
              <a:latin typeface="Segoe UI" pitchFamily="34" charset="0"/>
              <a:ea typeface="Segoe UI" pitchFamily="34" charset="0"/>
              <a:cs typeface="Segoe UI" pitchFamily="34" charset="0"/>
            </a:endParaRPr>
          </a:p>
        </p:txBody>
      </p:sp>
      <p:sp>
        <p:nvSpPr>
          <p:cNvPr id="20" name="Rectangle: 1st Answer"/>
          <p:cNvSpPr/>
          <p:nvPr/>
        </p:nvSpPr>
        <p:spPr>
          <a:xfrm>
            <a:off x="2427839" y="3634132"/>
            <a:ext cx="4288349"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200" dirty="0">
                <a:solidFill>
                  <a:schemeClr val="tx1"/>
                </a:solidFill>
              </a:rPr>
              <a:t>5) Questions I would like to ask about the topics in this resource are …</a:t>
            </a:r>
          </a:p>
          <a:p>
            <a:pPr lvl="0"/>
            <a:endParaRPr lang="en-GB" sz="1200" dirty="0">
              <a:solidFill>
                <a:schemeClr val="tx1"/>
              </a:solidFill>
              <a:cs typeface="Segoe UI" panose="020B0502040204020203" pitchFamily="34" charset="0"/>
            </a:endParaRP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 name="Picture 17"/>
          <p:cNvPicPr/>
          <p:nvPr/>
        </p:nvPicPr>
        <p:blipFill>
          <a:blip r:embed="rId3">
            <a:extLst>
              <a:ext uri="{28A0092B-C50C-407E-A947-70E740481C1C}">
                <a14:useLocalDpi xmlns:a14="http://schemas.microsoft.com/office/drawing/2010/main" val="0"/>
              </a:ext>
            </a:extLst>
          </a:blip>
          <a:stretch>
            <a:fillRect/>
          </a:stretch>
        </p:blipFill>
        <p:spPr bwMode="auto">
          <a:xfrm>
            <a:off x="1112611" y="2661378"/>
            <a:ext cx="6907874" cy="1514968"/>
          </a:xfrm>
          <a:prstGeom prst="rect">
            <a:avLst/>
          </a:prstGeom>
          <a:noFill/>
          <a:ln>
            <a:noFill/>
          </a:ln>
        </p:spPr>
      </p:pic>
      <p:sp>
        <p:nvSpPr>
          <p:cNvPr id="22" name="Shape: Number 1"/>
          <p:cNvSpPr txBox="1"/>
          <p:nvPr/>
        </p:nvSpPr>
        <p:spPr>
          <a:xfrm>
            <a:off x="251522" y="1563026"/>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23" name="Intention 1 Text"/>
          <p:cNvSpPr txBox="1"/>
          <p:nvPr/>
        </p:nvSpPr>
        <p:spPr>
          <a:xfrm>
            <a:off x="695874" y="1378359"/>
            <a:ext cx="7324612" cy="830997"/>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sz="2400" dirty="0"/>
              <a:t>explain what it means that Lent is a time of renewal and spiritual growth</a:t>
            </a:r>
          </a:p>
        </p:txBody>
      </p:sp>
      <p:sp>
        <p:nvSpPr>
          <p:cNvPr id="11" name="Textbox: Tool instructions"/>
          <p:cNvSpPr txBox="1"/>
          <p:nvPr/>
        </p:nvSpPr>
        <p:spPr>
          <a:xfrm>
            <a:off x="3331923" y="4912670"/>
            <a:ext cx="248016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 to reveal the learning intention</a:t>
            </a:r>
          </a:p>
        </p:txBody>
      </p:sp>
      <p:sp>
        <p:nvSpPr>
          <p:cNvPr id="12" name="Shape: Number 1"/>
          <p:cNvSpPr txBox="1"/>
          <p:nvPr/>
        </p:nvSpPr>
        <p:spPr>
          <a:xfrm>
            <a:off x="695875" y="688743"/>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4" y="-18795"/>
            <a:ext cx="8918088" cy="769441"/>
          </a:xfrm>
          <a:prstGeom prst="rect">
            <a:avLst/>
          </a:prstGeom>
          <a:noFill/>
        </p:spPr>
        <p:txBody>
          <a:bodyPr wrap="square" lIns="91440" tIns="45720" rIns="91440" bIns="45720">
            <a:spAutoFit/>
          </a:bodyPr>
          <a:lstStyle/>
          <a:p>
            <a:pPr algn="ctr"/>
            <a:r>
              <a:rPr lang="en-US" sz="4400" b="1">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Learning Intention</a:t>
            </a:r>
            <a:endParaRPr lang="en-US" sz="44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withEffect">
                                  <p:stCondLst>
                                    <p:cond delay="0"/>
                                  </p:stCondLst>
                                  <p:childTnLst>
                                    <p:set>
                                      <p:cBhvr>
                                        <p:cTn id="12"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withEffect">
                                  <p:stCondLst>
                                    <p:cond delay="0"/>
                                  </p:stCondLst>
                                  <p:childTnLst>
                                    <p:set>
                                      <p:cBhvr>
                                        <p:cTn id="17"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646331"/>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The season of Lent in the Liturgical Year</a:t>
            </a: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tate1"/>
          <p:cNvSpPr/>
          <p:nvPr/>
        </p:nvSpPr>
        <p:spPr>
          <a:xfrm>
            <a:off x="368497" y="952553"/>
            <a:ext cx="3085460" cy="375487"/>
          </a:xfrm>
          <a:prstGeom prst="rect">
            <a:avLst/>
          </a:prstGeom>
        </p:spPr>
        <p:txBody>
          <a:bodyPr wrap="none">
            <a:spAutoFit/>
          </a:bodyPr>
          <a:lstStyle/>
          <a:p>
            <a:pPr marL="257168" indent="-257168">
              <a:lnSpc>
                <a:spcPct val="115000"/>
              </a:lnSpc>
              <a:spcAft>
                <a:spcPts val="750"/>
              </a:spcAft>
              <a:buFont typeface="+mj-lt"/>
              <a:buAutoNum type="arabicParenR"/>
            </a:pPr>
            <a:r>
              <a:rPr lang="en-NZ" sz="1600" dirty="0">
                <a:latin typeface="Calibri" panose="020F0502020204030204" pitchFamily="34" charset="0"/>
                <a:ea typeface="Calibri" panose="020F0502020204030204" pitchFamily="34" charset="0"/>
                <a:cs typeface="Times New Roman" panose="02020603050405020304" pitchFamily="18" charset="0"/>
              </a:rPr>
              <a:t>The season of Lent comes after </a:t>
            </a:r>
          </a:p>
        </p:txBody>
      </p:sp>
      <p:sp>
        <p:nvSpPr>
          <p:cNvPr id="8" name="State2"/>
          <p:cNvSpPr/>
          <p:nvPr/>
        </p:nvSpPr>
        <p:spPr>
          <a:xfrm>
            <a:off x="368497" y="1260715"/>
            <a:ext cx="2034724" cy="375487"/>
          </a:xfrm>
          <a:prstGeom prst="rect">
            <a:avLst/>
          </a:prstGeom>
        </p:spPr>
        <p:txBody>
          <a:bodyPr wrap="none">
            <a:spAutoFit/>
          </a:bodyPr>
          <a:lstStyle/>
          <a:p>
            <a:pPr marL="257168" indent="-257168">
              <a:lnSpc>
                <a:spcPct val="115000"/>
              </a:lnSpc>
              <a:spcAft>
                <a:spcPts val="750"/>
              </a:spcAft>
              <a:buFont typeface="+mj-lt"/>
              <a:buAutoNum type="arabicParenR" startAt="2"/>
            </a:pPr>
            <a:r>
              <a:rPr lang="en-NZ" sz="1600" dirty="0">
                <a:latin typeface="Calibri" panose="020F0502020204030204" pitchFamily="34" charset="0"/>
                <a:ea typeface="Calibri" panose="020F0502020204030204" pitchFamily="34" charset="0"/>
                <a:cs typeface="Times New Roman" panose="02020603050405020304" pitchFamily="18" charset="0"/>
              </a:rPr>
              <a:t>Lent is a season for</a:t>
            </a:r>
          </a:p>
        </p:txBody>
      </p:sp>
      <p:sp>
        <p:nvSpPr>
          <p:cNvPr id="9" name="State3"/>
          <p:cNvSpPr/>
          <p:nvPr/>
        </p:nvSpPr>
        <p:spPr>
          <a:xfrm>
            <a:off x="366281" y="1585733"/>
            <a:ext cx="3048335" cy="375487"/>
          </a:xfrm>
          <a:prstGeom prst="rect">
            <a:avLst/>
          </a:prstGeom>
        </p:spPr>
        <p:txBody>
          <a:bodyPr wrap="none">
            <a:spAutoFit/>
          </a:bodyPr>
          <a:lstStyle/>
          <a:p>
            <a:pPr marL="257168" indent="-257168">
              <a:lnSpc>
                <a:spcPct val="115000"/>
              </a:lnSpc>
              <a:spcAft>
                <a:spcPts val="750"/>
              </a:spcAft>
              <a:buFont typeface="+mj-lt"/>
              <a:buAutoNum type="arabicParenR" startAt="3"/>
            </a:pPr>
            <a:r>
              <a:rPr lang="en-NZ" sz="1600" dirty="0">
                <a:latin typeface="Calibri" panose="020F0502020204030204" pitchFamily="34" charset="0"/>
                <a:ea typeface="Calibri" panose="020F0502020204030204" pitchFamily="34" charset="0"/>
                <a:cs typeface="Times New Roman" panose="02020603050405020304" pitchFamily="18" charset="0"/>
              </a:rPr>
              <a:t>The other penitential season is </a:t>
            </a:r>
          </a:p>
        </p:txBody>
      </p:sp>
      <p:sp>
        <p:nvSpPr>
          <p:cNvPr id="11" name="State4"/>
          <p:cNvSpPr/>
          <p:nvPr/>
        </p:nvSpPr>
        <p:spPr>
          <a:xfrm>
            <a:off x="366280" y="1893895"/>
            <a:ext cx="3105530" cy="375487"/>
          </a:xfrm>
          <a:prstGeom prst="rect">
            <a:avLst/>
          </a:prstGeom>
        </p:spPr>
        <p:txBody>
          <a:bodyPr wrap="none">
            <a:spAutoFit/>
          </a:bodyPr>
          <a:lstStyle/>
          <a:p>
            <a:pPr marL="257168" indent="-257168">
              <a:lnSpc>
                <a:spcPct val="115000"/>
              </a:lnSpc>
              <a:spcAft>
                <a:spcPts val="750"/>
              </a:spcAft>
              <a:buFont typeface="+mj-lt"/>
              <a:buAutoNum type="arabicParenR" startAt="4"/>
            </a:pPr>
            <a:r>
              <a:rPr lang="en-NZ" sz="1600" dirty="0">
                <a:latin typeface="Calibri" panose="020F0502020204030204" pitchFamily="34" charset="0"/>
                <a:ea typeface="Calibri" panose="020F0502020204030204" pitchFamily="34" charset="0"/>
                <a:cs typeface="Times New Roman" panose="02020603050405020304" pitchFamily="18" charset="0"/>
              </a:rPr>
              <a:t>Lent prepares us for the feast of</a:t>
            </a:r>
          </a:p>
        </p:txBody>
      </p:sp>
      <p:sp>
        <p:nvSpPr>
          <p:cNvPr id="12" name="State5"/>
          <p:cNvSpPr/>
          <p:nvPr/>
        </p:nvSpPr>
        <p:spPr>
          <a:xfrm>
            <a:off x="366281" y="2202055"/>
            <a:ext cx="5261569" cy="338554"/>
          </a:xfrm>
          <a:prstGeom prst="rect">
            <a:avLst/>
          </a:prstGeom>
        </p:spPr>
        <p:txBody>
          <a:bodyPr wrap="none">
            <a:spAutoFit/>
          </a:bodyPr>
          <a:lstStyle/>
          <a:p>
            <a:pPr marL="257168" indent="-257168">
              <a:buFont typeface="+mj-lt"/>
              <a:buAutoNum type="arabicParenR" startAt="5"/>
            </a:pPr>
            <a:r>
              <a:rPr lang="en-NZ" sz="1600" dirty="0">
                <a:latin typeface="Calibri" panose="020F0502020204030204" pitchFamily="34" charset="0"/>
                <a:ea typeface="Calibri" panose="020F0502020204030204" pitchFamily="34" charset="0"/>
                <a:cs typeface="Times New Roman" panose="02020603050405020304" pitchFamily="18" charset="0"/>
              </a:rPr>
              <a:t>People use Lent as a time of renewal and spiritual growth </a:t>
            </a:r>
            <a:endParaRPr lang="en-NZ" sz="1600" dirty="0"/>
          </a:p>
        </p:txBody>
      </p:sp>
      <p:sp>
        <p:nvSpPr>
          <p:cNvPr id="2" name="Answer A"/>
          <p:cNvSpPr/>
          <p:nvPr/>
        </p:nvSpPr>
        <p:spPr>
          <a:xfrm>
            <a:off x="366280" y="2975313"/>
            <a:ext cx="1104405" cy="358816"/>
          </a:xfrm>
          <a:prstGeom prst="rect">
            <a:avLst/>
          </a:prstGeom>
        </p:spPr>
        <p:txBody>
          <a:bodyPr wrap="none">
            <a:spAutoFit/>
          </a:bodyPr>
          <a:lstStyle/>
          <a:p>
            <a:pPr marL="271463" lvl="0" indent="-271463">
              <a:lnSpc>
                <a:spcPct val="115000"/>
              </a:lnSpc>
              <a:spcAft>
                <a:spcPts val="1000"/>
              </a:spcAft>
              <a:buFont typeface="+mj-lt"/>
              <a:buAutoNum type="alphaUcParenR"/>
            </a:pPr>
            <a:r>
              <a:rPr lang="en-NZ" sz="1600" dirty="0">
                <a:latin typeface="Calibri" panose="020F0502020204030204" pitchFamily="34" charset="0"/>
                <a:ea typeface="Calibri" panose="020F0502020204030204" pitchFamily="34" charset="0"/>
                <a:cs typeface="Times New Roman" panose="02020603050405020304" pitchFamily="18" charset="0"/>
              </a:rPr>
              <a:t>Advent.</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Answer B"/>
          <p:cNvSpPr/>
          <p:nvPr/>
        </p:nvSpPr>
        <p:spPr>
          <a:xfrm>
            <a:off x="366280" y="3386195"/>
            <a:ext cx="1699632" cy="358816"/>
          </a:xfrm>
          <a:prstGeom prst="rect">
            <a:avLst/>
          </a:prstGeom>
        </p:spPr>
        <p:txBody>
          <a:bodyPr wrap="none">
            <a:spAutoFit/>
          </a:bodyPr>
          <a:lstStyle/>
          <a:p>
            <a:pPr marL="271463" lvl="0" indent="-271463">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B)	Ordinary Time.</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nswer C"/>
          <p:cNvSpPr/>
          <p:nvPr/>
        </p:nvSpPr>
        <p:spPr>
          <a:xfrm>
            <a:off x="366280" y="3776911"/>
            <a:ext cx="1004442" cy="358816"/>
          </a:xfrm>
          <a:prstGeom prst="rect">
            <a:avLst/>
          </a:prstGeom>
        </p:spPr>
        <p:txBody>
          <a:bodyPr wrap="none">
            <a:spAutoFit/>
          </a:bodyPr>
          <a:lstStyle/>
          <a:p>
            <a:pPr marL="271463" lvl="0" indent="-271463">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C)	Easter.</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Answer D"/>
          <p:cNvSpPr/>
          <p:nvPr/>
        </p:nvSpPr>
        <p:spPr>
          <a:xfrm>
            <a:off x="2087314" y="2975312"/>
            <a:ext cx="2957348" cy="358816"/>
          </a:xfrm>
          <a:prstGeom prst="rect">
            <a:avLst/>
          </a:prstGeom>
        </p:spPr>
        <p:txBody>
          <a:bodyPr wrap="none">
            <a:spAutoFit/>
          </a:bodyPr>
          <a:lstStyle/>
          <a:p>
            <a:pPr marL="271463" lvl="0" indent="-271463">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D)	prayer, almsgiving and fasting.</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Answer E"/>
          <p:cNvSpPr/>
          <p:nvPr/>
        </p:nvSpPr>
        <p:spPr>
          <a:xfrm>
            <a:off x="2087314" y="3382347"/>
            <a:ext cx="3814506" cy="358816"/>
          </a:xfrm>
          <a:prstGeom prst="rect">
            <a:avLst/>
          </a:prstGeom>
        </p:spPr>
        <p:txBody>
          <a:bodyPr wrap="none">
            <a:spAutoFit/>
          </a:bodyPr>
          <a:lstStyle/>
          <a:p>
            <a:pPr marL="271463" lvl="0" indent="-271463">
              <a:lnSpc>
                <a:spcPct val="115000"/>
              </a:lnSpc>
              <a:spcAft>
                <a:spcPts val="1000"/>
              </a:spcAft>
            </a:pPr>
            <a:r>
              <a:rPr lang="en-NZ" sz="1600" dirty="0">
                <a:latin typeface="Calibri" panose="020F0502020204030204" pitchFamily="34" charset="0"/>
                <a:ea typeface="Calibri" panose="020F0502020204030204" pitchFamily="34" charset="0"/>
                <a:cs typeface="Times New Roman" panose="02020603050405020304" pitchFamily="18" charset="0"/>
              </a:rPr>
              <a:t>E)	to focus on their relationship with Jesus.</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state5b"/>
          <p:cNvSpPr/>
          <p:nvPr/>
        </p:nvSpPr>
        <p:spPr>
          <a:xfrm>
            <a:off x="5459928" y="2202055"/>
            <a:ext cx="3540072" cy="338554"/>
          </a:xfrm>
          <a:prstGeom prst="rect">
            <a:avLst/>
          </a:prstGeom>
        </p:spPr>
        <p:txBody>
          <a:bodyPr wrap="non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to focus on their relationship with Jesus.</a:t>
            </a:r>
            <a:endParaRPr lang="en-NZ" sz="1600" dirty="0"/>
          </a:p>
        </p:txBody>
      </p:sp>
      <p:sp>
        <p:nvSpPr>
          <p:cNvPr id="19" name="State2b"/>
          <p:cNvSpPr/>
          <p:nvPr/>
        </p:nvSpPr>
        <p:spPr>
          <a:xfrm>
            <a:off x="2233774" y="1283423"/>
            <a:ext cx="2682914" cy="338554"/>
          </a:xfrm>
          <a:prstGeom prst="rect">
            <a:avLst/>
          </a:prstGeom>
        </p:spPr>
        <p:txBody>
          <a:bodyPr wrap="non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prayer, almsgiving and fasting.</a:t>
            </a:r>
            <a:endParaRPr lang="en-NZ" sz="1600" dirty="0"/>
          </a:p>
        </p:txBody>
      </p:sp>
      <p:sp>
        <p:nvSpPr>
          <p:cNvPr id="20" name="state3b"/>
          <p:cNvSpPr/>
          <p:nvPr/>
        </p:nvSpPr>
        <p:spPr>
          <a:xfrm>
            <a:off x="3219706" y="1608441"/>
            <a:ext cx="829971" cy="338554"/>
          </a:xfrm>
          <a:prstGeom prst="rect">
            <a:avLst/>
          </a:prstGeom>
        </p:spPr>
        <p:txBody>
          <a:bodyPr wrap="non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Advent.</a:t>
            </a:r>
            <a:endParaRPr lang="en-NZ" sz="1600" dirty="0"/>
          </a:p>
        </p:txBody>
      </p:sp>
      <p:sp>
        <p:nvSpPr>
          <p:cNvPr id="21" name="state1b"/>
          <p:cNvSpPr/>
          <p:nvPr/>
        </p:nvSpPr>
        <p:spPr>
          <a:xfrm>
            <a:off x="3243582" y="976683"/>
            <a:ext cx="1425198" cy="338554"/>
          </a:xfrm>
          <a:prstGeom prst="rect">
            <a:avLst/>
          </a:prstGeom>
        </p:spPr>
        <p:txBody>
          <a:bodyPr wrap="non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Ordinary Time.</a:t>
            </a:r>
            <a:endParaRPr lang="en-NZ" sz="1600" dirty="0"/>
          </a:p>
        </p:txBody>
      </p:sp>
      <p:sp>
        <p:nvSpPr>
          <p:cNvPr id="22" name="State4b"/>
          <p:cNvSpPr/>
          <p:nvPr/>
        </p:nvSpPr>
        <p:spPr>
          <a:xfrm>
            <a:off x="3319669" y="1919992"/>
            <a:ext cx="730008" cy="338554"/>
          </a:xfrm>
          <a:prstGeom prst="rect">
            <a:avLst/>
          </a:prstGeom>
        </p:spPr>
        <p:txBody>
          <a:bodyPr wrap="non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Easter.</a:t>
            </a:r>
            <a:endParaRPr lang="en-NZ" sz="1600"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7655" t="8697" r="18504" b="9516"/>
          <a:stretch/>
        </p:blipFill>
        <p:spPr>
          <a:xfrm>
            <a:off x="6008470" y="2636130"/>
            <a:ext cx="2783221" cy="1948348"/>
          </a:xfrm>
          <a:prstGeom prst="rect">
            <a:avLst/>
          </a:prstGeom>
        </p:spPr>
      </p:pic>
      <p:sp>
        <p:nvSpPr>
          <p:cNvPr id="24" name="Textbox: Tool instructions"/>
          <p:cNvSpPr txBox="1"/>
          <p:nvPr/>
        </p:nvSpPr>
        <p:spPr>
          <a:xfrm>
            <a:off x="2766580" y="4735720"/>
            <a:ext cx="3437158" cy="21358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788" dirty="0">
                <a:latin typeface="Arial" pitchFamily="34" charset="0"/>
                <a:ea typeface="Segoe UI" pitchFamily="34" charset="0"/>
                <a:cs typeface="Arial" pitchFamily="34" charset="0"/>
              </a:rPr>
              <a:t>Click the statements at the bottom to reveal the correct statement match</a:t>
            </a:r>
          </a:p>
        </p:txBody>
      </p:sp>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42" presetClass="path" presetSubtype="0" accel="50000" decel="50000" fill="hold" grpId="3" nodeType="withEffect">
                                  <p:stCondLst>
                                    <p:cond delay="0"/>
                                  </p:stCondLst>
                                  <p:childTnLst>
                                    <p:animMotion origin="layout" path="M 1.11111E-6 -8.64198E-7 L -0.2875 0.47222 " pathEditMode="relative" rAng="0" ptsTypes="AA">
                                      <p:cBhvr>
                                        <p:cTn id="8" dur="1000" spd="-100000" fill="hold"/>
                                        <p:tgtEl>
                                          <p:spTgt spid="21"/>
                                        </p:tgtEl>
                                        <p:attrNameLst>
                                          <p:attrName>ppt_x</p:attrName>
                                          <p:attrName>ppt_y</p:attrName>
                                        </p:attrNameLst>
                                      </p:cBhvr>
                                      <p:rCtr x="-14375" y="23611"/>
                                    </p:animMotion>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42" presetClass="path" presetSubtype="0" accel="50000" decel="50000" fill="hold" grpId="3" nodeType="withEffect">
                                  <p:stCondLst>
                                    <p:cond delay="0"/>
                                  </p:stCondLst>
                                  <p:childTnLst>
                                    <p:animMotion origin="layout" path="M 4.16667E-6 -3.7037E-7 L -0.28177 0.26944 " pathEditMode="relative" rAng="0" ptsTypes="AA">
                                      <p:cBhvr>
                                        <p:cTn id="17" dur="1000" spd="-100000" fill="hold"/>
                                        <p:tgtEl>
                                          <p:spTgt spid="20"/>
                                        </p:tgtEl>
                                        <p:attrNameLst>
                                          <p:attrName>ppt_x</p:attrName>
                                          <p:attrName>ppt_y</p:attrName>
                                        </p:attrNameLst>
                                      </p:cBhvr>
                                      <p:rCtr x="-14097" y="13457"/>
                                    </p:animMotion>
                                  </p:childTnLst>
                                </p:cTn>
                              </p:par>
                              <p:par>
                                <p:cTn id="18" presetID="10" presetClass="exit" presetSubtype="0" fill="hold" grpId="0"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42" presetClass="path" presetSubtype="0" accel="50000" decel="50000" fill="hold" grpId="3" nodeType="withEffect">
                                  <p:stCondLst>
                                    <p:cond delay="0"/>
                                  </p:stCondLst>
                                  <p:childTnLst>
                                    <p:animMotion origin="layout" path="M -2.22222E-6 2.59259E-6 L 0.01424 0.33333 " pathEditMode="relative" rAng="0" ptsTypes="AA">
                                      <p:cBhvr>
                                        <p:cTn id="27" dur="1000" spd="-100000" fill="hold"/>
                                        <p:tgtEl>
                                          <p:spTgt spid="19"/>
                                        </p:tgtEl>
                                        <p:attrNameLst>
                                          <p:attrName>ppt_x</p:attrName>
                                          <p:attrName>ppt_y</p:attrName>
                                        </p:attrNameLst>
                                      </p:cBhvr>
                                      <p:rCtr x="712" y="16667"/>
                                    </p:animMotion>
                                  </p:childTnLst>
                                </p:cTn>
                              </p:par>
                              <p:par>
                                <p:cTn id="28" presetID="10" presetClass="exit" presetSubtype="0" fill="hold" grpId="0" nodeType="with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42" presetClass="path" presetSubtype="0" accel="50000" decel="50000" fill="hold" grpId="3" nodeType="withEffect">
                                  <p:stCondLst>
                                    <p:cond delay="0"/>
                                  </p:stCondLst>
                                  <p:childTnLst>
                                    <p:animMotion origin="layout" path="M 5E-6 -2.46914E-6 L -0.33959 0.23642 " pathEditMode="relative" rAng="0" ptsTypes="AA">
                                      <p:cBhvr>
                                        <p:cTn id="37" dur="1000" spd="-100000" fill="hold"/>
                                        <p:tgtEl>
                                          <p:spTgt spid="18"/>
                                        </p:tgtEl>
                                        <p:attrNameLst>
                                          <p:attrName>ppt_x</p:attrName>
                                          <p:attrName>ppt_y</p:attrName>
                                        </p:attrNameLst>
                                      </p:cBhvr>
                                      <p:rCtr x="-16979" y="11821"/>
                                    </p:animMotion>
                                  </p:childTnLst>
                                </p:cTn>
                              </p:par>
                              <p:par>
                                <p:cTn id="38" presetID="10" presetClass="exit" presetSubtype="0" fill="hold" grpId="0"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42" presetClass="path" presetSubtype="0" accel="50000" decel="50000" fill="hold" grpId="3" nodeType="withEffect">
                                  <p:stCondLst>
                                    <p:cond delay="0"/>
                                  </p:stCondLst>
                                  <p:childTnLst>
                                    <p:animMotion origin="layout" path="M -1.38889E-6 -2.83951E-6 L -0.29323 0.36667 " pathEditMode="relative" rAng="0" ptsTypes="AA">
                                      <p:cBhvr>
                                        <p:cTn id="47" dur="1000" spd="-100000" fill="hold"/>
                                        <p:tgtEl>
                                          <p:spTgt spid="22"/>
                                        </p:tgtEl>
                                        <p:attrNameLst>
                                          <p:attrName>ppt_x</p:attrName>
                                          <p:attrName>ppt_y</p:attrName>
                                        </p:attrNameLst>
                                      </p:cBhvr>
                                      <p:rCtr x="-14670" y="18333"/>
                                    </p:animMotion>
                                  </p:childTnLst>
                                </p:cTn>
                              </p:par>
                              <p:par>
                                <p:cTn id="48" presetID="10" presetClass="exit" presetSubtype="0" fill="hold" grpId="0"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2"/>
                                        </p:tgtEl>
                                        <p:attrNameLst>
                                          <p:attrName>style.visibility</p:attrName>
                                        </p:attrNameLst>
                                      </p:cBhvr>
                                      <p:to>
                                        <p:strVal val="visible"/>
                                      </p:to>
                                    </p:set>
                                  </p:childTnLst>
                                </p:cTn>
                              </p:par>
                              <p:par>
                                <p:cTn id="64" presetID="1" presetClass="exit" presetSubtype="0" fill="hold" grpId="1" nodeType="withEffect">
                                  <p:stCondLst>
                                    <p:cond delay="0"/>
                                  </p:stCondLst>
                                  <p:childTnLst>
                                    <p:set>
                                      <p:cBhvr>
                                        <p:cTn id="65" dur="1" fill="hold">
                                          <p:stCondLst>
                                            <p:cond delay="0"/>
                                          </p:stCondLst>
                                        </p:cTn>
                                        <p:tgtEl>
                                          <p:spTgt spid="2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0"/>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9"/>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2"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2"/>
                                        </p:tgtEl>
                                        <p:attrNameLst>
                                          <p:attrName>style.visibility</p:attrName>
                                        </p:attrNameLst>
                                      </p:cBhvr>
                                      <p:to>
                                        <p:strVal val="visible"/>
                                      </p:to>
                                    </p:set>
                                  </p:childTnLst>
                                </p:cTn>
                              </p:par>
                              <p:par>
                                <p:cTn id="87" presetID="1" presetClass="exit" presetSubtype="0" fill="hold" grpId="2"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20"/>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19"/>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22"/>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 grpId="0"/>
      <p:bldP spid="2" grpId="1"/>
      <p:bldP spid="2" grpId="2"/>
      <p:bldP spid="13" grpId="0"/>
      <p:bldP spid="13" grpId="1"/>
      <p:bldP spid="13" grpId="2"/>
      <p:bldP spid="15" grpId="0"/>
      <p:bldP spid="15" grpId="1"/>
      <p:bldP spid="15" grpId="2"/>
      <p:bldP spid="16" grpId="0"/>
      <p:bldP spid="16" grpId="1"/>
      <p:bldP spid="16" grpId="2"/>
      <p:bldP spid="17" grpId="0"/>
      <p:bldP spid="17" grpId="1"/>
      <p:bldP spid="17" grpId="2"/>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2"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692"/>
          <a:stretch/>
        </p:blipFill>
        <p:spPr>
          <a:xfrm>
            <a:off x="1698209" y="0"/>
            <a:ext cx="5978236" cy="4183658"/>
          </a:xfrm>
          <a:prstGeom prst="rect">
            <a:avLst/>
          </a:prstGeom>
        </p:spPr>
      </p:pic>
      <p:sp>
        <p:nvSpPr>
          <p:cNvPr id="5" name="Rectangle 4"/>
          <p:cNvSpPr/>
          <p:nvPr/>
        </p:nvSpPr>
        <p:spPr>
          <a:xfrm>
            <a:off x="812183" y="4095521"/>
            <a:ext cx="3137377" cy="1047979"/>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In what natural season of the year does Lent occur in </a:t>
            </a:r>
            <a:r>
              <a:rPr lang="en-NZ" dirty="0" err="1">
                <a:latin typeface="Calibri" panose="020F0502020204030204" pitchFamily="34" charset="0"/>
                <a:ea typeface="Calibri" panose="020F0502020204030204" pitchFamily="34" charset="0"/>
                <a:cs typeface="Times New Roman" panose="02020603050405020304" pitchFamily="18" charset="0"/>
              </a:rPr>
              <a:t>Aotearoa</a:t>
            </a:r>
            <a:r>
              <a:rPr lang="en-NZ" dirty="0">
                <a:latin typeface="Calibri" panose="020F0502020204030204" pitchFamily="34" charset="0"/>
                <a:ea typeface="Calibri" panose="020F0502020204030204" pitchFamily="34" charset="0"/>
                <a:cs typeface="Times New Roman" panose="02020603050405020304" pitchFamily="18" charset="0"/>
              </a:rPr>
              <a:t> New Zealand?</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201986" y="4254795"/>
            <a:ext cx="3286454" cy="729430"/>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How does the season of Autumn symbolise the meaning of Lent?</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7558" y="790752"/>
            <a:ext cx="8648883" cy="4057521"/>
          </a:xfrm>
          <a:prstGeom prst="rect">
            <a:avLst/>
          </a:prstGeom>
        </p:spPr>
        <p:txBody>
          <a:bodyPr wrap="square">
            <a:spAutoFit/>
          </a:bodyPr>
          <a:lstStyle/>
          <a:p>
            <a:pPr>
              <a:lnSpc>
                <a:spcPct val="200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to set aside for the whole Church to grow closer to God.</a:t>
            </a:r>
          </a:p>
          <a:p>
            <a:pPr>
              <a:lnSpc>
                <a:spcPct val="200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for making something that has got tired and worn to become new again.</a:t>
            </a:r>
          </a:p>
          <a:p>
            <a:pPr>
              <a:lnSpc>
                <a:spcPct val="200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for people to make their commitment to follow Jesus with more energy and focus.</a:t>
            </a:r>
          </a:p>
          <a:p>
            <a:pPr>
              <a:lnSpc>
                <a:spcPct val="200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to think about what their baptismal promises mean to them.</a:t>
            </a:r>
          </a:p>
          <a:p>
            <a:pPr>
              <a:lnSpc>
                <a:spcPct val="200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for growing in friendship with God </a:t>
            </a:r>
            <a:r>
              <a:rPr lang="en-NZ" dirty="0" err="1">
                <a:latin typeface="Calibri" panose="020F0502020204030204" pitchFamily="34" charset="0"/>
                <a:ea typeface="Calibri" panose="020F0502020204030204" pitchFamily="34" charset="0"/>
                <a:cs typeface="Times New Roman" panose="02020603050405020304" pitchFamily="18" charset="0"/>
              </a:rPr>
              <a:t>Te</a:t>
            </a:r>
            <a:r>
              <a:rPr lang="en-NZ" dirty="0">
                <a:latin typeface="Calibri" panose="020F0502020204030204" pitchFamily="34" charset="0"/>
                <a:ea typeface="Calibri" panose="020F0502020204030204" pitchFamily="34" charset="0"/>
                <a:cs typeface="Times New Roman" panose="02020603050405020304" pitchFamily="18" charset="0"/>
              </a:rPr>
              <a:t> </a:t>
            </a:r>
            <a:r>
              <a:rPr lang="en-NZ" dirty="0" err="1">
                <a:latin typeface="Calibri" panose="020F0502020204030204" pitchFamily="34" charset="0"/>
                <a:ea typeface="Calibri" panose="020F0502020204030204" pitchFamily="34" charset="0"/>
                <a:cs typeface="Times New Roman" panose="02020603050405020304" pitchFamily="18" charset="0"/>
              </a:rPr>
              <a:t>Atua</a:t>
            </a:r>
            <a:r>
              <a:rPr lang="en-NZ" dirty="0">
                <a:latin typeface="Calibri" panose="020F0502020204030204" pitchFamily="34" charset="0"/>
                <a:ea typeface="Calibri" panose="020F0502020204030204" pitchFamily="34" charset="0"/>
                <a:cs typeface="Times New Roman" panose="02020603050405020304" pitchFamily="18" charset="0"/>
              </a:rPr>
              <a:t> and others.</a:t>
            </a:r>
          </a:p>
          <a:p>
            <a:pPr>
              <a:lnSpc>
                <a:spcPct val="200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for listening more attentively to the prompts of the Holy Spirit whispering in their hearts.</a:t>
            </a:r>
            <a:endParaRPr lang="en-NZ"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4418"/>
            <a:ext cx="9144000" cy="4169084"/>
          </a:xfrm>
          <a:prstGeom prst="rect">
            <a:avLst/>
          </a:prstGeom>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Slide Title"/>
          <p:cNvSpPr/>
          <p:nvPr/>
        </p:nvSpPr>
        <p:spPr>
          <a:xfrm>
            <a:off x="0" y="-18797"/>
            <a:ext cx="9144000"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Lent is a season of renewal and spiritual growth which is a time …</a:t>
            </a:r>
          </a:p>
        </p:txBody>
      </p:sp>
      <p:sp>
        <p:nvSpPr>
          <p:cNvPr id="14" name="TextBox: Tool instructions"/>
          <p:cNvSpPr txBox="1"/>
          <p:nvPr/>
        </p:nvSpPr>
        <p:spPr>
          <a:xfrm>
            <a:off x="3590009" y="4897281"/>
            <a:ext cx="1963999" cy="246221"/>
          </a:xfrm>
          <a:prstGeom prst="rect">
            <a:avLst/>
          </a:prstGeom>
          <a:noFill/>
        </p:spPr>
        <p:txBody>
          <a:bodyPr wrap="none" rtlCol="0">
            <a:spAutoFit/>
          </a:bodyPr>
          <a:lstStyle/>
          <a:p>
            <a:pPr algn="ctr"/>
            <a:r>
              <a:rPr lang="en-GB" sz="1000" dirty="0">
                <a:solidFill>
                  <a:schemeClr val="bg1"/>
                </a:solidFill>
              </a:rPr>
              <a:t>Click the handle to move the blind</a:t>
            </a:r>
          </a:p>
        </p:txBody>
      </p:sp>
      <p:sp>
        <p:nvSpPr>
          <p:cNvPr id="11" name="Handle 1"/>
          <p:cNvSpPr/>
          <p:nvPr/>
        </p:nvSpPr>
        <p:spPr>
          <a:xfrm flipV="1">
            <a:off x="3491879" y="614378"/>
            <a:ext cx="2160240" cy="720080"/>
          </a:xfrm>
          <a:prstGeom prst="blockArc">
            <a:avLst/>
          </a:prstGeom>
          <a:effectLst/>
          <a:scene3d>
            <a:camera prst="perspectiveRelaxed"/>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OffAxis2Top"/>
              <a:lightRig rig="threePt" dir="t"/>
            </a:scene3d>
            <a:sp3d extrusionH="57150">
              <a:bevelT w="57150" h="38100" prst="artDeco"/>
            </a:sp3d>
          </a:bodyPr>
          <a:lstStyle/>
          <a:p>
            <a:pPr algn="ctr"/>
            <a:endParaRPr lang="en-GB">
              <a:solidFill>
                <a:schemeClr val="tx1"/>
              </a:solidFill>
            </a:endParaRPr>
          </a:p>
        </p:txBody>
      </p:sp>
    </p:spTree>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82716E-6 L 0 0.1179 " pathEditMode="relative" rAng="0" ptsTypes="AA">
                                      <p:cBhvr>
                                        <p:cTn id="6" dur="2000" fill="hold"/>
                                        <p:tgtEl>
                                          <p:spTgt spid="11"/>
                                        </p:tgtEl>
                                        <p:attrNameLst>
                                          <p:attrName>ppt_x</p:attrName>
                                          <p:attrName>ppt_y</p:attrName>
                                        </p:attrNameLst>
                                      </p:cBhvr>
                                      <p:rCtr x="0" y="5895"/>
                                    </p:animMotion>
                                  </p:childTnLst>
                                </p:cTn>
                              </p:par>
                              <p:par>
                                <p:cTn id="7" presetID="42" presetClass="path" presetSubtype="0" accel="50000" decel="50000" fill="hold" nodeType="withEffect">
                                  <p:stCondLst>
                                    <p:cond delay="0"/>
                                  </p:stCondLst>
                                  <p:childTnLst>
                                    <p:animMotion origin="layout" path="M 0 -3.08642E-6 L 0 0.11852 " pathEditMode="relative" rAng="0" ptsTypes="AA">
                                      <p:cBhvr>
                                        <p:cTn id="8" dur="2000" fill="hold"/>
                                        <p:tgtEl>
                                          <p:spTgt spid="4"/>
                                        </p:tgtEl>
                                        <p:attrNameLst>
                                          <p:attrName>ppt_x</p:attrName>
                                          <p:attrName>ppt_y</p:attrName>
                                        </p:attrNameLst>
                                      </p:cBhvr>
                                      <p:rCtr x="0" y="5926"/>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1" nodeType="clickEffect">
                                  <p:stCondLst>
                                    <p:cond delay="0"/>
                                  </p:stCondLst>
                                  <p:childTnLst>
                                    <p:animMotion origin="layout" path="M 0 0.1179 L 0 0.25 " pathEditMode="relative" rAng="0" ptsTypes="AA">
                                      <p:cBhvr>
                                        <p:cTn id="12" dur="2000" fill="hold"/>
                                        <p:tgtEl>
                                          <p:spTgt spid="11"/>
                                        </p:tgtEl>
                                        <p:attrNameLst>
                                          <p:attrName>ppt_x</p:attrName>
                                          <p:attrName>ppt_y</p:attrName>
                                        </p:attrNameLst>
                                      </p:cBhvr>
                                      <p:rCtr x="0" y="7037"/>
                                    </p:animMotion>
                                  </p:childTnLst>
                                </p:cTn>
                              </p:par>
                              <p:par>
                                <p:cTn id="13" presetID="42" presetClass="path" presetSubtype="0" accel="50000" decel="50000" fill="hold" nodeType="withEffect">
                                  <p:stCondLst>
                                    <p:cond delay="0"/>
                                  </p:stCondLst>
                                  <p:childTnLst>
                                    <p:animMotion origin="layout" path="M 0 0.11852 L 0 0.25 " pathEditMode="relative" rAng="0" ptsTypes="AA">
                                      <p:cBhvr>
                                        <p:cTn id="14" dur="2000" fill="hold"/>
                                        <p:tgtEl>
                                          <p:spTgt spid="4"/>
                                        </p:tgtEl>
                                        <p:attrNameLst>
                                          <p:attrName>ppt_x</p:attrName>
                                          <p:attrName>ppt_y</p:attrName>
                                        </p:attrNameLst>
                                      </p:cBhvr>
                                      <p:rCtr x="0" y="657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2" nodeType="clickEffect">
                                  <p:stCondLst>
                                    <p:cond delay="0"/>
                                  </p:stCondLst>
                                  <p:childTnLst>
                                    <p:animMotion origin="layout" path="M 0 0.25 L 0 0.40524 " pathEditMode="relative" rAng="0" ptsTypes="AA">
                                      <p:cBhvr>
                                        <p:cTn id="18" dur="2000" fill="hold"/>
                                        <p:tgtEl>
                                          <p:spTgt spid="11"/>
                                        </p:tgtEl>
                                        <p:attrNameLst>
                                          <p:attrName>ppt_x</p:attrName>
                                          <p:attrName>ppt_y</p:attrName>
                                        </p:attrNameLst>
                                      </p:cBhvr>
                                      <p:rCtr x="0" y="7994"/>
                                    </p:animMotion>
                                  </p:childTnLst>
                                </p:cTn>
                              </p:par>
                              <p:par>
                                <p:cTn id="19" presetID="42" presetClass="path" presetSubtype="0" accel="50000" decel="50000" fill="hold" nodeType="withEffect">
                                  <p:stCondLst>
                                    <p:cond delay="0"/>
                                  </p:stCondLst>
                                  <p:childTnLst>
                                    <p:animMotion origin="layout" path="M 0 0.25 L 0 0.40525 " pathEditMode="relative" rAng="0" ptsTypes="AA">
                                      <p:cBhvr>
                                        <p:cTn id="20" dur="2000" fill="hold"/>
                                        <p:tgtEl>
                                          <p:spTgt spid="4"/>
                                        </p:tgtEl>
                                        <p:attrNameLst>
                                          <p:attrName>ppt_x</p:attrName>
                                          <p:attrName>ppt_y</p:attrName>
                                        </p:attrNameLst>
                                      </p:cBhvr>
                                      <p:rCtr x="0" y="774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3" nodeType="clickEffect">
                                  <p:stCondLst>
                                    <p:cond delay="0"/>
                                  </p:stCondLst>
                                  <p:childTnLst>
                                    <p:animMotion origin="layout" path="M 0 0.40524 L 0 0.52376 " pathEditMode="relative" rAng="0" ptsTypes="AA">
                                      <p:cBhvr>
                                        <p:cTn id="24" dur="2000" fill="hold"/>
                                        <p:tgtEl>
                                          <p:spTgt spid="11"/>
                                        </p:tgtEl>
                                        <p:attrNameLst>
                                          <p:attrName>ppt_x</p:attrName>
                                          <p:attrName>ppt_y</p:attrName>
                                        </p:attrNameLst>
                                      </p:cBhvr>
                                      <p:rCtr x="0" y="6019"/>
                                    </p:animMotion>
                                  </p:childTnLst>
                                </p:cTn>
                              </p:par>
                              <p:par>
                                <p:cTn id="25" presetID="42" presetClass="path" presetSubtype="0" accel="50000" decel="50000" fill="hold" nodeType="withEffect">
                                  <p:stCondLst>
                                    <p:cond delay="0"/>
                                  </p:stCondLst>
                                  <p:childTnLst>
                                    <p:animMotion origin="layout" path="M 0 0.40525 L 0 0.52469 " pathEditMode="relative" rAng="0" ptsTypes="AA">
                                      <p:cBhvr>
                                        <p:cTn id="26" dur="2000" fill="hold"/>
                                        <p:tgtEl>
                                          <p:spTgt spid="4"/>
                                        </p:tgtEl>
                                        <p:attrNameLst>
                                          <p:attrName>ppt_x</p:attrName>
                                          <p:attrName>ppt_y</p:attrName>
                                        </p:attrNameLst>
                                      </p:cBhvr>
                                      <p:rCtr x="0" y="595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4" nodeType="clickEffect">
                                  <p:stCondLst>
                                    <p:cond delay="0"/>
                                  </p:stCondLst>
                                  <p:childTnLst>
                                    <p:animMotion origin="layout" path="M 0 0.52376 L 0 0.65524 " pathEditMode="relative" rAng="0" ptsTypes="AA">
                                      <p:cBhvr>
                                        <p:cTn id="30" dur="2000" fill="hold"/>
                                        <p:tgtEl>
                                          <p:spTgt spid="11"/>
                                        </p:tgtEl>
                                        <p:attrNameLst>
                                          <p:attrName>ppt_x</p:attrName>
                                          <p:attrName>ppt_y</p:attrName>
                                        </p:attrNameLst>
                                      </p:cBhvr>
                                      <p:rCtr x="0" y="6574"/>
                                    </p:animMotion>
                                  </p:childTnLst>
                                </p:cTn>
                              </p:par>
                              <p:par>
                                <p:cTn id="31" presetID="42" presetClass="path" presetSubtype="0" accel="50000" decel="50000" fill="hold" nodeType="withEffect">
                                  <p:stCondLst>
                                    <p:cond delay="0"/>
                                  </p:stCondLst>
                                  <p:childTnLst>
                                    <p:animMotion origin="layout" path="M 0 0.52469 L 0 0.65618 " pathEditMode="relative" rAng="0" ptsTypes="AA">
                                      <p:cBhvr>
                                        <p:cTn id="32" dur="2000" fill="hold"/>
                                        <p:tgtEl>
                                          <p:spTgt spid="4"/>
                                        </p:tgtEl>
                                        <p:attrNameLst>
                                          <p:attrName>ppt_x</p:attrName>
                                          <p:attrName>ppt_y</p:attrName>
                                        </p:attrNameLst>
                                      </p:cBhvr>
                                      <p:rCtr x="0" y="6574"/>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0" nodeType="clickEffect">
                                  <p:stCondLst>
                                    <p:cond delay="0"/>
                                  </p:stCondLst>
                                  <p:childTnLst>
                                    <p:animMotion origin="layout" path="M 0 0.65524 L 0 0.81049 " pathEditMode="relative" rAng="0" ptsTypes="AA">
                                      <p:cBhvr>
                                        <p:cTn id="36" dur="2000" fill="hold"/>
                                        <p:tgtEl>
                                          <p:spTgt spid="11"/>
                                        </p:tgtEl>
                                        <p:attrNameLst>
                                          <p:attrName>ppt_x</p:attrName>
                                          <p:attrName>ppt_y</p:attrName>
                                        </p:attrNameLst>
                                      </p:cBhvr>
                                      <p:rCtr x="0" y="7747"/>
                                    </p:animMotion>
                                  </p:childTnLst>
                                </p:cTn>
                              </p:par>
                              <p:par>
                                <p:cTn id="37" presetID="42" presetClass="path" presetSubtype="0" accel="50000" decel="50000" fill="hold" nodeType="withEffect">
                                  <p:stCondLst>
                                    <p:cond delay="0"/>
                                  </p:stCondLst>
                                  <p:childTnLst>
                                    <p:animMotion origin="layout" path="M 0 0.65618 L 0 0.7929 " pathEditMode="relative" rAng="0" ptsTypes="AA">
                                      <p:cBhvr>
                                        <p:cTn id="38" dur="2000" fill="hold"/>
                                        <p:tgtEl>
                                          <p:spTgt spid="4"/>
                                        </p:tgtEl>
                                        <p:attrNameLst>
                                          <p:attrName>ppt_x</p:attrName>
                                          <p:attrName>ppt_y</p:attrName>
                                        </p:attrNameLst>
                                      </p:cBhvr>
                                      <p:rCtr x="0" y="6821"/>
                                    </p:animMotion>
                                  </p:childTnLst>
                                </p:cTn>
                              </p:par>
                            </p:childTnLst>
                          </p:cTn>
                        </p:par>
                        <p:par>
                          <p:cTn id="39" fill="hold">
                            <p:stCondLst>
                              <p:cond delay="2000"/>
                            </p:stCondLst>
                            <p:childTnLst>
                              <p:par>
                                <p:cTn id="40" presetID="1" presetClass="exit" presetSubtype="0" fill="hold" grpId="5" nodeType="after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grpId="8" nodeType="clickEffect">
                                  <p:stCondLst>
                                    <p:cond delay="0"/>
                                  </p:stCondLst>
                                  <p:childTnLst>
                                    <p:animMotion origin="layout" path="M 0 0 L 0 0.25 E" pathEditMode="relative" ptsTypes="">
                                      <p:cBhvr>
                                        <p:cTn id="48" dur="100" spd="-100000" fill="hold"/>
                                        <p:tgtEl>
                                          <p:spTgt spid="11"/>
                                        </p:tgtEl>
                                        <p:attrNameLst>
                                          <p:attrName>ppt_x</p:attrName>
                                          <p:attrName>ppt_y</p:attrName>
                                        </p:attrNameLst>
                                      </p:cBhvr>
                                    </p:animMotion>
                                  </p:childTnLst>
                                </p:cTn>
                              </p:par>
                              <p:par>
                                <p:cTn id="49" presetID="42" presetClass="path" presetSubtype="0" accel="50000" decel="50000" fill="hold" nodeType="withEffect">
                                  <p:stCondLst>
                                    <p:cond delay="0"/>
                                  </p:stCondLst>
                                  <p:childTnLst>
                                    <p:animMotion origin="layout" path="M 0 0 L 0 0.25 E" pathEditMode="relative" ptsTypes="">
                                      <p:cBhvr>
                                        <p:cTn id="50" dur="100" spd="-100000" fill="hold"/>
                                        <p:tgtEl>
                                          <p:spTgt spid="4"/>
                                        </p:tgtEl>
                                        <p:attrNameLst>
                                          <p:attrName>ppt_x</p:attrName>
                                          <p:attrName>ppt_y</p:attrName>
                                        </p:attrNameLst>
                                      </p:cBhvr>
                                    </p:animMotion>
                                  </p:childTnLst>
                                </p:cTn>
                              </p:par>
                              <p:par>
                                <p:cTn id="51" presetID="1" presetClass="entr" presetSubtype="0" fill="hold" grpId="7"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grpId="9" nodeType="clickEffect">
                                  <p:stCondLst>
                                    <p:cond delay="0"/>
                                  </p:stCondLst>
                                  <p:childTnLst>
                                    <p:animMotion origin="layout" path="M 0 0 L 0 0.25 E" pathEditMode="relative" ptsTypes="">
                                      <p:cBhvr>
                                        <p:cTn id="59" dur="100" spd="-100000" fill="hold"/>
                                        <p:tgtEl>
                                          <p:spTgt spid="11"/>
                                        </p:tgtEl>
                                        <p:attrNameLst>
                                          <p:attrName>ppt_x</p:attrName>
                                          <p:attrName>ppt_y</p:attrName>
                                        </p:attrNameLst>
                                      </p:cBhvr>
                                    </p:animMotion>
                                  </p:childTnLst>
                                </p:cTn>
                              </p:par>
                              <p:par>
                                <p:cTn id="60" presetID="42" presetClass="path" presetSubtype="0" accel="50000" decel="50000" fill="hold" nodeType="withEffect">
                                  <p:stCondLst>
                                    <p:cond delay="0"/>
                                  </p:stCondLst>
                                  <p:childTnLst>
                                    <p:animMotion origin="layout" path="M 0 0 L 0 0.25 E" pathEditMode="relative" ptsTypes="">
                                      <p:cBhvr>
                                        <p:cTn id="61" dur="100" spd="-100000" fill="hold"/>
                                        <p:tgtEl>
                                          <p:spTgt spid="4"/>
                                        </p:tgtEl>
                                        <p:attrNameLst>
                                          <p:attrName>ppt_x</p:attrName>
                                          <p:attrName>ppt_y</p:attrName>
                                        </p:attrNameLst>
                                      </p:cBhvr>
                                    </p:animMotion>
                                  </p:childTnLst>
                                </p:cTn>
                              </p:par>
                              <p:par>
                                <p:cTn id="62" presetID="1" presetClass="entr" presetSubtype="0" fill="hold" grpId="6" nodeType="with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11" grpId="0" animBg="1"/>
      <p:bldP spid="11" grpId="1" animBg="1"/>
      <p:bldP spid="11" grpId="2" animBg="1"/>
      <p:bldP spid="11" grpId="3" animBg="1"/>
      <p:bldP spid="11" grpId="4" animBg="1"/>
      <p:bldP spid="11" grpId="5" animBg="1"/>
      <p:bldP spid="11" grpId="6" animBg="1"/>
      <p:bldP spid="11" grpId="7" animBg="1"/>
      <p:bldP spid="11" grpId="8" animBg="1"/>
      <p:bldP spid="11" grpId="9" animBg="1"/>
      <p:bldP spid="11" grpId="1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07" y="848493"/>
            <a:ext cx="4611385" cy="3454784"/>
          </a:xfrm>
          <a:prstGeom prst="rect">
            <a:avLst/>
          </a:prstGeom>
        </p:spPr>
      </p:pic>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Slide Title"/>
          <p:cNvSpPr/>
          <p:nvPr/>
        </p:nvSpPr>
        <p:spPr>
          <a:xfrm>
            <a:off x="0" y="-18797"/>
            <a:ext cx="9144000" cy="584775"/>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How can children our age renew their Spiritual Lives?</a:t>
            </a:r>
          </a:p>
        </p:txBody>
      </p:sp>
      <p:pic>
        <p:nvPicPr>
          <p:cNvPr id="25"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99329" y="2625659"/>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5"/>
          <p:cNvSpPr txBox="1"/>
          <p:nvPr/>
        </p:nvSpPr>
        <p:spPr>
          <a:xfrm rot="20948926">
            <a:off x="6565092" y="2850142"/>
            <a:ext cx="1964188" cy="1754326"/>
          </a:xfrm>
          <a:prstGeom prst="rect">
            <a:avLst/>
          </a:prstGeom>
          <a:noFill/>
        </p:spPr>
        <p:txBody>
          <a:bodyPr wrap="square" rtlCol="0">
            <a:spAutoFit/>
          </a:bodyPr>
          <a:lstStyle/>
          <a:p>
            <a:r>
              <a:rPr lang="en-NZ" dirty="0"/>
              <a:t>Suggest other ways to renew your spiritual life and your relationship with Jesus.</a:t>
            </a:r>
          </a:p>
        </p:txBody>
      </p:sp>
      <p:pic>
        <p:nvPicPr>
          <p:cNvPr id="27"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01196" y="709295"/>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Line 4"/>
          <p:cNvSpPr txBox="1"/>
          <p:nvPr/>
        </p:nvSpPr>
        <p:spPr>
          <a:xfrm rot="20948926">
            <a:off x="6537631" y="1184740"/>
            <a:ext cx="1765072" cy="1200329"/>
          </a:xfrm>
          <a:prstGeom prst="rect">
            <a:avLst/>
          </a:prstGeom>
          <a:noFill/>
        </p:spPr>
        <p:txBody>
          <a:bodyPr wrap="square" rtlCol="0">
            <a:spAutoFit/>
          </a:bodyPr>
          <a:lstStyle/>
          <a:p>
            <a:r>
              <a:rPr lang="en-NZ" dirty="0"/>
              <a:t>Contribute some pocket money to the Lenten appeal.</a:t>
            </a:r>
          </a:p>
        </p:txBody>
      </p:sp>
      <p:pic>
        <p:nvPicPr>
          <p:cNvPr id="29"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578213" y="2887619"/>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3"/>
          <p:cNvSpPr txBox="1"/>
          <p:nvPr/>
        </p:nvSpPr>
        <p:spPr>
          <a:xfrm rot="20948926">
            <a:off x="3808050" y="3333244"/>
            <a:ext cx="1765072" cy="1200329"/>
          </a:xfrm>
          <a:prstGeom prst="rect">
            <a:avLst/>
          </a:prstGeom>
          <a:noFill/>
        </p:spPr>
        <p:txBody>
          <a:bodyPr wrap="square" rtlCol="0">
            <a:spAutoFit/>
          </a:bodyPr>
          <a:lstStyle/>
          <a:p>
            <a:r>
              <a:rPr lang="en-NZ" dirty="0"/>
              <a:t>Play fairly, including and encouraging everyone.</a:t>
            </a:r>
          </a:p>
        </p:txBody>
      </p:sp>
      <p:pic>
        <p:nvPicPr>
          <p:cNvPr id="3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87496" y="2905421"/>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Line 2"/>
          <p:cNvSpPr txBox="1"/>
          <p:nvPr/>
        </p:nvSpPr>
        <p:spPr>
          <a:xfrm rot="20948926">
            <a:off x="400982" y="3120656"/>
            <a:ext cx="1765072" cy="1754326"/>
          </a:xfrm>
          <a:prstGeom prst="rect">
            <a:avLst/>
          </a:prstGeom>
          <a:noFill/>
        </p:spPr>
        <p:txBody>
          <a:bodyPr wrap="square" rtlCol="0">
            <a:spAutoFit/>
          </a:bodyPr>
          <a:lstStyle/>
          <a:p>
            <a:r>
              <a:rPr lang="en-NZ" dirty="0"/>
              <a:t>Choose to do acts of love – keeping in touch with a grandparent or friend.</a:t>
            </a:r>
          </a:p>
        </p:txBody>
      </p:sp>
      <p:pic>
        <p:nvPicPr>
          <p:cNvPr id="33"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26" y="339502"/>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Line 1"/>
          <p:cNvSpPr txBox="1"/>
          <p:nvPr/>
        </p:nvSpPr>
        <p:spPr>
          <a:xfrm rot="20948926">
            <a:off x="332281" y="523841"/>
            <a:ext cx="1765072" cy="1754326"/>
          </a:xfrm>
          <a:prstGeom prst="rect">
            <a:avLst/>
          </a:prstGeom>
          <a:noFill/>
        </p:spPr>
        <p:txBody>
          <a:bodyPr wrap="square" rtlCol="0">
            <a:spAutoFit/>
          </a:bodyPr>
          <a:lstStyle/>
          <a:p>
            <a:r>
              <a:rPr lang="en-NZ" dirty="0"/>
              <a:t>Make time each day for personal and community prayer </a:t>
            </a:r>
            <a:r>
              <a:rPr lang="en-NZ" dirty="0" err="1"/>
              <a:t>karakia</a:t>
            </a:r>
            <a:r>
              <a:rPr lang="en-NZ" dirty="0"/>
              <a:t> with God </a:t>
            </a:r>
          </a:p>
          <a:p>
            <a:r>
              <a:rPr lang="en-NZ" dirty="0" err="1"/>
              <a:t>Te</a:t>
            </a:r>
            <a:r>
              <a:rPr lang="en-NZ" dirty="0"/>
              <a:t> </a:t>
            </a:r>
            <a:r>
              <a:rPr lang="en-NZ" dirty="0" err="1"/>
              <a:t>Atua</a:t>
            </a:r>
            <a:r>
              <a:rPr lang="en-NZ" dirty="0"/>
              <a:t>.</a:t>
            </a:r>
          </a:p>
        </p:txBody>
      </p:sp>
      <p:pic>
        <p:nvPicPr>
          <p:cNvPr id="3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6"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7"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8"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9"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4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Tool instructions"/>
          <p:cNvSpPr txBox="1"/>
          <p:nvPr/>
        </p:nvSpPr>
        <p:spPr>
          <a:xfrm>
            <a:off x="3248572" y="4912668"/>
            <a:ext cx="2646878"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325915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900" decel="100000" fill="hold"/>
                                        <p:tgtEl>
                                          <p:spTgt spid="3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500"/>
                                        <p:tgtEl>
                                          <p:spTgt spid="34"/>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38"/>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900" decel="100000" fill="hold"/>
                                        <p:tgtEl>
                                          <p:spTgt spid="3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38"/>
                                        </p:tgtEl>
                                      </p:cBhvr>
                                    </p:animEffect>
                                    <p:set>
                                      <p:cBhvr>
                                        <p:cTn id="3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6" restart="whenNotActive" fill="hold" evtFilter="cancelBubble" nodeType="interactiveSeq">
                <p:stCondLst>
                  <p:cond evt="onClick" delay="0">
                    <p:tgtEl>
                      <p:spTgt spid="37"/>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900" decel="100000" fill="hold"/>
                                        <p:tgtEl>
                                          <p:spTgt spid="2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up)">
                                      <p:cBhvr>
                                        <p:cTn id="48" dur="500"/>
                                        <p:tgtEl>
                                          <p:spTgt spid="30"/>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900" decel="100000" fill="hold"/>
                                        <p:tgtEl>
                                          <p:spTgt spid="27"/>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up)">
                                      <p:cBhvr>
                                        <p:cTn id="65" dur="500"/>
                                        <p:tgtEl>
                                          <p:spTgt spid="28"/>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0" restart="whenNotActive" fill="hold" evtFilter="cancelBubble" nodeType="interactiveSeq">
                <p:stCondLst>
                  <p:cond evt="onClick" delay="0">
                    <p:tgtEl>
                      <p:spTgt spid="3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900" decel="100000" fill="hold"/>
                                        <p:tgtEl>
                                          <p:spTgt spid="25"/>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up)">
                                      <p:cBhvr>
                                        <p:cTn id="82" dur="500"/>
                                        <p:tgtEl>
                                          <p:spTgt spid="26"/>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7" restart="whenNotActive" fill="hold" evtFilter="cancelBubble" nodeType="interactiveSeq">
                <p:stCondLst>
                  <p:cond evt="onClick" delay="0">
                    <p:tgtEl>
                      <p:spTgt spid="41"/>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7"/>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6"/>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33"/>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34"/>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9"/>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30"/>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7"/>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8"/>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5"/>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33"/>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4"/>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3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9"/>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30"/>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7"/>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8"/>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5"/>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6" grpId="0"/>
      <p:bldP spid="26" grpId="1"/>
      <p:bldP spid="26" grpId="2"/>
      <p:bldP spid="28" grpId="0"/>
      <p:bldP spid="28" grpId="1"/>
      <p:bldP spid="28" grpId="2"/>
      <p:bldP spid="30" grpId="0"/>
      <p:bldP spid="30" grpId="1"/>
      <p:bldP spid="30" grpId="2"/>
      <p:bldP spid="32" grpId="0"/>
      <p:bldP spid="32" grpId="1"/>
      <p:bldP spid="32"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p:nvPr/>
        </p:nvSpPr>
        <p:spPr>
          <a:xfrm>
            <a:off x="0" y="-18797"/>
            <a:ext cx="9144000" cy="584775"/>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Renewal looks like, sounds like, feels like</a:t>
            </a:r>
          </a:p>
        </p:txBody>
      </p:sp>
      <p:sp>
        <p:nvSpPr>
          <p:cNvPr id="2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88" y="659231"/>
            <a:ext cx="4656723" cy="2456499"/>
          </a:xfrm>
          <a:prstGeom prst="rect">
            <a:avLst/>
          </a:prstGeom>
        </p:spPr>
      </p:pic>
      <p:sp>
        <p:nvSpPr>
          <p:cNvPr id="30"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TextBox: Sounds like"/>
          <p:cNvSpPr txBox="1"/>
          <p:nvPr/>
        </p:nvSpPr>
        <p:spPr>
          <a:xfrm rot="17520000">
            <a:off x="6007000" y="2869767"/>
            <a:ext cx="1586973" cy="461665"/>
          </a:xfrm>
          <a:prstGeom prst="rect">
            <a:avLst/>
          </a:prstGeom>
          <a:noFill/>
        </p:spPr>
        <p:txBody>
          <a:bodyPr wrap="none" rtlCol="0">
            <a:spAutoFit/>
          </a:bodyPr>
          <a:lstStyle/>
          <a:p>
            <a:r>
              <a:rPr lang="en-GB" sz="2400"/>
              <a:t>Sounds like</a:t>
            </a:r>
          </a:p>
        </p:txBody>
      </p:sp>
      <p:sp>
        <p:nvSpPr>
          <p:cNvPr id="36" name="TextBox: Feels like"/>
          <p:cNvSpPr txBox="1"/>
          <p:nvPr/>
        </p:nvSpPr>
        <p:spPr>
          <a:xfrm rot="17529496">
            <a:off x="7414422" y="1293815"/>
            <a:ext cx="1313180" cy="461665"/>
          </a:xfrm>
          <a:prstGeom prst="rect">
            <a:avLst/>
          </a:prstGeom>
          <a:noFill/>
        </p:spPr>
        <p:txBody>
          <a:bodyPr wrap="none" rtlCol="0">
            <a:spAutoFit/>
          </a:bodyPr>
          <a:lstStyle/>
          <a:p>
            <a:r>
              <a:rPr lang="en-GB" sz="2400"/>
              <a:t>Feels like</a:t>
            </a:r>
          </a:p>
        </p:txBody>
      </p:sp>
      <p:sp>
        <p:nvSpPr>
          <p:cNvPr id="39" name="TextBox: Looks like"/>
          <p:cNvSpPr txBox="1"/>
          <p:nvPr/>
        </p:nvSpPr>
        <p:spPr>
          <a:xfrm rot="3423120">
            <a:off x="5871710" y="1313302"/>
            <a:ext cx="1388522" cy="461665"/>
          </a:xfrm>
          <a:prstGeom prst="rect">
            <a:avLst/>
          </a:prstGeom>
          <a:noFill/>
        </p:spPr>
        <p:txBody>
          <a:bodyPr wrap="none" rtlCol="0">
            <a:spAutoFit/>
          </a:bodyPr>
          <a:lstStyle/>
          <a:p>
            <a:r>
              <a:rPr lang="en-GB" sz="2400" dirty="0"/>
              <a:t>Looks like</a:t>
            </a:r>
          </a:p>
        </p:txBody>
      </p:sp>
      <p:grpSp>
        <p:nvGrpSpPr>
          <p:cNvPr id="40" name="Shape: Y-chart"/>
          <p:cNvGrpSpPr/>
          <p:nvPr/>
        </p:nvGrpSpPr>
        <p:grpSpPr>
          <a:xfrm>
            <a:off x="6440710" y="790040"/>
            <a:ext cx="1583107" cy="3030156"/>
            <a:chOff x="3886200" y="1516107"/>
            <a:chExt cx="1583107" cy="3030156"/>
          </a:xfrm>
        </p:grpSpPr>
        <p:cxnSp>
          <p:nvCxnSpPr>
            <p:cNvPr id="41" name="Straight Connector right"/>
            <p:cNvCxnSpPr/>
            <p:nvPr/>
          </p:nvCxnSpPr>
          <p:spPr>
            <a:xfrm flipV="1">
              <a:off x="4260273" y="1516107"/>
              <a:ext cx="1209034" cy="303015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left"/>
            <p:cNvCxnSpPr/>
            <p:nvPr/>
          </p:nvCxnSpPr>
          <p:spPr>
            <a:xfrm flipH="1" flipV="1">
              <a:off x="3886200" y="1535917"/>
              <a:ext cx="952612" cy="149194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Tool instructions"/>
          <p:cNvSpPr txBox="1"/>
          <p:nvPr/>
        </p:nvSpPr>
        <p:spPr>
          <a:xfrm>
            <a:off x="3219706" y="4912668"/>
            <a:ext cx="2704587"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worksheet button to go to the worksheet</a:t>
            </a:r>
          </a:p>
        </p:txBody>
      </p:sp>
      <p:sp>
        <p:nvSpPr>
          <p:cNvPr id="6" name="Rectangle 5"/>
          <p:cNvSpPr/>
          <p:nvPr/>
        </p:nvSpPr>
        <p:spPr>
          <a:xfrm>
            <a:off x="176809" y="3054449"/>
            <a:ext cx="5068546" cy="1919500"/>
          </a:xfrm>
          <a:prstGeom prst="rect">
            <a:avLst/>
          </a:prstGeom>
        </p:spPr>
        <p:txBody>
          <a:bodyPr wrap="square">
            <a:spAutoFit/>
          </a:bodyPr>
          <a:lstStyle/>
          <a:p>
            <a:pP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Children brainstorm what renewal looks, sounds and feels like .</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NZ" sz="2400" dirty="0">
                <a:latin typeface="Calibri" panose="020F0502020204030204" pitchFamily="34" charset="0"/>
                <a:ea typeface="Calibri" panose="020F0502020204030204" pitchFamily="34" charset="0"/>
                <a:cs typeface="Times New Roman" panose="02020603050405020304" pitchFamily="18" charset="0"/>
              </a:rPr>
              <a:t>Using their Y chart worksheet they record their ideas.</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482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p:nvPr/>
        </p:nvSpPr>
        <p:spPr>
          <a:xfrm>
            <a:off x="0" y="-18797"/>
            <a:ext cx="9144000" cy="646331"/>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Listening to the Holy Spirit at work in your lives</a:t>
            </a:r>
          </a:p>
        </p:txBody>
      </p:sp>
      <p:sp>
        <p:nvSpPr>
          <p:cNvPr id="2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412" y="659231"/>
            <a:ext cx="4667011" cy="3501952"/>
          </a:xfrm>
          <a:prstGeom prst="rect">
            <a:avLst/>
          </a:prstGeom>
        </p:spPr>
      </p:pic>
      <p:grpSp>
        <p:nvGrpSpPr>
          <p:cNvPr id="28" name="Group 27"/>
          <p:cNvGrpSpPr/>
          <p:nvPr/>
        </p:nvGrpSpPr>
        <p:grpSpPr>
          <a:xfrm>
            <a:off x="6049108" y="2445348"/>
            <a:ext cx="560069" cy="762000"/>
            <a:chOff x="6049108" y="2321169"/>
            <a:chExt cx="560069" cy="762000"/>
          </a:xfrm>
        </p:grpSpPr>
        <p:sp>
          <p:nvSpPr>
            <p:cNvPr id="29" name="Arrow: Curved Up 28"/>
            <p:cNvSpPr/>
            <p:nvPr/>
          </p:nvSpPr>
          <p:spPr>
            <a:xfrm>
              <a:off x="6082958" y="2766646"/>
              <a:ext cx="526219" cy="3165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solidFill>
                  <a:schemeClr val="tx1"/>
                </a:solidFill>
              </a:endParaRPr>
            </a:p>
          </p:txBody>
        </p:sp>
        <p:sp>
          <p:nvSpPr>
            <p:cNvPr id="30" name="Arrow: Curved Up 29"/>
            <p:cNvSpPr/>
            <p:nvPr/>
          </p:nvSpPr>
          <p:spPr>
            <a:xfrm rot="10800000">
              <a:off x="6049108" y="2321169"/>
              <a:ext cx="526219" cy="31652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solidFill>
                  <a:schemeClr val="tx1"/>
                </a:solidFill>
              </a:endParaRPr>
            </a:p>
          </p:txBody>
        </p:sp>
      </p:grpSp>
      <p:sp>
        <p:nvSpPr>
          <p:cNvPr id="16" name="Shape: Card 7 (bottom)"/>
          <p:cNvSpPr/>
          <p:nvPr/>
        </p:nvSpPr>
        <p:spPr>
          <a:xfrm>
            <a:off x="5162292" y="659230"/>
            <a:ext cx="2865755" cy="3602663"/>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sz="2000" dirty="0">
                <a:solidFill>
                  <a:schemeClr val="tx1"/>
                </a:solidFill>
              </a:rPr>
              <a:t>The Sacrament of Penance is celebrated in Lent to help us as we look closely at the ways we are living our lives.</a:t>
            </a:r>
          </a:p>
        </p:txBody>
      </p:sp>
      <p:sp>
        <p:nvSpPr>
          <p:cNvPr id="17" name="Shape: Card 6"/>
          <p:cNvSpPr/>
          <p:nvPr/>
        </p:nvSpPr>
        <p:spPr>
          <a:xfrm>
            <a:off x="5190143" y="689325"/>
            <a:ext cx="2837904" cy="3572568"/>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sz="2000" dirty="0">
                <a:solidFill>
                  <a:schemeClr val="tx1"/>
                </a:solidFill>
              </a:rPr>
              <a:t>Lent is one of the times the Church sets aside for us to stop, take stock and see how we are getting on with God’s plan for us and make any changes that are necessary.</a:t>
            </a:r>
          </a:p>
        </p:txBody>
      </p:sp>
      <p:sp>
        <p:nvSpPr>
          <p:cNvPr id="18" name="Shape: Card 5"/>
          <p:cNvSpPr/>
          <p:nvPr/>
        </p:nvSpPr>
        <p:spPr>
          <a:xfrm>
            <a:off x="5218735" y="726963"/>
            <a:ext cx="2809311" cy="3534930"/>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sz="2000" dirty="0">
                <a:solidFill>
                  <a:schemeClr val="tx1"/>
                </a:solidFill>
              </a:rPr>
              <a:t>Once we recognise God’s plan for us, God’s grace helps us to live in ways that will achieve it. </a:t>
            </a:r>
          </a:p>
        </p:txBody>
      </p:sp>
      <p:sp>
        <p:nvSpPr>
          <p:cNvPr id="19" name="Shape: Card 4"/>
          <p:cNvSpPr/>
          <p:nvPr/>
        </p:nvSpPr>
        <p:spPr>
          <a:xfrm>
            <a:off x="5246588" y="754067"/>
            <a:ext cx="2781458" cy="3507826"/>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sz="2000" dirty="0">
                <a:solidFill>
                  <a:schemeClr val="tx1"/>
                </a:solidFill>
              </a:rPr>
              <a:t>God waits to see how we are following the plan God has for us to grow into the person we were created to be. </a:t>
            </a:r>
          </a:p>
        </p:txBody>
      </p:sp>
      <p:sp>
        <p:nvSpPr>
          <p:cNvPr id="20" name="Shape: Card 3"/>
          <p:cNvSpPr/>
          <p:nvPr/>
        </p:nvSpPr>
        <p:spPr>
          <a:xfrm>
            <a:off x="5280454" y="770533"/>
            <a:ext cx="2747591" cy="3491360"/>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sz="2000" dirty="0">
                <a:solidFill>
                  <a:schemeClr val="tx1"/>
                </a:solidFill>
              </a:rPr>
              <a:t>God wants every person to have a happy, full life so we need to give God time to let us know what God wants our life to be.</a:t>
            </a:r>
          </a:p>
        </p:txBody>
      </p:sp>
      <p:sp>
        <p:nvSpPr>
          <p:cNvPr id="23" name="Shape: Card 2"/>
          <p:cNvSpPr/>
          <p:nvPr/>
        </p:nvSpPr>
        <p:spPr>
          <a:xfrm>
            <a:off x="5280454" y="792459"/>
            <a:ext cx="2819937" cy="3485899"/>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sz="2000" dirty="0">
                <a:solidFill>
                  <a:schemeClr val="tx1"/>
                </a:solidFill>
              </a:rPr>
              <a:t>When God speaks to you, you hear your own voice speaking God’s words about how God wants you to live and what God has planned for you.</a:t>
            </a:r>
          </a:p>
        </p:txBody>
      </p:sp>
      <p:sp>
        <p:nvSpPr>
          <p:cNvPr id="21" name="Shape: Card 1 (top)"/>
          <p:cNvSpPr/>
          <p:nvPr/>
        </p:nvSpPr>
        <p:spPr>
          <a:xfrm>
            <a:off x="5290904" y="829427"/>
            <a:ext cx="2827452" cy="3432465"/>
          </a:xfrm>
          <a:prstGeom prst="roundRect">
            <a:avLst/>
          </a:prstGeom>
          <a:blipFill>
            <a:blip r:embed="rId6"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NZ" sz="2000" dirty="0">
                <a:solidFill>
                  <a:schemeClr val="tx1"/>
                </a:solidFill>
              </a:rPr>
              <a:t>Lent is a good time to stop and take time to listen to the Holy Spirit speaking to you in your heart.</a:t>
            </a:r>
          </a:p>
        </p:txBody>
      </p:sp>
      <p:sp>
        <p:nvSpPr>
          <p:cNvPr id="22"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p>
        </p:txBody>
      </p:sp>
      <p:sp>
        <p:nvSpPr>
          <p:cNvPr id="31" name="Textbox: Tool instructions2"/>
          <p:cNvSpPr txBox="1"/>
          <p:nvPr/>
        </p:nvSpPr>
        <p:spPr>
          <a:xfrm>
            <a:off x="3614051" y="4898435"/>
            <a:ext cx="191590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restart shape to restart Slide</a:t>
            </a:r>
          </a:p>
        </p:txBody>
      </p:sp>
      <p:sp>
        <p:nvSpPr>
          <p:cNvPr id="3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Tool instructions stop"/>
          <p:cNvSpPr txBox="1"/>
          <p:nvPr/>
        </p:nvSpPr>
        <p:spPr>
          <a:xfrm>
            <a:off x="3347212" y="4718801"/>
            <a:ext cx="2601994" cy="230832"/>
          </a:xfrm>
          <a:prstGeom prst="rect">
            <a:avLst/>
          </a:prstGeom>
          <a:no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a:t>
            </a:r>
            <a:r>
              <a:rPr lang="en-GB" dirty="0" smtClean="0"/>
              <a:t>‘Song for change’</a:t>
            </a:r>
            <a:endParaRPr lang="en-GB" dirty="0"/>
          </a:p>
        </p:txBody>
      </p:sp>
      <p:sp>
        <p:nvSpPr>
          <p:cNvPr id="35" name="TextBox: Tool instructions start"/>
          <p:cNvSpPr txBox="1"/>
          <p:nvPr/>
        </p:nvSpPr>
        <p:spPr>
          <a:xfrm>
            <a:off x="3339199" y="4718801"/>
            <a:ext cx="2611613" cy="230832"/>
          </a:xfrm>
          <a:prstGeom prst="rect">
            <a:avLst/>
          </a:prstGeom>
          <a:no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a:t>
            </a:r>
            <a:r>
              <a:rPr lang="en-GB" dirty="0" smtClean="0"/>
              <a:t>play ‘Song for change”</a:t>
            </a:r>
            <a:endParaRPr lang="en-GB" dirty="0"/>
          </a:p>
        </p:txBody>
      </p:sp>
      <p:pic>
        <p:nvPicPr>
          <p:cNvPr id="2" name="Lent - Y6-R01-S08 - Song for chang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0769" y="95846"/>
            <a:ext cx="609600" cy="609600"/>
          </a:xfrm>
          <a:prstGeom prst="rect">
            <a:avLst/>
          </a:prstGeom>
        </p:spPr>
      </p:pic>
    </p:spTree>
    <p:extLst>
      <p:ext uri="{BB962C8B-B14F-4D97-AF65-F5344CB8AC3E}">
        <p14:creationId xmlns:p14="http://schemas.microsoft.com/office/powerpoint/2010/main" val="2587586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exit" presetSubtype="3" fill="hold" grpId="0" nodeType="clickEffect">
                                  <p:stCondLst>
                                    <p:cond delay="0"/>
                                  </p:stCondLst>
                                  <p:childTnLst>
                                    <p:anim calcmode="lin" valueType="num">
                                      <p:cBhvr additive="base">
                                        <p:cTn id="11" dur="1000"/>
                                        <p:tgtEl>
                                          <p:spTgt spid="21"/>
                                        </p:tgtEl>
                                        <p:attrNameLst>
                                          <p:attrName>ppt_x</p:attrName>
                                        </p:attrNameLst>
                                      </p:cBhvr>
                                      <p:tavLst>
                                        <p:tav tm="0">
                                          <p:val>
                                            <p:strVal val="ppt_x"/>
                                          </p:val>
                                        </p:tav>
                                        <p:tav tm="100000">
                                          <p:val>
                                            <p:strVal val="1+ppt_w/2"/>
                                          </p:val>
                                        </p:tav>
                                      </p:tavLst>
                                    </p:anim>
                                    <p:anim calcmode="lin" valueType="num">
                                      <p:cBhvr additive="base">
                                        <p:cTn id="12" dur="1000"/>
                                        <p:tgtEl>
                                          <p:spTgt spid="21"/>
                                        </p:tgtEl>
                                        <p:attrNameLst>
                                          <p:attrName>ppt_y</p:attrName>
                                        </p:attrNameLst>
                                      </p:cBhvr>
                                      <p:tavLst>
                                        <p:tav tm="0">
                                          <p:val>
                                            <p:strVal val="ppt_y"/>
                                          </p:val>
                                        </p:tav>
                                        <p:tav tm="100000">
                                          <p:val>
                                            <p:strVal val="0-ppt_h/2"/>
                                          </p:val>
                                        </p:tav>
                                      </p:tavLst>
                                    </p:anim>
                                    <p:set>
                                      <p:cBhvr>
                                        <p:cTn id="13"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exit" presetSubtype="3" fill="hold" grpId="0" nodeType="clickEffect">
                                  <p:stCondLst>
                                    <p:cond delay="0"/>
                                  </p:stCondLst>
                                  <p:childTnLst>
                                    <p:anim calcmode="lin" valueType="num">
                                      <p:cBhvr additive="base">
                                        <p:cTn id="18" dur="1000"/>
                                        <p:tgtEl>
                                          <p:spTgt spid="20"/>
                                        </p:tgtEl>
                                        <p:attrNameLst>
                                          <p:attrName>ppt_x</p:attrName>
                                        </p:attrNameLst>
                                      </p:cBhvr>
                                      <p:tavLst>
                                        <p:tav tm="0">
                                          <p:val>
                                            <p:strVal val="ppt_x"/>
                                          </p:val>
                                        </p:tav>
                                        <p:tav tm="100000">
                                          <p:val>
                                            <p:strVal val="1+ppt_w/2"/>
                                          </p:val>
                                        </p:tav>
                                      </p:tavLst>
                                    </p:anim>
                                    <p:anim calcmode="lin" valueType="num">
                                      <p:cBhvr additive="base">
                                        <p:cTn id="19" dur="1000"/>
                                        <p:tgtEl>
                                          <p:spTgt spid="20"/>
                                        </p:tgtEl>
                                        <p:attrNameLst>
                                          <p:attrName>ppt_y</p:attrName>
                                        </p:attrNameLst>
                                      </p:cBhvr>
                                      <p:tavLst>
                                        <p:tav tm="0">
                                          <p:val>
                                            <p:strVal val="ppt_y"/>
                                          </p:val>
                                        </p:tav>
                                        <p:tav tm="100000">
                                          <p:val>
                                            <p:strVal val="0-ppt_h/2"/>
                                          </p:val>
                                        </p:tav>
                                      </p:tavLst>
                                    </p:anim>
                                    <p:set>
                                      <p:cBhvr>
                                        <p:cTn id="2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 presetClass="exit" presetSubtype="3" fill="hold" grpId="0" nodeType="clickEffect">
                                  <p:stCondLst>
                                    <p:cond delay="0"/>
                                  </p:stCondLst>
                                  <p:childTnLst>
                                    <p:anim calcmode="lin" valueType="num">
                                      <p:cBhvr additive="base">
                                        <p:cTn id="25" dur="1000"/>
                                        <p:tgtEl>
                                          <p:spTgt spid="19"/>
                                        </p:tgtEl>
                                        <p:attrNameLst>
                                          <p:attrName>ppt_x</p:attrName>
                                        </p:attrNameLst>
                                      </p:cBhvr>
                                      <p:tavLst>
                                        <p:tav tm="0">
                                          <p:val>
                                            <p:strVal val="ppt_x"/>
                                          </p:val>
                                        </p:tav>
                                        <p:tav tm="100000">
                                          <p:val>
                                            <p:strVal val="1+ppt_w/2"/>
                                          </p:val>
                                        </p:tav>
                                      </p:tavLst>
                                    </p:anim>
                                    <p:anim calcmode="lin" valueType="num">
                                      <p:cBhvr additive="base">
                                        <p:cTn id="26" dur="1000"/>
                                        <p:tgtEl>
                                          <p:spTgt spid="19"/>
                                        </p:tgtEl>
                                        <p:attrNameLst>
                                          <p:attrName>ppt_y</p:attrName>
                                        </p:attrNameLst>
                                      </p:cBhvr>
                                      <p:tavLst>
                                        <p:tav tm="0">
                                          <p:val>
                                            <p:strVal val="ppt_y"/>
                                          </p:val>
                                        </p:tav>
                                        <p:tav tm="100000">
                                          <p:val>
                                            <p:strVal val="0-ppt_h/2"/>
                                          </p:val>
                                        </p:tav>
                                      </p:tavLst>
                                    </p:anim>
                                    <p:set>
                                      <p:cBhvr>
                                        <p:cTn id="27"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3" fill="hold" grpId="0" nodeType="clickEffect">
                                  <p:stCondLst>
                                    <p:cond delay="0"/>
                                  </p:stCondLst>
                                  <p:childTnLst>
                                    <p:anim calcmode="lin" valueType="num">
                                      <p:cBhvr additive="base">
                                        <p:cTn id="32" dur="1000"/>
                                        <p:tgtEl>
                                          <p:spTgt spid="18"/>
                                        </p:tgtEl>
                                        <p:attrNameLst>
                                          <p:attrName>ppt_x</p:attrName>
                                        </p:attrNameLst>
                                      </p:cBhvr>
                                      <p:tavLst>
                                        <p:tav tm="0">
                                          <p:val>
                                            <p:strVal val="ppt_x"/>
                                          </p:val>
                                        </p:tav>
                                        <p:tav tm="100000">
                                          <p:val>
                                            <p:strVal val="1+ppt_w/2"/>
                                          </p:val>
                                        </p:tav>
                                      </p:tavLst>
                                    </p:anim>
                                    <p:anim calcmode="lin" valueType="num">
                                      <p:cBhvr additive="base">
                                        <p:cTn id="33" dur="1000"/>
                                        <p:tgtEl>
                                          <p:spTgt spid="18"/>
                                        </p:tgtEl>
                                        <p:attrNameLst>
                                          <p:attrName>ppt_y</p:attrName>
                                        </p:attrNameLst>
                                      </p:cBhvr>
                                      <p:tavLst>
                                        <p:tav tm="0">
                                          <p:val>
                                            <p:strVal val="ppt_y"/>
                                          </p:val>
                                        </p:tav>
                                        <p:tav tm="100000">
                                          <p:val>
                                            <p:strVal val="0-ppt_h/2"/>
                                          </p:val>
                                        </p:tav>
                                      </p:tavLst>
                                    </p:anim>
                                    <p:set>
                                      <p:cBhvr>
                                        <p:cTn id="3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 presetClass="exit" presetSubtype="3" fill="hold" grpId="0" nodeType="clickEffect">
                                  <p:stCondLst>
                                    <p:cond delay="0"/>
                                  </p:stCondLst>
                                  <p:childTnLst>
                                    <p:anim calcmode="lin" valueType="num">
                                      <p:cBhvr additive="base">
                                        <p:cTn id="39" dur="1000"/>
                                        <p:tgtEl>
                                          <p:spTgt spid="17"/>
                                        </p:tgtEl>
                                        <p:attrNameLst>
                                          <p:attrName>ppt_x</p:attrName>
                                        </p:attrNameLst>
                                      </p:cBhvr>
                                      <p:tavLst>
                                        <p:tav tm="0">
                                          <p:val>
                                            <p:strVal val="ppt_x"/>
                                          </p:val>
                                        </p:tav>
                                        <p:tav tm="100000">
                                          <p:val>
                                            <p:strVal val="1+ppt_w/2"/>
                                          </p:val>
                                        </p:tav>
                                      </p:tavLst>
                                    </p:anim>
                                    <p:anim calcmode="lin" valueType="num">
                                      <p:cBhvr additive="base">
                                        <p:cTn id="40" dur="1000"/>
                                        <p:tgtEl>
                                          <p:spTgt spid="17"/>
                                        </p:tgtEl>
                                        <p:attrNameLst>
                                          <p:attrName>ppt_y</p:attrName>
                                        </p:attrNameLst>
                                      </p:cBhvr>
                                      <p:tavLst>
                                        <p:tav tm="0">
                                          <p:val>
                                            <p:strVal val="ppt_y"/>
                                          </p:val>
                                        </p:tav>
                                        <p:tav tm="100000">
                                          <p:val>
                                            <p:strVal val="0-ppt_h/2"/>
                                          </p:val>
                                        </p:tav>
                                      </p:tavLst>
                                    </p:anim>
                                    <p:set>
                                      <p:cBhvr>
                                        <p:cTn id="4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 presetClass="exit" presetSubtype="3" fill="hold" grpId="0" nodeType="clickEffect">
                                  <p:stCondLst>
                                    <p:cond delay="0"/>
                                  </p:stCondLst>
                                  <p:childTnLst>
                                    <p:anim calcmode="lin" valueType="num">
                                      <p:cBhvr additive="base">
                                        <p:cTn id="46" dur="1000"/>
                                        <p:tgtEl>
                                          <p:spTgt spid="16"/>
                                        </p:tgtEl>
                                        <p:attrNameLst>
                                          <p:attrName>ppt_x</p:attrName>
                                        </p:attrNameLst>
                                      </p:cBhvr>
                                      <p:tavLst>
                                        <p:tav tm="0">
                                          <p:val>
                                            <p:strVal val="ppt_x"/>
                                          </p:val>
                                        </p:tav>
                                        <p:tav tm="100000">
                                          <p:val>
                                            <p:strVal val="1+ppt_w/2"/>
                                          </p:val>
                                        </p:tav>
                                      </p:tavLst>
                                    </p:anim>
                                    <p:anim calcmode="lin" valueType="num">
                                      <p:cBhvr additive="base">
                                        <p:cTn id="47" dur="1000"/>
                                        <p:tgtEl>
                                          <p:spTgt spid="16"/>
                                        </p:tgtEl>
                                        <p:attrNameLst>
                                          <p:attrName>ppt_y</p:attrName>
                                        </p:attrNameLst>
                                      </p:cBhvr>
                                      <p:tavLst>
                                        <p:tav tm="0">
                                          <p:val>
                                            <p:strVal val="ppt_y"/>
                                          </p:val>
                                        </p:tav>
                                        <p:tav tm="100000">
                                          <p:val>
                                            <p:strVal val="0-ppt_h/2"/>
                                          </p:val>
                                        </p:tav>
                                      </p:tavLst>
                                    </p:anim>
                                    <p:set>
                                      <p:cBhvr>
                                        <p:cTn id="48" dur="1" fill="hold">
                                          <p:stCondLst>
                                            <p:cond delay="999"/>
                                          </p:stCondLst>
                                        </p:cTn>
                                        <p:tgtEl>
                                          <p:spTgt spid="16"/>
                                        </p:tgtEl>
                                        <p:attrNameLst>
                                          <p:attrName>style.visibility</p:attrName>
                                        </p:attrNameLst>
                                      </p:cBhvr>
                                      <p:to>
                                        <p:strVal val="hidden"/>
                                      </p:to>
                                    </p:set>
                                  </p:childTnLst>
                                </p:cTn>
                              </p:par>
                              <p:par>
                                <p:cTn id="49" presetID="1" presetClass="exit" presetSubtype="0" fill="hold" grpId="3"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2" presetClass="exit" presetSubtype="3" fill="hold" grpId="0" nodeType="clickEffect">
                                  <p:stCondLst>
                                    <p:cond delay="0"/>
                                  </p:stCondLst>
                                  <p:childTnLst>
                                    <p:anim calcmode="lin" valueType="num">
                                      <p:cBhvr additive="base">
                                        <p:cTn id="57" dur="1000"/>
                                        <p:tgtEl>
                                          <p:spTgt spid="23"/>
                                        </p:tgtEl>
                                        <p:attrNameLst>
                                          <p:attrName>ppt_x</p:attrName>
                                        </p:attrNameLst>
                                      </p:cBhvr>
                                      <p:tavLst>
                                        <p:tav tm="0">
                                          <p:val>
                                            <p:strVal val="ppt_x"/>
                                          </p:val>
                                        </p:tav>
                                        <p:tav tm="100000">
                                          <p:val>
                                            <p:strVal val="1+ppt_w/2"/>
                                          </p:val>
                                        </p:tav>
                                      </p:tavLst>
                                    </p:anim>
                                    <p:anim calcmode="lin" valueType="num">
                                      <p:cBhvr additive="base">
                                        <p:cTn id="58" dur="1000"/>
                                        <p:tgtEl>
                                          <p:spTgt spid="23"/>
                                        </p:tgtEl>
                                        <p:attrNameLst>
                                          <p:attrName>ppt_y</p:attrName>
                                        </p:attrNameLst>
                                      </p:cBhvr>
                                      <p:tavLst>
                                        <p:tav tm="0">
                                          <p:val>
                                            <p:strVal val="ppt_y"/>
                                          </p:val>
                                        </p:tav>
                                        <p:tav tm="100000">
                                          <p:val>
                                            <p:strVal val="0-ppt_h/2"/>
                                          </p:val>
                                        </p:tav>
                                      </p:tavLst>
                                    </p:anim>
                                    <p:set>
                                      <p:cBhvr>
                                        <p:cTn id="5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28"/>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3" nodeType="withEffect">
                                  <p:stCondLst>
                                    <p:cond delay="0"/>
                                  </p:stCondLst>
                                  <p:childTnLst>
                                    <p:set>
                                      <p:cBhvr>
                                        <p:cTn id="64" dur="1" fill="hold">
                                          <p:stCondLst>
                                            <p:cond delay="0"/>
                                          </p:stCondLst>
                                        </p:cTn>
                                        <p:tgtEl>
                                          <p:spTgt spid="31"/>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3"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3"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3"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grpId="3"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3" nodeType="with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ntr" presetSubtype="0" fill="hold" grpId="3"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3"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81" restart="whenNotActive" fill="hold" evtFilter="cancelBubble" nodeType="interactiveSeq">
                <p:stCondLst>
                  <p:cond evt="onClick" delay="0">
                    <p:tgtEl>
                      <p:spTgt spid="33"/>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par>
                                <p:cTn id="87" presetID="10" presetClass="exit" presetSubtype="0" fill="hold" grpId="1" nodeType="with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89291" fill="hold"/>
                                        <p:tgtEl>
                                          <p:spTgt spid="2"/>
                                        </p:tgtEl>
                                      </p:cBhvr>
                                    </p:cmd>
                                  </p:childTnLst>
                                </p:cTn>
                              </p:par>
                              <p:par>
                                <p:cTn id="92" presetID="1" presetClass="emph" presetSubtype="2" fill="hold" nodeType="withEffect">
                                  <p:stCondLst>
                                    <p:cond delay="0"/>
                                  </p:stCondLst>
                                  <p:childTnLst>
                                    <p:animClr clrSpc="rgb" dir="cw">
                                      <p:cBhvr>
                                        <p:cTn id="93" dur="1000" fill="hold"/>
                                        <p:tgtEl>
                                          <p:spTgt spid="33"/>
                                        </p:tgtEl>
                                        <p:attrNameLst>
                                          <p:attrName>fillcolor</p:attrName>
                                        </p:attrNameLst>
                                      </p:cBhvr>
                                      <p:to>
                                        <a:schemeClr val="accent2"/>
                                      </p:to>
                                    </p:animClr>
                                    <p:set>
                                      <p:cBhvr>
                                        <p:cTn id="94" dur="1000" fill="hold"/>
                                        <p:tgtEl>
                                          <p:spTgt spid="33"/>
                                        </p:tgtEl>
                                        <p:attrNameLst>
                                          <p:attrName>fill.type</p:attrName>
                                        </p:attrNameLst>
                                      </p:cBhvr>
                                      <p:to>
                                        <p:strVal val="solid"/>
                                      </p:to>
                                    </p:set>
                                    <p:set>
                                      <p:cBhvr>
                                        <p:cTn id="95" dur="1000" fill="hold"/>
                                        <p:tgtEl>
                                          <p:spTgt spid="33"/>
                                        </p:tgtEl>
                                        <p:attrNameLst>
                                          <p:attrName>fill.on</p:attrName>
                                        </p:attrNameLst>
                                      </p:cBhvr>
                                      <p:to>
                                        <p:strVal val="true"/>
                                      </p:to>
                                    </p:set>
                                  </p:childTnLst>
                                </p:cTn>
                              </p:par>
                            </p:childTnLst>
                          </p:cTn>
                        </p:par>
                      </p:childTnLst>
                    </p:cTn>
                  </p:par>
                  <p:par>
                    <p:cTn id="96" fill="hold">
                      <p:stCondLst>
                        <p:cond delay="indefinite"/>
                      </p:stCondLst>
                      <p:childTnLst>
                        <p:par>
                          <p:cTn id="97" fill="hold">
                            <p:stCondLst>
                              <p:cond delay="0"/>
                            </p:stCondLst>
                            <p:childTnLst>
                              <p:par>
                                <p:cTn id="98" presetID="3" presetClass="mediacall" presetSubtype="0" fill="hold" nodeType="clickEffect">
                                  <p:stCondLst>
                                    <p:cond delay="0"/>
                                  </p:stCondLst>
                                  <p:childTnLst>
                                    <p:cmd type="call" cmd="stop">
                                      <p:cBhvr>
                                        <p:cTn id="99" dur="1" fill="hold"/>
                                        <p:tgtEl>
                                          <p:spTgt spid="2"/>
                                        </p:tgtEl>
                                      </p:cBhvr>
                                    </p:cmd>
                                  </p:childTnLst>
                                </p:cTn>
                              </p:par>
                              <p:par>
                                <p:cTn id="100" presetID="10" presetClass="exit" presetSubtype="0" fill="hold" grpId="1" nodeType="withEffect">
                                  <p:stCondLst>
                                    <p:cond delay="0"/>
                                  </p:stCondLst>
                                  <p:childTnLst>
                                    <p:animEffect transition="out" filter="fade">
                                      <p:cBhvr>
                                        <p:cTn id="101" dur="500"/>
                                        <p:tgtEl>
                                          <p:spTgt spid="34"/>
                                        </p:tgtEl>
                                      </p:cBhvr>
                                    </p:animEffect>
                                    <p:set>
                                      <p:cBhvr>
                                        <p:cTn id="102" dur="1" fill="hold">
                                          <p:stCondLst>
                                            <p:cond delay="499"/>
                                          </p:stCondLst>
                                        </p:cTn>
                                        <p:tgtEl>
                                          <p:spTgt spid="34"/>
                                        </p:tgtEl>
                                        <p:attrNameLst>
                                          <p:attrName>style.visibility</p:attrName>
                                        </p:attrNameLst>
                                      </p:cBhvr>
                                      <p:to>
                                        <p:strVal val="hidden"/>
                                      </p:to>
                                    </p:set>
                                  </p:childTnLst>
                                </p:cTn>
                              </p:par>
                              <p:par>
                                <p:cTn id="103" presetID="10" presetClass="entr" presetSubtype="0" fill="hold" grpId="2"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par>
                                <p:cTn id="106" presetID="1" presetClass="emph" presetSubtype="2" fill="hold" nodeType="withEffect">
                                  <p:stCondLst>
                                    <p:cond delay="0"/>
                                  </p:stCondLst>
                                  <p:childTnLst>
                                    <p:animClr clrSpc="rgb" dir="cw">
                                      <p:cBhvr>
                                        <p:cTn id="107" dur="2000" fill="hold"/>
                                        <p:tgtEl>
                                          <p:spTgt spid="33"/>
                                        </p:tgtEl>
                                        <p:attrNameLst>
                                          <p:attrName>fillcolor</p:attrName>
                                        </p:attrNameLst>
                                      </p:cBhvr>
                                      <p:to>
                                        <a:schemeClr val="bg1"/>
                                      </p:to>
                                    </p:animClr>
                                    <p:set>
                                      <p:cBhvr>
                                        <p:cTn id="108" dur="2000" fill="hold"/>
                                        <p:tgtEl>
                                          <p:spTgt spid="33"/>
                                        </p:tgtEl>
                                        <p:attrNameLst>
                                          <p:attrName>fill.type</p:attrName>
                                        </p:attrNameLst>
                                      </p:cBhvr>
                                      <p:to>
                                        <p:strVal val="solid"/>
                                      </p:to>
                                    </p:set>
                                    <p:set>
                                      <p:cBhvr>
                                        <p:cTn id="109" dur="20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audio>
              <p:cMediaNode vol="80000">
                <p:cTn id="110" fill="hold" display="0">
                  <p:stCondLst>
                    <p:cond delay="indefinite"/>
                  </p:stCondLst>
                  <p:endCondLst>
                    <p:cond evt="onStopAudio" delay="0">
                      <p:tgtEl>
                        <p:sldTgt/>
                      </p:tgtEl>
                    </p:cond>
                  </p:endCondLst>
                </p:cTn>
                <p:tgtEl>
                  <p:spTgt spid="2"/>
                </p:tgtEl>
              </p:cMediaNode>
            </p:audio>
            <p:seq concurrent="1" nextAc="seek">
              <p:cTn id="111" restart="whenNotActive" fill="hold" evtFilter="cancelBubble" nodeType="interactiveSeq">
                <p:stCondLst>
                  <p:cond evt="onClick" delay="0">
                    <p:tgtEl>
                      <p:spTgt spid="25"/>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31"/>
                                        </p:tgtEl>
                                        <p:attrNameLst>
                                          <p:attrName>style.visibility</p:attrName>
                                        </p:attrNameLst>
                                      </p:cBhvr>
                                      <p:to>
                                        <p:strVal val="hidden"/>
                                      </p:to>
                                    </p:set>
                                  </p:childTnLst>
                                </p:cTn>
                              </p:par>
                              <p:par>
                                <p:cTn id="116" presetID="1" presetClass="entr" presetSubtype="0" fill="hold" grpId="2" nodeType="withEffect">
                                  <p:stCondLst>
                                    <p:cond delay="0"/>
                                  </p:stCondLst>
                                  <p:childTnLst>
                                    <p:set>
                                      <p:cBhvr>
                                        <p:cTn id="117" dur="1" fill="hold">
                                          <p:stCondLst>
                                            <p:cond delay="0"/>
                                          </p:stCondLst>
                                        </p:cTn>
                                        <p:tgtEl>
                                          <p:spTgt spid="22"/>
                                        </p:tgtEl>
                                        <p:attrNameLst>
                                          <p:attrName>style.visibility</p:attrName>
                                        </p:attrNameLst>
                                      </p:cBhvr>
                                      <p:to>
                                        <p:strVal val="visible"/>
                                      </p:to>
                                    </p:set>
                                  </p:childTnLst>
                                </p:cTn>
                              </p:par>
                              <p:par>
                                <p:cTn id="118" presetID="1" presetClass="entr" presetSubtype="0" fill="hold" grpId="2" nodeType="withEffect">
                                  <p:stCondLst>
                                    <p:cond delay="0"/>
                                  </p:stCondLst>
                                  <p:childTnLst>
                                    <p:set>
                                      <p:cBhvr>
                                        <p:cTn id="119" dur="1" fill="hold">
                                          <p:stCondLst>
                                            <p:cond delay="0"/>
                                          </p:stCondLst>
                                        </p:cTn>
                                        <p:tgtEl>
                                          <p:spTgt spid="21"/>
                                        </p:tgtEl>
                                        <p:attrNameLst>
                                          <p:attrName>style.visibility</p:attrName>
                                        </p:attrNameLst>
                                      </p:cBhvr>
                                      <p:to>
                                        <p:strVal val="visible"/>
                                      </p:to>
                                    </p:set>
                                  </p:childTnLst>
                                </p:cTn>
                              </p:par>
                              <p:par>
                                <p:cTn id="120" presetID="1" presetClass="entr" presetSubtype="0" fill="hold" grpId="2" nodeType="withEffect">
                                  <p:stCondLst>
                                    <p:cond delay="0"/>
                                  </p:stCondLst>
                                  <p:childTnLst>
                                    <p:set>
                                      <p:cBhvr>
                                        <p:cTn id="121" dur="1" fill="hold">
                                          <p:stCondLst>
                                            <p:cond delay="0"/>
                                          </p:stCondLst>
                                        </p:cTn>
                                        <p:tgtEl>
                                          <p:spTgt spid="23"/>
                                        </p:tgtEl>
                                        <p:attrNameLst>
                                          <p:attrName>style.visibility</p:attrName>
                                        </p:attrNameLst>
                                      </p:cBhvr>
                                      <p:to>
                                        <p:strVal val="visible"/>
                                      </p:to>
                                    </p:set>
                                  </p:childTnLst>
                                </p:cTn>
                              </p:par>
                              <p:par>
                                <p:cTn id="122" presetID="1" presetClass="entr" presetSubtype="0" fill="hold" grpId="2" nodeType="withEffect">
                                  <p:stCondLst>
                                    <p:cond delay="0"/>
                                  </p:stCondLst>
                                  <p:childTnLst>
                                    <p:set>
                                      <p:cBhvr>
                                        <p:cTn id="123" dur="1" fill="hold">
                                          <p:stCondLst>
                                            <p:cond delay="0"/>
                                          </p:stCondLst>
                                        </p:cTn>
                                        <p:tgtEl>
                                          <p:spTgt spid="20"/>
                                        </p:tgtEl>
                                        <p:attrNameLst>
                                          <p:attrName>style.visibility</p:attrName>
                                        </p:attrNameLst>
                                      </p:cBhvr>
                                      <p:to>
                                        <p:strVal val="visible"/>
                                      </p:to>
                                    </p:set>
                                  </p:childTnLst>
                                </p:cTn>
                              </p:par>
                              <p:par>
                                <p:cTn id="124" presetID="1" presetClass="entr" presetSubtype="0"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childTnLst>
                                </p:cTn>
                              </p:par>
                              <p:par>
                                <p:cTn id="126" presetID="1" presetClass="entr" presetSubtype="0" fill="hold" grpId="2" nodeType="withEffect">
                                  <p:stCondLst>
                                    <p:cond delay="0"/>
                                  </p:stCondLst>
                                  <p:childTnLst>
                                    <p:set>
                                      <p:cBhvr>
                                        <p:cTn id="127" dur="1" fill="hold">
                                          <p:stCondLst>
                                            <p:cond delay="0"/>
                                          </p:stCondLst>
                                        </p:cTn>
                                        <p:tgtEl>
                                          <p:spTgt spid="18"/>
                                        </p:tgtEl>
                                        <p:attrNameLst>
                                          <p:attrName>style.visibility</p:attrName>
                                        </p:attrNameLst>
                                      </p:cBhvr>
                                      <p:to>
                                        <p:strVal val="visible"/>
                                      </p:to>
                                    </p:set>
                                  </p:childTnLst>
                                </p:cTn>
                              </p:par>
                              <p:par>
                                <p:cTn id="128" presetID="1" presetClass="entr" presetSubtype="0" fill="hold" grpId="2" nodeType="withEffect">
                                  <p:stCondLst>
                                    <p:cond delay="0"/>
                                  </p:stCondLst>
                                  <p:childTnLst>
                                    <p:set>
                                      <p:cBhvr>
                                        <p:cTn id="129" dur="1" fill="hold">
                                          <p:stCondLst>
                                            <p:cond delay="0"/>
                                          </p:stCondLst>
                                        </p:cTn>
                                        <p:tgtEl>
                                          <p:spTgt spid="17"/>
                                        </p:tgtEl>
                                        <p:attrNameLst>
                                          <p:attrName>style.visibility</p:attrName>
                                        </p:attrNameLst>
                                      </p:cBhvr>
                                      <p:to>
                                        <p:strVal val="visible"/>
                                      </p:to>
                                    </p:set>
                                  </p:childTnLst>
                                </p:cTn>
                              </p:par>
                              <p:par>
                                <p:cTn id="130" presetID="1" presetClass="entr" presetSubtype="0" fill="hold" grpId="2" nodeType="withEffect">
                                  <p:stCondLst>
                                    <p:cond delay="0"/>
                                  </p:stCondLst>
                                  <p:childTnLst>
                                    <p:set>
                                      <p:cBhvr>
                                        <p:cTn id="13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2" nodeType="clickEffect">
                                  <p:stCondLst>
                                    <p:cond delay="0"/>
                                  </p:stCondLst>
                                  <p:childTnLst>
                                    <p:set>
                                      <p:cBhvr>
                                        <p:cTn id="136" dur="1" fill="hold">
                                          <p:stCondLst>
                                            <p:cond delay="0"/>
                                          </p:stCondLst>
                                        </p:cTn>
                                        <p:tgtEl>
                                          <p:spTgt spid="31"/>
                                        </p:tgtEl>
                                        <p:attrNameLst>
                                          <p:attrName>style.visibility</p:attrName>
                                        </p:attrNameLst>
                                      </p:cBhvr>
                                      <p:to>
                                        <p:strVal val="hidden"/>
                                      </p:to>
                                    </p:set>
                                  </p:childTnLst>
                                </p:cTn>
                              </p:par>
                              <p:par>
                                <p:cTn id="137" presetID="1" presetClass="entr" presetSubtype="0" fill="hold" grpId="1" nodeType="withEffect">
                                  <p:stCondLst>
                                    <p:cond delay="0"/>
                                  </p:stCondLst>
                                  <p:childTnLst>
                                    <p:set>
                                      <p:cBhvr>
                                        <p:cTn id="138" dur="1" fill="hold">
                                          <p:stCondLst>
                                            <p:cond delay="0"/>
                                          </p:stCondLst>
                                        </p:cTn>
                                        <p:tgtEl>
                                          <p:spTgt spid="22"/>
                                        </p:tgtEl>
                                        <p:attrNameLst>
                                          <p:attrName>style.visibility</p:attrName>
                                        </p:attrNameLst>
                                      </p:cBhvr>
                                      <p:to>
                                        <p:strVal val="visible"/>
                                      </p:to>
                                    </p:set>
                                  </p:childTnLst>
                                </p:cTn>
                              </p:par>
                              <p:par>
                                <p:cTn id="139" presetID="1" presetClass="entr" presetSubtype="0" fill="hold" grpId="1" nodeType="withEffect">
                                  <p:stCondLst>
                                    <p:cond delay="0"/>
                                  </p:stCondLst>
                                  <p:childTnLst>
                                    <p:set>
                                      <p:cBhvr>
                                        <p:cTn id="140" dur="1" fill="hold">
                                          <p:stCondLst>
                                            <p:cond delay="0"/>
                                          </p:stCondLst>
                                        </p:cTn>
                                        <p:tgtEl>
                                          <p:spTgt spid="21"/>
                                        </p:tgtEl>
                                        <p:attrNameLst>
                                          <p:attrName>style.visibility</p:attrName>
                                        </p:attrNameLst>
                                      </p:cBhvr>
                                      <p:to>
                                        <p:strVal val="visible"/>
                                      </p:to>
                                    </p:set>
                                  </p:childTnLst>
                                </p:cTn>
                              </p:par>
                              <p:par>
                                <p:cTn id="141" presetID="1" presetClass="entr" presetSubtype="0" fill="hold" grpId="1" nodeType="withEffect">
                                  <p:stCondLst>
                                    <p:cond delay="0"/>
                                  </p:stCondLst>
                                  <p:childTnLst>
                                    <p:set>
                                      <p:cBhvr>
                                        <p:cTn id="142" dur="1" fill="hold">
                                          <p:stCondLst>
                                            <p:cond delay="0"/>
                                          </p:stCondLst>
                                        </p:cTn>
                                        <p:tgtEl>
                                          <p:spTgt spid="23"/>
                                        </p:tgtEl>
                                        <p:attrNameLst>
                                          <p:attrName>style.visibility</p:attrName>
                                        </p:attrNameLst>
                                      </p:cBhvr>
                                      <p:to>
                                        <p:strVal val="visible"/>
                                      </p:to>
                                    </p:set>
                                  </p:childTnLst>
                                </p:cTn>
                              </p:par>
                              <p:par>
                                <p:cTn id="143" presetID="1" presetClass="entr" presetSubtype="0" fill="hold" grpId="1" nodeType="withEffect">
                                  <p:stCondLst>
                                    <p:cond delay="0"/>
                                  </p:stCondLst>
                                  <p:childTnLst>
                                    <p:set>
                                      <p:cBhvr>
                                        <p:cTn id="144" dur="1" fill="hold">
                                          <p:stCondLst>
                                            <p:cond delay="0"/>
                                          </p:stCondLst>
                                        </p:cTn>
                                        <p:tgtEl>
                                          <p:spTgt spid="20"/>
                                        </p:tgtEl>
                                        <p:attrNameLst>
                                          <p:attrName>style.visibility</p:attrName>
                                        </p:attrNameLst>
                                      </p:cBhvr>
                                      <p:to>
                                        <p:strVal val="visible"/>
                                      </p:to>
                                    </p:set>
                                  </p:childTnLst>
                                </p:cTn>
                              </p:par>
                              <p:par>
                                <p:cTn id="145" presetID="1" presetClass="entr" presetSubtype="0" fill="hold" grpId="1" nodeType="withEffect">
                                  <p:stCondLst>
                                    <p:cond delay="0"/>
                                  </p:stCondLst>
                                  <p:childTnLst>
                                    <p:set>
                                      <p:cBhvr>
                                        <p:cTn id="146" dur="1" fill="hold">
                                          <p:stCondLst>
                                            <p:cond delay="0"/>
                                          </p:stCondLst>
                                        </p:cTn>
                                        <p:tgtEl>
                                          <p:spTgt spid="19"/>
                                        </p:tgtEl>
                                        <p:attrNameLst>
                                          <p:attrName>style.visibility</p:attrName>
                                        </p:attrNameLst>
                                      </p:cBhvr>
                                      <p:to>
                                        <p:strVal val="visible"/>
                                      </p:to>
                                    </p:set>
                                  </p:childTnLst>
                                </p:cTn>
                              </p:par>
                              <p:par>
                                <p:cTn id="147" presetID="1" presetClass="entr" presetSubtype="0" fill="hold" grpId="1" nodeType="withEffect">
                                  <p:stCondLst>
                                    <p:cond delay="0"/>
                                  </p:stCondLst>
                                  <p:childTnLst>
                                    <p:set>
                                      <p:cBhvr>
                                        <p:cTn id="148" dur="1" fill="hold">
                                          <p:stCondLst>
                                            <p:cond delay="0"/>
                                          </p:stCondLst>
                                        </p:cTn>
                                        <p:tgtEl>
                                          <p:spTgt spid="18"/>
                                        </p:tgtEl>
                                        <p:attrNameLst>
                                          <p:attrName>style.visibility</p:attrName>
                                        </p:attrNameLst>
                                      </p:cBhvr>
                                      <p:to>
                                        <p:strVal val="visible"/>
                                      </p:to>
                                    </p:set>
                                  </p:childTnLst>
                                </p:cTn>
                              </p:par>
                              <p:par>
                                <p:cTn id="149" presetID="1" presetClass="entr" presetSubtype="0" fill="hold" grpId="1" nodeType="withEffect">
                                  <p:stCondLst>
                                    <p:cond delay="0"/>
                                  </p:stCondLst>
                                  <p:childTnLst>
                                    <p:set>
                                      <p:cBhvr>
                                        <p:cTn id="150" dur="1" fill="hold">
                                          <p:stCondLst>
                                            <p:cond delay="0"/>
                                          </p:stCondLst>
                                        </p:cTn>
                                        <p:tgtEl>
                                          <p:spTgt spid="17"/>
                                        </p:tgtEl>
                                        <p:attrNameLst>
                                          <p:attrName>style.visibility</p:attrName>
                                        </p:attrNameLst>
                                      </p:cBhvr>
                                      <p:to>
                                        <p:strVal val="visible"/>
                                      </p:to>
                                    </p:set>
                                  </p:childTnLst>
                                </p:cTn>
                              </p:par>
                              <p:par>
                                <p:cTn id="151" presetID="1" presetClass="entr" presetSubtype="0" fill="hold" grpId="1" nodeType="withEffect">
                                  <p:stCondLst>
                                    <p:cond delay="0"/>
                                  </p:stCondLst>
                                  <p:childTnLst>
                                    <p:set>
                                      <p:cBhvr>
                                        <p:cTn id="15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P spid="23" grpId="0" animBg="1"/>
      <p:bldP spid="23" grpId="1" animBg="1"/>
      <p:bldP spid="23" grpId="2" animBg="1"/>
      <p:bldP spid="23" grpId="3" animBg="1"/>
      <p:bldP spid="21" grpId="0" animBg="1"/>
      <p:bldP spid="21" grpId="1" animBg="1"/>
      <p:bldP spid="21" grpId="2" animBg="1"/>
      <p:bldP spid="21" grpId="3" animBg="1"/>
      <p:bldP spid="22" grpId="0"/>
      <p:bldP spid="22" grpId="1"/>
      <p:bldP spid="22" grpId="2"/>
      <p:bldP spid="22" grpId="3"/>
      <p:bldP spid="31" grpId="0"/>
      <p:bldP spid="31" grpId="1"/>
      <p:bldP spid="31" grpId="2"/>
      <p:bldP spid="31" grpId="3"/>
      <p:bldP spid="34" grpId="0"/>
      <p:bldP spid="34" grpId="1"/>
      <p:bldP spid="35" grpId="0"/>
      <p:bldP spid="35" grpId="1"/>
      <p:bldP spid="3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Check</a:t>
            </a: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 </a:t>
            </a: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Check 6"/>
          <p:cNvSpPr/>
          <p:nvPr/>
        </p:nvSpPr>
        <p:spPr>
          <a:xfrm>
            <a:off x="395537" y="3836537"/>
            <a:ext cx="8425318"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Questions I would like to ask about the topics in this resource are …</a:t>
            </a:r>
          </a:p>
        </p:txBody>
      </p:sp>
      <p:sp>
        <p:nvSpPr>
          <p:cNvPr id="11" name="Check 4"/>
          <p:cNvSpPr/>
          <p:nvPr/>
        </p:nvSpPr>
        <p:spPr>
          <a:xfrm>
            <a:off x="399492" y="3164365"/>
            <a:ext cx="8421363"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Which activity do you think helped you to learn best in this resource?</a:t>
            </a:r>
          </a:p>
        </p:txBody>
      </p:sp>
      <p:sp>
        <p:nvSpPr>
          <p:cNvPr id="12" name="Check 3"/>
          <p:cNvSpPr/>
          <p:nvPr/>
        </p:nvSpPr>
        <p:spPr>
          <a:xfrm>
            <a:off x="395537" y="2446026"/>
            <a:ext cx="6331080" cy="369332"/>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How does the Church help people grow spiritually during Lent?</a:t>
            </a:r>
          </a:p>
        </p:txBody>
      </p:sp>
      <p:sp>
        <p:nvSpPr>
          <p:cNvPr id="13" name="Check 2"/>
          <p:cNvSpPr/>
          <p:nvPr/>
        </p:nvSpPr>
        <p:spPr>
          <a:xfrm>
            <a:off x="395538" y="1571915"/>
            <a:ext cx="6331081" cy="646331"/>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dirty="0"/>
              <a:t>Write a reflection about the ways you renew your relationship with God during Lent.</a:t>
            </a:r>
          </a:p>
        </p:txBody>
      </p:sp>
      <p:sp>
        <p:nvSpPr>
          <p:cNvPr id="3" name="Check 1"/>
          <p:cNvSpPr txBox="1"/>
          <p:nvPr/>
        </p:nvSpPr>
        <p:spPr>
          <a:xfrm>
            <a:off x="395537" y="817718"/>
            <a:ext cx="6331081" cy="369332"/>
          </a:xfrm>
          <a:prstGeom prst="rect">
            <a:avLst/>
          </a:prstGeom>
          <a:solidFill>
            <a:schemeClr val="accent1">
              <a:alpha val="0"/>
            </a:schemeClr>
          </a:solidFill>
          <a:ln w="15875">
            <a:solidFill>
              <a:schemeClr val="tx2">
                <a:lumMod val="60000"/>
                <a:lumOff val="40000"/>
              </a:schemeClr>
            </a:solidFill>
          </a:ln>
        </p:spPr>
        <p:txBody>
          <a:bodyPr wrap="square" rtlCol="0">
            <a:spAutoFit/>
          </a:bodyPr>
          <a:lstStyle/>
          <a:p>
            <a:pPr lvl="0"/>
            <a:r>
              <a:rPr lang="en-NZ" dirty="0"/>
              <a:t>Lent is a time of renewal and spiritual growth – this means …</a:t>
            </a:r>
          </a:p>
        </p:txBody>
      </p:sp>
      <p:sp>
        <p:nvSpPr>
          <p:cNvPr id="14" name="Shape: Number 1"/>
          <p:cNvSpPr txBox="1"/>
          <p:nvPr/>
        </p:nvSpPr>
        <p:spPr>
          <a:xfrm>
            <a:off x="-36512" y="7715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606031"/>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399860"/>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11819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3795888"/>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pic>
        <p:nvPicPr>
          <p:cNvPr id="21" name="Picture 20"/>
          <p:cNvPicPr/>
          <p:nvPr/>
        </p:nvPicPr>
        <p:blipFill>
          <a:blip r:embed="rId4">
            <a:extLst>
              <a:ext uri="{28A0092B-C50C-407E-A947-70E740481C1C}">
                <a14:useLocalDpi xmlns:a14="http://schemas.microsoft.com/office/drawing/2010/main" val="0"/>
              </a:ext>
            </a:extLst>
          </a:blip>
          <a:stretch>
            <a:fillRect/>
          </a:stretch>
        </p:blipFill>
        <p:spPr bwMode="auto">
          <a:xfrm>
            <a:off x="6933490" y="817718"/>
            <a:ext cx="1886510" cy="1997640"/>
          </a:xfrm>
          <a:prstGeom prst="rect">
            <a:avLst/>
          </a:prstGeom>
          <a:noFill/>
          <a:ln>
            <a:noFill/>
          </a:ln>
        </p:spPr>
      </p:pic>
      <p:sp>
        <p:nvSpPr>
          <p:cNvPr id="20" name="Textbox: Tool instructions"/>
          <p:cNvSpPr txBox="1"/>
          <p:nvPr/>
        </p:nvSpPr>
        <p:spPr>
          <a:xfrm>
            <a:off x="3219706" y="4912670"/>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1">
                                            <p:txEl>
                                              <p:pRg st="0" end="0"/>
                                            </p:txEl>
                                          </p:spTgt>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2">
                                            <p:txEl>
                                              <p:pRg st="0" end="0"/>
                                            </p:txEl>
                                          </p:spTgt>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5104</TotalTime>
  <Words>1686</Words>
  <Application>Microsoft Office PowerPoint</Application>
  <PresentationFormat>On-screen Show (16:9)</PresentationFormat>
  <Paragraphs>152</Paragraphs>
  <Slides>12</Slides>
  <Notes>11</Notes>
  <HiddenSlides>2</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66</cp:revision>
  <dcterms:created xsi:type="dcterms:W3CDTF">2017-02-01T14:45:15Z</dcterms:created>
  <dcterms:modified xsi:type="dcterms:W3CDTF">2017-02-24T03:34:05Z</dcterms:modified>
</cp:coreProperties>
</file>