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5"/>
  </p:notesMasterIdLst>
  <p:sldIdLst>
    <p:sldId id="256" r:id="rId2"/>
    <p:sldId id="257" r:id="rId3"/>
    <p:sldId id="258" r:id="rId4"/>
    <p:sldId id="259" r:id="rId5"/>
    <p:sldId id="260" r:id="rId6"/>
    <p:sldId id="268" r:id="rId7"/>
    <p:sldId id="261" r:id="rId8"/>
    <p:sldId id="262" r:id="rId9"/>
    <p:sldId id="263" r:id="rId10"/>
    <p:sldId id="264" r:id="rId11"/>
    <p:sldId id="265" r:id="rId12"/>
    <p:sldId id="269" r:id="rId13"/>
    <p:sldId id="267"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31" d="100"/>
          <a:sy n="131" d="100"/>
        </p:scale>
        <p:origin x="-27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A6A0C-393D-4738-A6CB-AD49CC4D24F2}" type="datetimeFigureOut">
              <a:rPr lang="en-NZ" smtClean="0"/>
              <a:t>24/02/2017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0744A-1B97-45A0-A1DA-953796DCCE59}" type="slidenum">
              <a:rPr lang="en-NZ" smtClean="0"/>
              <a:t>‹#›</a:t>
            </a:fld>
            <a:endParaRPr lang="en-NZ"/>
          </a:p>
        </p:txBody>
      </p:sp>
    </p:spTree>
    <p:extLst>
      <p:ext uri="{BB962C8B-B14F-4D97-AF65-F5344CB8AC3E}">
        <p14:creationId xmlns:p14="http://schemas.microsoft.com/office/powerpoint/2010/main" val="234571680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what taking up your cross means and how it relates to following Jesus with his cross.</a:t>
            </a:r>
            <a:endParaRPr lang="en-NZ" dirty="0"/>
          </a:p>
        </p:txBody>
      </p:sp>
      <p:sp>
        <p:nvSpPr>
          <p:cNvPr id="4" name="Slide Number Placeholder 3"/>
          <p:cNvSpPr>
            <a:spLocks noGrp="1"/>
          </p:cNvSpPr>
          <p:nvPr>
            <p:ph type="sldNum" sz="quarter" idx="10"/>
          </p:nvPr>
        </p:nvSpPr>
        <p:spPr/>
        <p:txBody>
          <a:bodyPr/>
          <a:lstStyle/>
          <a:p>
            <a:fld id="{8D80744A-1B97-45A0-A1DA-953796DCCE59}" type="slidenum">
              <a:rPr lang="en-NZ" smtClean="0"/>
              <a:t>1</a:t>
            </a:fld>
            <a:endParaRPr lang="en-NZ"/>
          </a:p>
        </p:txBody>
      </p:sp>
    </p:spTree>
    <p:extLst>
      <p:ext uri="{BB962C8B-B14F-4D97-AF65-F5344CB8AC3E}">
        <p14:creationId xmlns:p14="http://schemas.microsoft.com/office/powerpoint/2010/main" val="383035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This formative assessment strategy will help teachers to identify how well children have achieved the Learning Intentions of the resource.                                                    Teachers can choose how they use the slide to assess each item.                                  </a:t>
            </a:r>
          </a:p>
          <a:p>
            <a:r>
              <a:rPr lang="en-NZ" sz="900" kern="1200" dirty="0">
                <a:solidFill>
                  <a:schemeClr val="tx1"/>
                </a:solidFill>
                <a:effectLst/>
                <a:latin typeface="+mn-lt"/>
                <a:ea typeface="+mn-ea"/>
                <a:cs typeface="+mn-cs"/>
              </a:rPr>
              <a:t>A worksheet of this slide is available as an option for children to complete.             </a:t>
            </a:r>
          </a:p>
          <a:p>
            <a:r>
              <a:rPr lang="en-NZ" sz="900" kern="1200" dirty="0">
                <a:solidFill>
                  <a:schemeClr val="tx1"/>
                </a:solidFill>
                <a:effectLst/>
                <a:latin typeface="+mn-lt"/>
                <a:ea typeface="+mn-ea"/>
                <a:cs typeface="+mn-cs"/>
              </a:rPr>
              <a:t>The last two items are feed forward for the teacher.                                             </a:t>
            </a:r>
          </a:p>
          <a:p>
            <a:r>
              <a:rPr lang="en-NZ" sz="9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8D80744A-1B97-45A0-A1DA-953796DCCE59}" type="slidenum">
              <a:rPr lang="en-NZ" smtClean="0"/>
              <a:t>10</a:t>
            </a:fld>
            <a:endParaRPr lang="en-NZ"/>
          </a:p>
        </p:txBody>
      </p:sp>
    </p:spTree>
    <p:extLst>
      <p:ext uri="{BB962C8B-B14F-4D97-AF65-F5344CB8AC3E}">
        <p14:creationId xmlns:p14="http://schemas.microsoft.com/office/powerpoint/2010/main" val="378279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900" i="1" kern="1200" dirty="0">
                <a:solidFill>
                  <a:schemeClr val="tx1"/>
                </a:solidFill>
                <a:effectLst/>
                <a:latin typeface="+mn-lt"/>
                <a:ea typeface="+mn-ea"/>
                <a:cs typeface="+mn-cs"/>
              </a:rPr>
              <a:t>think about how being a follower of Jesus changes how they deal  with difficulties in their lives and how good it is to know that Jesus helps them through these hard times. </a:t>
            </a:r>
            <a:r>
              <a:rPr lang="en-NZ" sz="900" i="1" kern="1200">
                <a:solidFill>
                  <a:schemeClr val="tx1"/>
                </a:solidFill>
                <a:effectLst/>
                <a:latin typeface="+mn-lt"/>
                <a:ea typeface="+mn-ea"/>
                <a:cs typeface="+mn-cs"/>
              </a:rPr>
              <a:t>Remind them to remember that Jesus uses them to help others to carry their crosses and to be ready to hear Jesus when he asks them to do this.</a:t>
            </a:r>
            <a:endParaRPr lang="en-NZ" dirty="0"/>
          </a:p>
        </p:txBody>
      </p:sp>
      <p:sp>
        <p:nvSpPr>
          <p:cNvPr id="4" name="Slide Number Placeholder 3"/>
          <p:cNvSpPr>
            <a:spLocks noGrp="1"/>
          </p:cNvSpPr>
          <p:nvPr>
            <p:ph type="sldNum" sz="quarter" idx="10"/>
          </p:nvPr>
        </p:nvSpPr>
        <p:spPr/>
        <p:txBody>
          <a:bodyPr/>
          <a:lstStyle/>
          <a:p>
            <a:fld id="{AC1CC480-14FB-4702-8C20-323E44CFCC31}" type="slidenum">
              <a:rPr lang="en-NZ" smtClean="0"/>
              <a:t>11</a:t>
            </a:fld>
            <a:endParaRPr lang="en-NZ"/>
          </a:p>
        </p:txBody>
      </p:sp>
    </p:spTree>
    <p:extLst>
      <p:ext uri="{BB962C8B-B14F-4D97-AF65-F5344CB8AC3E}">
        <p14:creationId xmlns:p14="http://schemas.microsoft.com/office/powerpoint/2010/main" val="393881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A22E9F3-4B73-464C-9938-9260F376746B}" type="slidenum">
              <a:rPr lang="en-NZ" smtClean="0"/>
              <a:t>12</a:t>
            </a:fld>
            <a:endParaRPr lang="en-NZ"/>
          </a:p>
        </p:txBody>
      </p:sp>
    </p:spTree>
    <p:extLst>
      <p:ext uri="{BB962C8B-B14F-4D97-AF65-F5344CB8AC3E}">
        <p14:creationId xmlns:p14="http://schemas.microsoft.com/office/powerpoint/2010/main" val="398422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dirty="0"/>
          </a:p>
        </p:txBody>
      </p:sp>
      <p:sp>
        <p:nvSpPr>
          <p:cNvPr id="4" name="Slide Number Placeholder 3"/>
          <p:cNvSpPr>
            <a:spLocks noGrp="1"/>
          </p:cNvSpPr>
          <p:nvPr>
            <p:ph type="sldNum" sz="quarter" idx="10"/>
          </p:nvPr>
        </p:nvSpPr>
        <p:spPr/>
        <p:txBody>
          <a:bodyPr/>
          <a:lstStyle/>
          <a:p>
            <a:fld id="{8D80744A-1B97-45A0-A1DA-953796DCCE59}" type="slidenum">
              <a:rPr lang="en-NZ" smtClean="0"/>
              <a:t>2</a:t>
            </a:fld>
            <a:endParaRPr lang="en-NZ"/>
          </a:p>
        </p:txBody>
      </p:sp>
    </p:spTree>
    <p:extLst>
      <p:ext uri="{BB962C8B-B14F-4D97-AF65-F5344CB8AC3E}">
        <p14:creationId xmlns:p14="http://schemas.microsoft.com/office/powerpoint/2010/main" val="4158201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Recap what renewing means and how you would do this when applied to our commitment to follow Jesus.                                                                                 Read each of the special ways this can be done in Lent and name some ways children of your age could do this. </a:t>
            </a:r>
          </a:p>
        </p:txBody>
      </p:sp>
      <p:sp>
        <p:nvSpPr>
          <p:cNvPr id="4" name="Slide Number Placeholder 3"/>
          <p:cNvSpPr>
            <a:spLocks noGrp="1"/>
          </p:cNvSpPr>
          <p:nvPr>
            <p:ph type="sldNum" sz="quarter" idx="10"/>
          </p:nvPr>
        </p:nvSpPr>
        <p:spPr/>
        <p:txBody>
          <a:bodyPr/>
          <a:lstStyle/>
          <a:p>
            <a:fld id="{7A22E9F3-4B73-464C-9938-9260F376746B}" type="slidenum">
              <a:rPr lang="en-NZ" smtClean="0"/>
              <a:t>3</a:t>
            </a:fld>
            <a:endParaRPr lang="en-NZ"/>
          </a:p>
        </p:txBody>
      </p:sp>
    </p:spTree>
    <p:extLst>
      <p:ext uri="{BB962C8B-B14F-4D97-AF65-F5344CB8AC3E}">
        <p14:creationId xmlns:p14="http://schemas.microsoft.com/office/powerpoint/2010/main" val="3725689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Adapt Teaching and Learning Experiences 1 &amp; 2.                                              </a:t>
            </a:r>
          </a:p>
          <a:p>
            <a:r>
              <a:rPr lang="en-NZ" sz="900" kern="1200" dirty="0">
                <a:solidFill>
                  <a:schemeClr val="tx1"/>
                </a:solidFill>
                <a:effectLst/>
                <a:latin typeface="+mn-lt"/>
                <a:ea typeface="+mn-ea"/>
                <a:cs typeface="+mn-cs"/>
              </a:rPr>
              <a:t>Children read and discuss the meaning of each statement and suggest which statement completes each sentence.                                                                     Use the floaters to check.     </a:t>
            </a:r>
            <a:r>
              <a:rPr lang="en-NZ" sz="900" b="1" u="sng" kern="1200" dirty="0">
                <a:solidFill>
                  <a:schemeClr val="tx1"/>
                </a:solidFill>
                <a:effectLst/>
                <a:latin typeface="+mn-lt"/>
                <a:ea typeface="+mn-ea"/>
                <a:cs typeface="+mn-cs"/>
              </a:rPr>
              <a:t>Answers </a:t>
            </a:r>
            <a:r>
              <a:rPr lang="en-NZ" sz="900" kern="1200" dirty="0">
                <a:solidFill>
                  <a:schemeClr val="tx1"/>
                </a:solidFill>
                <a:effectLst/>
                <a:latin typeface="+mn-lt"/>
                <a:ea typeface="+mn-ea"/>
                <a:cs typeface="+mn-cs"/>
              </a:rPr>
              <a:t> 1 - E,  2 - B,  3 – D,  4 – C,  5 - A</a:t>
            </a:r>
          </a:p>
        </p:txBody>
      </p:sp>
      <p:sp>
        <p:nvSpPr>
          <p:cNvPr id="4" name="Slide Number Placeholder 3"/>
          <p:cNvSpPr>
            <a:spLocks noGrp="1"/>
          </p:cNvSpPr>
          <p:nvPr>
            <p:ph type="sldNum" sz="quarter" idx="10"/>
          </p:nvPr>
        </p:nvSpPr>
        <p:spPr/>
        <p:txBody>
          <a:bodyPr/>
          <a:lstStyle/>
          <a:p>
            <a:fld id="{887E6324-96D2-4F68-AB6E-99EF2AD1FB4B}" type="slidenum">
              <a:rPr lang="en-NZ" smtClean="0"/>
              <a:t>4</a:t>
            </a:fld>
            <a:endParaRPr lang="en-NZ"/>
          </a:p>
        </p:txBody>
      </p:sp>
    </p:spTree>
    <p:extLst>
      <p:ext uri="{BB962C8B-B14F-4D97-AF65-F5344CB8AC3E}">
        <p14:creationId xmlns:p14="http://schemas.microsoft.com/office/powerpoint/2010/main" val="1962331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Children discuss the question and explain what it means and give some examples from their own experience or an example they have heard about. </a:t>
            </a:r>
          </a:p>
        </p:txBody>
      </p:sp>
      <p:sp>
        <p:nvSpPr>
          <p:cNvPr id="4" name="Slide Number Placeholder 3"/>
          <p:cNvSpPr>
            <a:spLocks noGrp="1"/>
          </p:cNvSpPr>
          <p:nvPr>
            <p:ph type="sldNum" sz="quarter" idx="10"/>
          </p:nvPr>
        </p:nvSpPr>
        <p:spPr/>
        <p:txBody>
          <a:bodyPr/>
          <a:lstStyle/>
          <a:p>
            <a:fld id="{887E6324-96D2-4F68-AB6E-99EF2AD1FB4B}" type="slidenum">
              <a:rPr lang="en-NZ" smtClean="0"/>
              <a:t>5</a:t>
            </a:fld>
            <a:endParaRPr lang="en-NZ"/>
          </a:p>
        </p:txBody>
      </p:sp>
    </p:spTree>
    <p:extLst>
      <p:ext uri="{BB962C8B-B14F-4D97-AF65-F5344CB8AC3E}">
        <p14:creationId xmlns:p14="http://schemas.microsoft.com/office/powerpoint/2010/main" val="3235168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Adapt Teaching and Learning Experience 2                                                          </a:t>
            </a:r>
          </a:p>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Give children a chance to think about these ideas and remind them they are not being asked to share. Remind them to be sensitive to other children’s reactions as thinking about this topic can cause sadness and pain.                                                                                                                       </a:t>
            </a:r>
          </a:p>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The examples on the worksheet (on Slide 8) do not relate to any one specifically – they are there to help children recognise some of the ‘crosses’ they may carry and the virtues and values they need to deal with them.</a:t>
            </a:r>
          </a:p>
        </p:txBody>
      </p:sp>
      <p:sp>
        <p:nvSpPr>
          <p:cNvPr id="4" name="Slide Number Placeholder 3"/>
          <p:cNvSpPr>
            <a:spLocks noGrp="1"/>
          </p:cNvSpPr>
          <p:nvPr>
            <p:ph type="sldNum" sz="quarter" idx="10"/>
          </p:nvPr>
        </p:nvSpPr>
        <p:spPr/>
        <p:txBody>
          <a:bodyPr/>
          <a:lstStyle/>
          <a:p>
            <a:fld id="{8D80744A-1B97-45A0-A1DA-953796DCCE59}" type="slidenum">
              <a:rPr lang="en-NZ" smtClean="0"/>
              <a:t>6</a:t>
            </a:fld>
            <a:endParaRPr lang="en-NZ"/>
          </a:p>
        </p:txBody>
      </p:sp>
    </p:spTree>
    <p:extLst>
      <p:ext uri="{BB962C8B-B14F-4D97-AF65-F5344CB8AC3E}">
        <p14:creationId xmlns:p14="http://schemas.microsoft.com/office/powerpoint/2010/main" val="3936567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Look at the image and explain what you think is happening.                         </a:t>
            </a:r>
          </a:p>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Explain what is meant by how people respond to crosses differently and why this could be.                                                                                                                                 Talk about resilience and what this means and how it helps people cope with difficulties.                                                                                                                                                                                  Read each post-it note and respond to the questions.                                                                                                       </a:t>
            </a:r>
          </a:p>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Invite children to name the gospel values and virtues people need to help people with the difficulties they have in their lives. Let children’s suggestions lead into the next slide.</a:t>
            </a:r>
          </a:p>
        </p:txBody>
      </p:sp>
      <p:sp>
        <p:nvSpPr>
          <p:cNvPr id="4" name="Slide Number Placeholder 3"/>
          <p:cNvSpPr>
            <a:spLocks noGrp="1"/>
          </p:cNvSpPr>
          <p:nvPr>
            <p:ph type="sldNum" sz="quarter" idx="10"/>
          </p:nvPr>
        </p:nvSpPr>
        <p:spPr/>
        <p:txBody>
          <a:bodyPr/>
          <a:lstStyle/>
          <a:p>
            <a:fld id="{887E6324-96D2-4F68-AB6E-99EF2AD1FB4B}" type="slidenum">
              <a:rPr lang="en-NZ" smtClean="0"/>
              <a:t>7</a:t>
            </a:fld>
            <a:endParaRPr lang="en-NZ"/>
          </a:p>
        </p:txBody>
      </p:sp>
    </p:spTree>
    <p:extLst>
      <p:ext uri="{BB962C8B-B14F-4D97-AF65-F5344CB8AC3E}">
        <p14:creationId xmlns:p14="http://schemas.microsoft.com/office/powerpoint/2010/main" val="2509785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Children read the gospel values and virtues under the sentences and say what each one means.                                                                                                      </a:t>
            </a:r>
          </a:p>
          <a:p>
            <a:r>
              <a:rPr lang="en-NZ" sz="900" kern="1200" dirty="0">
                <a:solidFill>
                  <a:schemeClr val="tx1"/>
                </a:solidFill>
                <a:effectLst/>
                <a:latin typeface="+mn-lt"/>
                <a:ea typeface="+mn-ea"/>
                <a:cs typeface="+mn-cs"/>
              </a:rPr>
              <a:t>Work through the sentences and let children suggest which value or virtue  they would use to complete the sentence. They may need to adapt the word to the context – </a:t>
            </a:r>
            <a:r>
              <a:rPr lang="en-NZ" sz="900" kern="1200">
                <a:solidFill>
                  <a:schemeClr val="tx1"/>
                </a:solidFill>
                <a:effectLst/>
                <a:latin typeface="+mn-lt"/>
                <a:ea typeface="+mn-ea"/>
                <a:cs typeface="+mn-cs"/>
              </a:rPr>
              <a:t>e.g. </a:t>
            </a:r>
            <a:r>
              <a:rPr lang="en-NZ" sz="900" kern="1200" dirty="0">
                <a:solidFill>
                  <a:schemeClr val="tx1"/>
                </a:solidFill>
                <a:effectLst/>
                <a:latin typeface="+mn-lt"/>
                <a:ea typeface="+mn-ea"/>
                <a:cs typeface="+mn-cs"/>
              </a:rPr>
              <a:t>be patient.                                                                                                       </a:t>
            </a:r>
          </a:p>
          <a:p>
            <a:r>
              <a:rPr lang="en-NZ" sz="900" kern="1200" dirty="0">
                <a:solidFill>
                  <a:schemeClr val="tx1"/>
                </a:solidFill>
                <a:effectLst/>
                <a:latin typeface="+mn-lt"/>
                <a:ea typeface="+mn-ea"/>
                <a:cs typeface="+mn-cs"/>
              </a:rPr>
              <a:t>Children record their choices on their worksheet and share them and explain their choices.</a:t>
            </a:r>
            <a:endParaRPr lang="en-NZ" dirty="0"/>
          </a:p>
        </p:txBody>
      </p:sp>
      <p:sp>
        <p:nvSpPr>
          <p:cNvPr id="4" name="Slide Number Placeholder 3"/>
          <p:cNvSpPr>
            <a:spLocks noGrp="1"/>
          </p:cNvSpPr>
          <p:nvPr>
            <p:ph type="sldNum" sz="quarter" idx="10"/>
          </p:nvPr>
        </p:nvSpPr>
        <p:spPr/>
        <p:txBody>
          <a:bodyPr/>
          <a:lstStyle/>
          <a:p>
            <a:fld id="{7A22E9F3-4B73-464C-9938-9260F376746B}" type="slidenum">
              <a:rPr lang="en-NZ" smtClean="0"/>
              <a:t>8</a:t>
            </a:fld>
            <a:endParaRPr lang="en-NZ"/>
          </a:p>
        </p:txBody>
      </p:sp>
    </p:spTree>
    <p:extLst>
      <p:ext uri="{BB962C8B-B14F-4D97-AF65-F5344CB8AC3E}">
        <p14:creationId xmlns:p14="http://schemas.microsoft.com/office/powerpoint/2010/main" val="87864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Read each flip card and take time for children to make a comment or ask a question.                                                                                                                      Use the Children’s Home Activity on p 22 in the Teacher’s book or on the Resource Home page. </a:t>
            </a:r>
          </a:p>
        </p:txBody>
      </p:sp>
      <p:sp>
        <p:nvSpPr>
          <p:cNvPr id="4" name="Slide Number Placeholder 3"/>
          <p:cNvSpPr>
            <a:spLocks noGrp="1"/>
          </p:cNvSpPr>
          <p:nvPr>
            <p:ph type="sldNum" sz="quarter" idx="10"/>
          </p:nvPr>
        </p:nvSpPr>
        <p:spPr/>
        <p:txBody>
          <a:bodyPr/>
          <a:lstStyle/>
          <a:p>
            <a:fld id="{7A22E9F3-4B73-464C-9938-9260F376746B}" type="slidenum">
              <a:rPr lang="en-NZ" smtClean="0"/>
              <a:t>9</a:t>
            </a:fld>
            <a:endParaRPr lang="en-NZ"/>
          </a:p>
        </p:txBody>
      </p:sp>
    </p:spTree>
    <p:extLst>
      <p:ext uri="{BB962C8B-B14F-4D97-AF65-F5344CB8AC3E}">
        <p14:creationId xmlns:p14="http://schemas.microsoft.com/office/powerpoint/2010/main" val="2140041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61C51A-AE0A-47C7-A6DC-06F37370C3DE}"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E7DDAF9-99CA-42A9-AF21-6445823801B2}" type="slidenum">
              <a:rPr lang="en-NZ" smtClean="0"/>
              <a:t>‹#›</a:t>
            </a:fld>
            <a:endParaRPr lang="en-NZ"/>
          </a:p>
        </p:txBody>
      </p:sp>
    </p:spTree>
    <p:extLst>
      <p:ext uri="{BB962C8B-B14F-4D97-AF65-F5344CB8AC3E}">
        <p14:creationId xmlns:p14="http://schemas.microsoft.com/office/powerpoint/2010/main" val="242202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1C51A-AE0A-47C7-A6DC-06F37370C3DE}"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E7DDAF9-99CA-42A9-AF21-6445823801B2}" type="slidenum">
              <a:rPr lang="en-NZ" smtClean="0"/>
              <a:t>‹#›</a:t>
            </a:fld>
            <a:endParaRPr lang="en-NZ"/>
          </a:p>
        </p:txBody>
      </p:sp>
    </p:spTree>
    <p:extLst>
      <p:ext uri="{BB962C8B-B14F-4D97-AF65-F5344CB8AC3E}">
        <p14:creationId xmlns:p14="http://schemas.microsoft.com/office/powerpoint/2010/main" val="232330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1C51A-AE0A-47C7-A6DC-06F37370C3DE}"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E7DDAF9-99CA-42A9-AF21-6445823801B2}" type="slidenum">
              <a:rPr lang="en-NZ" smtClean="0"/>
              <a:t>‹#›</a:t>
            </a:fld>
            <a:endParaRPr lang="en-NZ"/>
          </a:p>
        </p:txBody>
      </p:sp>
    </p:spTree>
    <p:extLst>
      <p:ext uri="{BB962C8B-B14F-4D97-AF65-F5344CB8AC3E}">
        <p14:creationId xmlns:p14="http://schemas.microsoft.com/office/powerpoint/2010/main" val="120786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156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1C51A-AE0A-47C7-A6DC-06F37370C3DE}"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E7DDAF9-99CA-42A9-AF21-6445823801B2}" type="slidenum">
              <a:rPr lang="en-NZ" smtClean="0"/>
              <a:t>‹#›</a:t>
            </a:fld>
            <a:endParaRPr lang="en-NZ"/>
          </a:p>
        </p:txBody>
      </p:sp>
    </p:spTree>
    <p:extLst>
      <p:ext uri="{BB962C8B-B14F-4D97-AF65-F5344CB8AC3E}">
        <p14:creationId xmlns:p14="http://schemas.microsoft.com/office/powerpoint/2010/main" val="1860870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61C51A-AE0A-47C7-A6DC-06F37370C3DE}"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E7DDAF9-99CA-42A9-AF21-6445823801B2}" type="slidenum">
              <a:rPr lang="en-NZ" smtClean="0"/>
              <a:t>‹#›</a:t>
            </a:fld>
            <a:endParaRPr lang="en-NZ"/>
          </a:p>
        </p:txBody>
      </p:sp>
    </p:spTree>
    <p:extLst>
      <p:ext uri="{BB962C8B-B14F-4D97-AF65-F5344CB8AC3E}">
        <p14:creationId xmlns:p14="http://schemas.microsoft.com/office/powerpoint/2010/main" val="424675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61C51A-AE0A-47C7-A6DC-06F37370C3DE}"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E7DDAF9-99CA-42A9-AF21-6445823801B2}" type="slidenum">
              <a:rPr lang="en-NZ" smtClean="0"/>
              <a:t>‹#›</a:t>
            </a:fld>
            <a:endParaRPr lang="en-NZ"/>
          </a:p>
        </p:txBody>
      </p:sp>
    </p:spTree>
    <p:extLst>
      <p:ext uri="{BB962C8B-B14F-4D97-AF65-F5344CB8AC3E}">
        <p14:creationId xmlns:p14="http://schemas.microsoft.com/office/powerpoint/2010/main" val="690838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61C51A-AE0A-47C7-A6DC-06F37370C3DE}" type="datetimeFigureOut">
              <a:rPr lang="en-NZ" smtClean="0"/>
              <a:t>24/02/2017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E7DDAF9-99CA-42A9-AF21-6445823801B2}" type="slidenum">
              <a:rPr lang="en-NZ" smtClean="0"/>
              <a:t>‹#›</a:t>
            </a:fld>
            <a:endParaRPr lang="en-NZ"/>
          </a:p>
        </p:txBody>
      </p:sp>
    </p:spTree>
    <p:extLst>
      <p:ext uri="{BB962C8B-B14F-4D97-AF65-F5344CB8AC3E}">
        <p14:creationId xmlns:p14="http://schemas.microsoft.com/office/powerpoint/2010/main" val="2969971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61C51A-AE0A-47C7-A6DC-06F37370C3DE}" type="datetimeFigureOut">
              <a:rPr lang="en-NZ" smtClean="0"/>
              <a:t>24/02/2017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E7DDAF9-99CA-42A9-AF21-6445823801B2}" type="slidenum">
              <a:rPr lang="en-NZ" smtClean="0"/>
              <a:t>‹#›</a:t>
            </a:fld>
            <a:endParaRPr lang="en-NZ"/>
          </a:p>
        </p:txBody>
      </p:sp>
    </p:spTree>
    <p:extLst>
      <p:ext uri="{BB962C8B-B14F-4D97-AF65-F5344CB8AC3E}">
        <p14:creationId xmlns:p14="http://schemas.microsoft.com/office/powerpoint/2010/main" val="2930793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1C51A-AE0A-47C7-A6DC-06F37370C3DE}" type="datetimeFigureOut">
              <a:rPr lang="en-NZ" smtClean="0"/>
              <a:t>24/02/2017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5E7DDAF9-99CA-42A9-AF21-6445823801B2}" type="slidenum">
              <a:rPr lang="en-NZ" smtClean="0"/>
              <a:t>‹#›</a:t>
            </a:fld>
            <a:endParaRPr lang="en-NZ"/>
          </a:p>
        </p:txBody>
      </p:sp>
    </p:spTree>
    <p:extLst>
      <p:ext uri="{BB962C8B-B14F-4D97-AF65-F5344CB8AC3E}">
        <p14:creationId xmlns:p14="http://schemas.microsoft.com/office/powerpoint/2010/main" val="112008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B61C51A-AE0A-47C7-A6DC-06F37370C3DE}"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E7DDAF9-99CA-42A9-AF21-6445823801B2}" type="slidenum">
              <a:rPr lang="en-NZ" smtClean="0"/>
              <a:t>‹#›</a:t>
            </a:fld>
            <a:endParaRPr lang="en-NZ"/>
          </a:p>
        </p:txBody>
      </p:sp>
    </p:spTree>
    <p:extLst>
      <p:ext uri="{BB962C8B-B14F-4D97-AF65-F5344CB8AC3E}">
        <p14:creationId xmlns:p14="http://schemas.microsoft.com/office/powerpoint/2010/main" val="2308094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B61C51A-AE0A-47C7-A6DC-06F37370C3DE}"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E7DDAF9-99CA-42A9-AF21-6445823801B2}" type="slidenum">
              <a:rPr lang="en-NZ" smtClean="0"/>
              <a:t>‹#›</a:t>
            </a:fld>
            <a:endParaRPr lang="en-NZ"/>
          </a:p>
        </p:txBody>
      </p:sp>
    </p:spTree>
    <p:extLst>
      <p:ext uri="{BB962C8B-B14F-4D97-AF65-F5344CB8AC3E}">
        <p14:creationId xmlns:p14="http://schemas.microsoft.com/office/powerpoint/2010/main" val="3275833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6000">
              <a:srgbClr val="7030A0"/>
            </a:gs>
            <a:gs pos="100000">
              <a:schemeClr val="accent1">
                <a:lumMod val="30000"/>
                <a:lumOff val="70000"/>
              </a:schemeClr>
            </a:gs>
          </a:gsLst>
          <a:path path="circle">
            <a:fillToRect l="100000" t="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B61C51A-AE0A-47C7-A6DC-06F37370C3DE}" type="datetimeFigureOut">
              <a:rPr lang="en-NZ" smtClean="0"/>
              <a:t>24/02/2017</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E7DDAF9-99CA-42A9-AF21-6445823801B2}" type="slidenum">
              <a:rPr lang="en-NZ" smtClean="0"/>
              <a:t>‹#›</a:t>
            </a:fld>
            <a:endParaRPr lang="en-NZ"/>
          </a:p>
        </p:txBody>
      </p:sp>
    </p:spTree>
    <p:extLst>
      <p:ext uri="{BB962C8B-B14F-4D97-AF65-F5344CB8AC3E}">
        <p14:creationId xmlns:p14="http://schemas.microsoft.com/office/powerpoint/2010/main" val="33237490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slide" Target="slide9.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912" y="0"/>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Following Jesus by taking up your cross</a:t>
            </a: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S-01</a:t>
            </a:r>
          </a:p>
        </p:txBody>
      </p:sp>
      <p:sp>
        <p:nvSpPr>
          <p:cNvPr id="1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bwMode="auto">
          <a:xfrm>
            <a:off x="3168942" y="1093259"/>
            <a:ext cx="2744028" cy="3201367"/>
          </a:xfrm>
          <a:prstGeom prst="rect">
            <a:avLst/>
          </a:prstGeom>
          <a:noFill/>
          <a:ln>
            <a:noFill/>
          </a:ln>
        </p:spPr>
      </p:pic>
    </p:spTree>
    <p:extLst>
      <p:ext uri="{BB962C8B-B14F-4D97-AF65-F5344CB8AC3E}">
        <p14:creationId xmlns:p14="http://schemas.microsoft.com/office/powerpoint/2010/main" val="424421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Check</a:t>
            </a:r>
            <a:r>
              <a:rPr lang="en-US" sz="40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 </a:t>
            </a: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up</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S-10</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Check 6"/>
          <p:cNvSpPr/>
          <p:nvPr/>
        </p:nvSpPr>
        <p:spPr>
          <a:xfrm>
            <a:off x="395537" y="3813959"/>
            <a:ext cx="8425318" cy="369332"/>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Which activity do you think helped you to learn best in this resource?</a:t>
            </a:r>
          </a:p>
        </p:txBody>
      </p:sp>
      <p:sp>
        <p:nvSpPr>
          <p:cNvPr id="11" name="Check 4"/>
          <p:cNvSpPr/>
          <p:nvPr/>
        </p:nvSpPr>
        <p:spPr>
          <a:xfrm>
            <a:off x="398637" y="3131712"/>
            <a:ext cx="8421363" cy="646331"/>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Write a prayer asking God for help to carry the crosses you have in your life and pray it often. </a:t>
            </a:r>
          </a:p>
        </p:txBody>
      </p:sp>
      <p:sp>
        <p:nvSpPr>
          <p:cNvPr id="12" name="Check 3"/>
          <p:cNvSpPr/>
          <p:nvPr/>
        </p:nvSpPr>
        <p:spPr>
          <a:xfrm>
            <a:off x="395537" y="2164751"/>
            <a:ext cx="6331080" cy="923330"/>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Create an art work that illustrates the connection between the cross Jesus carried and the crosses people carry in the world today. </a:t>
            </a:r>
          </a:p>
        </p:txBody>
      </p:sp>
      <p:sp>
        <p:nvSpPr>
          <p:cNvPr id="13" name="Check 2"/>
          <p:cNvSpPr/>
          <p:nvPr/>
        </p:nvSpPr>
        <p:spPr>
          <a:xfrm>
            <a:off x="395537" y="1495408"/>
            <a:ext cx="6331081" cy="646331"/>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Name 3 virtues that people you know use to help others carry the crosses in their lives. </a:t>
            </a:r>
          </a:p>
        </p:txBody>
      </p:sp>
      <p:sp>
        <p:nvSpPr>
          <p:cNvPr id="3" name="Check 1"/>
          <p:cNvSpPr txBox="1"/>
          <p:nvPr/>
        </p:nvSpPr>
        <p:spPr>
          <a:xfrm>
            <a:off x="395537" y="817718"/>
            <a:ext cx="6331081" cy="646331"/>
          </a:xfrm>
          <a:prstGeom prst="rect">
            <a:avLst/>
          </a:prstGeom>
          <a:solidFill>
            <a:schemeClr val="accent1">
              <a:alpha val="0"/>
            </a:schemeClr>
          </a:solidFill>
          <a:ln w="15875">
            <a:solidFill>
              <a:schemeClr val="tx2">
                <a:lumMod val="60000"/>
                <a:lumOff val="40000"/>
              </a:schemeClr>
            </a:solidFill>
          </a:ln>
        </p:spPr>
        <p:txBody>
          <a:bodyPr wrap="square" rtlCol="0">
            <a:spAutoFit/>
          </a:bodyPr>
          <a:lstStyle/>
          <a:p>
            <a:pPr lvl="0"/>
            <a:r>
              <a:rPr lang="en-NZ" dirty="0"/>
              <a:t>Memorise Luke 9:23, reflect on the crosses you carry and name 3 ways you deal with them.</a:t>
            </a:r>
          </a:p>
        </p:txBody>
      </p:sp>
      <p:sp>
        <p:nvSpPr>
          <p:cNvPr id="14" name="Shape: Number 1"/>
          <p:cNvSpPr txBox="1"/>
          <p:nvPr/>
        </p:nvSpPr>
        <p:spPr>
          <a:xfrm>
            <a:off x="-36512" y="77155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15" name="Shape: Number 2"/>
          <p:cNvSpPr txBox="1"/>
          <p:nvPr/>
        </p:nvSpPr>
        <p:spPr>
          <a:xfrm>
            <a:off x="-36512" y="1606031"/>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6" name="Shape: Number 3"/>
          <p:cNvSpPr txBox="1"/>
          <p:nvPr/>
        </p:nvSpPr>
        <p:spPr>
          <a:xfrm>
            <a:off x="-36512" y="2399860"/>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3)</a:t>
            </a:r>
            <a:endParaRPr lang="en-GB" sz="2400" i="1" dirty="0">
              <a:latin typeface="Segoe UI" pitchFamily="34" charset="0"/>
              <a:ea typeface="Segoe UI" pitchFamily="34" charset="0"/>
              <a:cs typeface="Segoe UI" pitchFamily="34" charset="0"/>
            </a:endParaRPr>
          </a:p>
        </p:txBody>
      </p:sp>
      <p:sp>
        <p:nvSpPr>
          <p:cNvPr id="17" name="Shape: Number 4"/>
          <p:cNvSpPr txBox="1"/>
          <p:nvPr/>
        </p:nvSpPr>
        <p:spPr>
          <a:xfrm>
            <a:off x="-36512" y="3208511"/>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4)</a:t>
            </a:r>
            <a:endParaRPr lang="en-GB" sz="2400" i="1" dirty="0">
              <a:latin typeface="Segoe UI" pitchFamily="34" charset="0"/>
              <a:ea typeface="Segoe UI" pitchFamily="34" charset="0"/>
              <a:cs typeface="Segoe UI" pitchFamily="34" charset="0"/>
            </a:endParaRPr>
          </a:p>
        </p:txBody>
      </p:sp>
      <p:sp>
        <p:nvSpPr>
          <p:cNvPr id="18" name="Shape: Number 5"/>
          <p:cNvSpPr txBox="1"/>
          <p:nvPr/>
        </p:nvSpPr>
        <p:spPr>
          <a:xfrm>
            <a:off x="-36512" y="3762021"/>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5)</a:t>
            </a:r>
            <a:endParaRPr lang="en-GB" sz="2400" i="1" dirty="0">
              <a:latin typeface="Segoe UI" pitchFamily="34" charset="0"/>
              <a:ea typeface="Segoe UI" pitchFamily="34" charset="0"/>
              <a:cs typeface="Segoe UI" pitchFamily="34" charset="0"/>
            </a:endParaRPr>
          </a:p>
        </p:txBody>
      </p:sp>
      <p:pic>
        <p:nvPicPr>
          <p:cNvPr id="21" name="Picture 20"/>
          <p:cNvPicPr/>
          <p:nvPr/>
        </p:nvPicPr>
        <p:blipFill>
          <a:blip r:embed="rId4" cstate="print">
            <a:extLst>
              <a:ext uri="{28A0092B-C50C-407E-A947-70E740481C1C}">
                <a14:useLocalDpi xmlns:a14="http://schemas.microsoft.com/office/drawing/2010/main" val="0"/>
              </a:ext>
            </a:extLst>
          </a:blip>
          <a:stretch>
            <a:fillRect/>
          </a:stretch>
        </p:blipFill>
        <p:spPr bwMode="auto">
          <a:xfrm>
            <a:off x="7020614" y="817718"/>
            <a:ext cx="1712262" cy="1997640"/>
          </a:xfrm>
          <a:prstGeom prst="rect">
            <a:avLst/>
          </a:prstGeom>
          <a:noFill/>
          <a:ln>
            <a:noFill/>
          </a:ln>
        </p:spPr>
      </p:pic>
      <p:sp>
        <p:nvSpPr>
          <p:cNvPr id="20" name="Textbox: Tool instructions"/>
          <p:cNvSpPr txBox="1"/>
          <p:nvPr/>
        </p:nvSpPr>
        <p:spPr>
          <a:xfrm>
            <a:off x="3219706" y="4912670"/>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19" name="Check 6"/>
          <p:cNvSpPr/>
          <p:nvPr/>
        </p:nvSpPr>
        <p:spPr>
          <a:xfrm>
            <a:off x="407840" y="4235991"/>
            <a:ext cx="8412160" cy="369332"/>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Questions I would like to ask about the topics in this resource are …</a:t>
            </a:r>
          </a:p>
        </p:txBody>
      </p:sp>
      <p:sp>
        <p:nvSpPr>
          <p:cNvPr id="22" name="Shape: Number 5"/>
          <p:cNvSpPr txBox="1"/>
          <p:nvPr/>
        </p:nvSpPr>
        <p:spPr>
          <a:xfrm>
            <a:off x="-24209" y="4172764"/>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6)</a:t>
            </a:r>
            <a:endParaRPr lang="en-GB" sz="2400" i="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3677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withEffect">
                                  <p:stCondLst>
                                    <p:cond delay="0"/>
                                  </p:stCondLst>
                                  <p:childTnLst>
                                    <p:set>
                                      <p:cBhvr>
                                        <p:cTn id="43" dur="1" fill="hold">
                                          <p:stCondLst>
                                            <p:cond delay="0"/>
                                          </p:stCondLst>
                                        </p:cTn>
                                        <p:tgtEl>
                                          <p:spTgt spid="9">
                                            <p:txEl>
                                              <p:pRg st="0" end="0"/>
                                            </p:txEl>
                                          </p:spTgt>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1">
                                            <p:txEl>
                                              <p:pRg st="0" end="0"/>
                                            </p:txEl>
                                          </p:spTgt>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2">
                                            <p:txEl>
                                              <p:pRg st="0" end="0"/>
                                            </p:txEl>
                                          </p:spTgt>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3">
                                            <p:txEl>
                                              <p:pRg st="0" end="0"/>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2">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9">
                                            <p:txEl>
                                              <p:pRg st="0" end="0"/>
                                            </p:txEl>
                                          </p:spTgt>
                                        </p:tgtEl>
                                        <p:attrNameLst>
                                          <p:attrName>style.visibility</p:attrName>
                                        </p:attrNameLst>
                                      </p:cBhvr>
                                      <p:to>
                                        <p:strVal val="visible"/>
                                      </p:to>
                                    </p:set>
                                    <p:animEffect transition="in" filter="fade">
                                      <p:cBhvr>
                                        <p:cTn id="70" dur="500"/>
                                        <p:tgtEl>
                                          <p:spTgt spid="19">
                                            <p:txEl>
                                              <p:pRg st="0" end="0"/>
                                            </p:txEl>
                                          </p:spTgt>
                                        </p:tgtEl>
                                      </p:cBhvr>
                                    </p:animEffect>
                                  </p:childTnLst>
                                </p:cTn>
                              </p:par>
                            </p:childTnLst>
                          </p:cTn>
                        </p:par>
                      </p:childTnLst>
                    </p:cTn>
                  </p:par>
                </p:childTnLst>
              </p:cTn>
              <p:nextCondLst>
                <p:cond evt="onClick" delay="0">
                  <p:tgtEl>
                    <p:spTgt spid="1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S-11</a:t>
            </a:r>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576" y="1117162"/>
            <a:ext cx="5256248" cy="2957887"/>
          </a:xfrm>
          <a:prstGeom prst="rect">
            <a:avLst/>
          </a:prstGeom>
          <a:effectLst>
            <a:softEdge rad="355600"/>
          </a:effectLst>
        </p:spPr>
      </p:pic>
      <p:sp>
        <p:nvSpPr>
          <p:cNvPr id="8" name="Rectangle 7"/>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Time </a:t>
            </a:r>
            <a:r>
              <a:rPr lang="en-US" sz="4000" b="1">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for Reflection</a:t>
            </a:r>
            <a:endPar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endParaRPr>
          </a:p>
        </p:txBody>
      </p:sp>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stop"/>
          <p:cNvSpPr txBox="1"/>
          <p:nvPr/>
        </p:nvSpPr>
        <p:spPr>
          <a:xfrm>
            <a:off x="2960888" y="4825793"/>
            <a:ext cx="3374642" cy="297454"/>
          </a:xfrm>
          <a:prstGeom prst="rect">
            <a:avLst/>
          </a:prstGeom>
          <a:noFill/>
        </p:spPr>
        <p:txBody>
          <a:bodyPr wrap="square" rtlCol="0">
            <a:spAutoFit/>
          </a:bodyPr>
          <a:lstStyle>
            <a:defPPr>
              <a:defRPr lang="en-US"/>
            </a:defPPr>
            <a:lvl1pPr algn="ctr" defTabSz="914355">
              <a:defRPr sz="1333" kern="0">
                <a:solidFill>
                  <a:sysClr val="windowText" lastClr="000000"/>
                </a:solidFill>
              </a:defRPr>
            </a:lvl1pPr>
            <a:lvl2pPr defTabSz="914400"/>
            <a:lvl3pPr defTabSz="914400"/>
            <a:lvl4pPr defTabSz="914400"/>
            <a:lvl5pPr defTabSz="914400"/>
            <a:lvl6pPr defTabSz="914400"/>
            <a:lvl7pPr defTabSz="914400"/>
            <a:lvl8pPr defTabSz="914400"/>
            <a:lvl9pPr defTabSz="914400"/>
          </a:lstStyle>
          <a:p>
            <a:r>
              <a:rPr lang="en-GB" dirty="0"/>
              <a:t>Click the audio button to stop reflective music</a:t>
            </a:r>
          </a:p>
        </p:txBody>
      </p:sp>
      <p:sp>
        <p:nvSpPr>
          <p:cNvPr id="14" name="TextBox: Tool instructions start"/>
          <p:cNvSpPr txBox="1"/>
          <p:nvPr/>
        </p:nvSpPr>
        <p:spPr>
          <a:xfrm>
            <a:off x="2966499" y="4825793"/>
            <a:ext cx="3357009" cy="297454"/>
          </a:xfrm>
          <a:prstGeom prst="rect">
            <a:avLst/>
          </a:prstGeom>
          <a:noFill/>
        </p:spPr>
        <p:txBody>
          <a:bodyPr wrap="square" rtlCol="0">
            <a:spAutoFit/>
          </a:bodyPr>
          <a:lstStyle>
            <a:defPPr>
              <a:defRPr lang="en-US"/>
            </a:defPPr>
            <a:lvl1pPr algn="ctr" defTabSz="914355">
              <a:defRPr sz="1333" kern="0">
                <a:solidFill>
                  <a:sysClr val="windowText" lastClr="000000"/>
                </a:solidFill>
              </a:defRPr>
            </a:lvl1pPr>
            <a:lvl2pPr defTabSz="914400"/>
            <a:lvl3pPr defTabSz="914400"/>
            <a:lvl4pPr defTabSz="914400"/>
            <a:lvl5pPr defTabSz="914400"/>
            <a:lvl6pPr defTabSz="914400"/>
            <a:lvl7pPr defTabSz="914400"/>
            <a:lvl8pPr defTabSz="914400"/>
            <a:lvl9pPr defTabSz="914400"/>
          </a:lstStyle>
          <a:p>
            <a:r>
              <a:rPr lang="en-GB" dirty="0"/>
              <a:t>Click the audio button to play reflective music</a:t>
            </a:r>
          </a:p>
        </p:txBody>
      </p:sp>
      <p:pic>
        <p:nvPicPr>
          <p:cNvPr id="2" name="Lent Y4 - 06 Trio Sonata, for violin, lute &amp; continuo in C major, RV 82- Concerto in A Minor for Guitar Largo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1662" y="812362"/>
            <a:ext cx="609600" cy="609600"/>
          </a:xfrm>
          <a:prstGeom prst="rect">
            <a:avLst/>
          </a:prstGeom>
        </p:spPr>
      </p:pic>
      <p:pic>
        <p:nvPicPr>
          <p:cNvPr id="2050" name="Feedback" descr="D:\03 Projects\TCI\02 Deliverables\2016-10 Release Liturgical\Feedback button for light B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18367"/>
            <a:ext cx="875899" cy="62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52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16822"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4" grpId="0"/>
      <p:bldP spid="14" grpId="1"/>
      <p:bldP spid="14"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Slide Title"/>
          <p:cNvSpPr/>
          <p:nvPr/>
        </p:nvSpPr>
        <p:spPr>
          <a:xfrm>
            <a:off x="0" y="-18797"/>
            <a:ext cx="9144000" cy="923330"/>
          </a:xfrm>
          <a:prstGeom prst="rect">
            <a:avLst/>
          </a:prstGeom>
          <a:noFill/>
        </p:spPr>
        <p:txBody>
          <a:bodyPr wrap="square" lIns="91440" tIns="45720" rIns="91440" bIns="45720">
            <a:spAutoFit/>
          </a:bodyPr>
          <a:lstStyle/>
          <a:p>
            <a:pPr algn="ctr"/>
            <a:r>
              <a:rPr lang="en-US" sz="27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Gospel Values or Virtues needed to help people carry the crosses they have in their lives</a:t>
            </a:r>
          </a:p>
        </p:txBody>
      </p:sp>
      <p:sp>
        <p:nvSpPr>
          <p:cNvPr id="16"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R-2</a:t>
            </a:r>
          </a:p>
          <a:p>
            <a:pPr algn="ctr"/>
            <a:r>
              <a:rPr lang="en-GB" sz="900" b="1" dirty="0">
                <a:solidFill>
                  <a:sysClr val="windowText" lastClr="000000"/>
                </a:solidFill>
                <a:latin typeface="Arial" pitchFamily="34" charset="0"/>
                <a:cs typeface="Arial" pitchFamily="34" charset="0"/>
              </a:rPr>
              <a:t>S-08</a:t>
            </a:r>
          </a:p>
        </p:txBody>
      </p:sp>
      <p:sp>
        <p:nvSpPr>
          <p:cNvPr id="2" name="Rectangle 1"/>
          <p:cNvSpPr/>
          <p:nvPr/>
        </p:nvSpPr>
        <p:spPr>
          <a:xfrm>
            <a:off x="119269" y="1085237"/>
            <a:ext cx="6645965" cy="2569934"/>
          </a:xfrm>
          <a:prstGeom prst="rect">
            <a:avLst/>
          </a:prstGeom>
        </p:spPr>
        <p:txBody>
          <a:bodyPr wrap="square">
            <a:spAutoFit/>
          </a:bodyPr>
          <a:lstStyle/>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I get angry and frustrated often so I am trying to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I get bullied and I struggle to stand up for myself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When everything just keeps going wrong I need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When my parents keep arguing I try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The girl who sits next to me keeps wanting help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Our family is facing a major change so we are trying to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I really miss my dad now he doesn’t live  with us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Because of my asthma I miss school a lot so I need someone to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It’s not much fun being different because of my disability I just wish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Our family is a low income family so we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31878" y="3542281"/>
            <a:ext cx="9331878" cy="1331134"/>
          </a:xfrm>
          <a:prstGeom prst="rect">
            <a:avLst/>
          </a:prstGeom>
        </p:spPr>
        <p:txBody>
          <a:bodyPr wrap="square">
            <a:spAutoFit/>
          </a:bodyPr>
          <a:lstStyle/>
          <a:p>
            <a:pPr marL="457200">
              <a:lnSpc>
                <a:spcPct val="115000"/>
              </a:lnSpc>
              <a:spcAft>
                <a:spcPts val="0"/>
              </a:spcAft>
            </a:pPr>
            <a:r>
              <a:rPr lang="en-NZ" sz="1400" dirty="0">
                <a:latin typeface="Calibri" panose="020F0502020204030204" pitchFamily="34" charset="0"/>
                <a:ea typeface="Calibri" panose="020F0502020204030204" pitchFamily="34" charset="0"/>
                <a:cs typeface="Times New Roman" panose="02020603050405020304" pitchFamily="18" charset="0"/>
              </a:rPr>
              <a:t>Look at the list of Gospel Values and Virtues below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NZ" sz="1400" dirty="0">
                <a:latin typeface="Calibri" panose="020F0502020204030204" pitchFamily="34" charset="0"/>
                <a:ea typeface="Calibri" panose="020F0502020204030204" pitchFamily="34" charset="0"/>
                <a:cs typeface="Times New Roman" panose="02020603050405020304" pitchFamily="18" charset="0"/>
              </a:rPr>
              <a:t>Use or adapt some of them in what you say to complete the sentences above. Highlight the ones you use.</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NZ" sz="1400" dirty="0">
                <a:latin typeface="Calibri" panose="020F0502020204030204" pitchFamily="34" charset="0"/>
                <a:ea typeface="Calibri" panose="020F0502020204030204" pitchFamily="34" charset="0"/>
                <a:cs typeface="Times New Roman" panose="02020603050405020304" pitchFamily="18" charset="0"/>
              </a:rPr>
              <a:t>gentleness		tolerance	    self-discipline	patience	   courage	   mercy</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NZ" sz="1400" dirty="0">
                <a:latin typeface="Calibri" panose="020F0502020204030204" pitchFamily="34" charset="0"/>
                <a:ea typeface="Calibri" panose="020F0502020204030204" pitchFamily="34" charset="0"/>
                <a:cs typeface="Times New Roman" panose="02020603050405020304" pitchFamily="18" charset="0"/>
              </a:rPr>
              <a:t>kindness		generosity	    love and care	compassion	   acceptance	    forgiveness</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gratitude		reconciliation	    peace maker	inclusion	   resilience	    understanding</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090953" y="1198109"/>
            <a:ext cx="1729047" cy="2344189"/>
          </a:xfrm>
          <a:prstGeom prst="rect">
            <a:avLst/>
          </a:prstGeom>
        </p:spPr>
      </p:pic>
      <p:sp>
        <p:nvSpPr>
          <p:cNvPr id="11"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3"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0" name="TextBox: Date"/>
          <p:cNvSpPr txBox="1"/>
          <p:nvPr/>
        </p:nvSpPr>
        <p:spPr>
          <a:xfrm>
            <a:off x="7001176" y="762544"/>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4" name="TextBox: Name"/>
          <p:cNvSpPr txBox="1"/>
          <p:nvPr/>
        </p:nvSpPr>
        <p:spPr>
          <a:xfrm>
            <a:off x="0" y="751855"/>
            <a:ext cx="2409081" cy="369332"/>
          </a:xfrm>
          <a:prstGeom prst="rect">
            <a:avLst/>
          </a:prstGeom>
          <a:noFill/>
        </p:spPr>
        <p:txBody>
          <a:bodyPr wrap="square" rtlCol="0">
            <a:spAutoFit/>
          </a:bodyPr>
          <a:lstStyle/>
          <a:p>
            <a:r>
              <a:rPr lang="en-NZ" sz="1800" b="1" dirty="0">
                <a:latin typeface="Segoe UI" pitchFamily="34" charset="0"/>
                <a:ea typeface="Segoe UI" pitchFamily="34" charset="0"/>
                <a:cs typeface="Segoe UI" pitchFamily="34" charset="0"/>
              </a:rPr>
              <a:t>Name:________________</a:t>
            </a:r>
            <a:endParaRPr lang="en-GB" sz="18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41680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7"/>
            <a:ext cx="8918088" cy="646331"/>
          </a:xfrm>
          <a:prstGeom prst="rect">
            <a:avLst/>
          </a:prstGeom>
          <a:noFill/>
        </p:spPr>
        <p:txBody>
          <a:bodyPr wrap="square" lIns="91440" tIns="45720" rIns="91440" bIns="45720">
            <a:spAutoFit/>
          </a:bodyPr>
          <a:lstStyle/>
          <a:p>
            <a:pPr algn="ctr"/>
            <a:r>
              <a:rPr lang="en-US" sz="3600" b="1">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Check up</a:t>
            </a:r>
            <a:endPar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R-2</a:t>
            </a:r>
          </a:p>
          <a:p>
            <a:pPr algn="ctr"/>
            <a:r>
              <a:rPr lang="en-GB" sz="900" b="1" dirty="0">
                <a:solidFill>
                  <a:sysClr val="windowText" lastClr="000000"/>
                </a:solidFill>
                <a:latin typeface="Arial" pitchFamily="34" charset="0"/>
                <a:cs typeface="Arial" pitchFamily="34" charset="0"/>
              </a:rPr>
              <a:t>S-10</a:t>
            </a:r>
          </a:p>
        </p:txBody>
      </p:sp>
      <p:sp>
        <p:nvSpPr>
          <p:cNvPr id="8" name="Action Button: Up">
            <a:hlinkClick r:id="rId2"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1" name="Rectangle: 4th Answer"/>
          <p:cNvSpPr/>
          <p:nvPr/>
        </p:nvSpPr>
        <p:spPr>
          <a:xfrm>
            <a:off x="4670679" y="2396626"/>
            <a:ext cx="4329323" cy="118655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4) Write a prayer asking God for help to carry the crosses you have in your life and pray it often. </a:t>
            </a:r>
            <a:endParaRPr lang="en-GB" sz="1200" dirty="0">
              <a:solidFill>
                <a:schemeClr val="tx1"/>
              </a:solidFill>
              <a:cs typeface="Segoe UI" panose="020B0502040204020203" pitchFamily="34" charset="0"/>
            </a:endParaRPr>
          </a:p>
        </p:txBody>
      </p:sp>
      <p:sp>
        <p:nvSpPr>
          <p:cNvPr id="12" name="Rectangle: 3rd Answer"/>
          <p:cNvSpPr/>
          <p:nvPr/>
        </p:nvSpPr>
        <p:spPr>
          <a:xfrm>
            <a:off x="204712" y="2396626"/>
            <a:ext cx="4288349" cy="118655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3) </a:t>
            </a:r>
            <a:r>
              <a:rPr lang="en-NZ" sz="1200" dirty="0">
                <a:solidFill>
                  <a:schemeClr val="tx1"/>
                </a:solidFill>
              </a:rPr>
              <a:t>Create an art work that illustrates the connection between the cross Jesus carried and </a:t>
            </a:r>
            <a:r>
              <a:rPr lang="en-NZ" sz="1200">
                <a:solidFill>
                  <a:schemeClr val="tx1"/>
                </a:solidFill>
              </a:rPr>
              <a:t>the crosses </a:t>
            </a:r>
            <a:r>
              <a:rPr lang="en-NZ" sz="1200" dirty="0">
                <a:solidFill>
                  <a:schemeClr val="tx1"/>
                </a:solidFill>
              </a:rPr>
              <a:t>people carry in the world today. </a:t>
            </a:r>
          </a:p>
          <a:p>
            <a:pPr lvl="0"/>
            <a:endParaRPr lang="en-GB" sz="1200" dirty="0">
              <a:solidFill>
                <a:schemeClr val="tx1"/>
              </a:solidFill>
              <a:cs typeface="Segoe UI" panose="020B0502040204020203" pitchFamily="34" charset="0"/>
            </a:endParaRPr>
          </a:p>
        </p:txBody>
      </p:sp>
      <p:sp>
        <p:nvSpPr>
          <p:cNvPr id="13" name="Rectangle: 2nd Answer"/>
          <p:cNvSpPr/>
          <p:nvPr/>
        </p:nvSpPr>
        <p:spPr>
          <a:xfrm>
            <a:off x="4670679" y="1141891"/>
            <a:ext cx="4329323"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2) Name 3 virtues that people you know use to help others carry the crosses in their lives. </a:t>
            </a:r>
          </a:p>
        </p:txBody>
      </p:sp>
      <p:sp>
        <p:nvSpPr>
          <p:cNvPr id="14" name="Rectangle: 1st Answer"/>
          <p:cNvSpPr/>
          <p:nvPr/>
        </p:nvSpPr>
        <p:spPr>
          <a:xfrm>
            <a:off x="204712" y="1141891"/>
            <a:ext cx="4288349"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1) Memorise Luke 9:23, reflect on the crosses you carry and name 3 ways you deal with them.</a:t>
            </a:r>
          </a:p>
        </p:txBody>
      </p:sp>
      <p:sp>
        <p:nvSpPr>
          <p:cNvPr id="15" name="TextBox: Date"/>
          <p:cNvSpPr txBox="1"/>
          <p:nvPr/>
        </p:nvSpPr>
        <p:spPr>
          <a:xfrm>
            <a:off x="4822241" y="728237"/>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435667" y="728237"/>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20" name="Rectangle: 1st Answer"/>
          <p:cNvSpPr/>
          <p:nvPr/>
        </p:nvSpPr>
        <p:spPr>
          <a:xfrm>
            <a:off x="204712" y="3634132"/>
            <a:ext cx="4288349" cy="96736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5) Which activity do you think helped you to learn best in this resource?</a:t>
            </a:r>
          </a:p>
          <a:p>
            <a:endParaRPr lang="en-NZ" sz="1200" dirty="0">
              <a:solidFill>
                <a:schemeClr val="tx1"/>
              </a:solidFill>
            </a:endParaRPr>
          </a:p>
          <a:p>
            <a:pPr lvl="0"/>
            <a:endParaRPr lang="en-GB" sz="1200" dirty="0">
              <a:solidFill>
                <a:schemeClr val="tx1"/>
              </a:solidFill>
              <a:cs typeface="Segoe UI" panose="020B0502040204020203" pitchFamily="34" charset="0"/>
            </a:endParaRPr>
          </a:p>
        </p:txBody>
      </p:sp>
      <p:sp>
        <p:nvSpPr>
          <p:cNvPr id="17" name="Rectangle: 1st Answer"/>
          <p:cNvSpPr/>
          <p:nvPr/>
        </p:nvSpPr>
        <p:spPr>
          <a:xfrm>
            <a:off x="4670679" y="3647908"/>
            <a:ext cx="4288349" cy="96736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6) Questions I would like to ask about the topics in this resource are …</a:t>
            </a:r>
          </a:p>
          <a:p>
            <a:pPr lvl="0"/>
            <a:endParaRPr lang="en-GB" sz="1200" dirty="0">
              <a:solidFill>
                <a:schemeClr val="tx1"/>
              </a:solidFill>
              <a:cs typeface="Segoe UI" panose="020B0502040204020203" pitchFamily="34" charset="0"/>
            </a:endParaRPr>
          </a:p>
        </p:txBody>
      </p:sp>
    </p:spTree>
    <p:extLst>
      <p:ext uri="{BB962C8B-B14F-4D97-AF65-F5344CB8AC3E}">
        <p14:creationId xmlns:p14="http://schemas.microsoft.com/office/powerpoint/2010/main" val="1617112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S-02</a:t>
            </a:r>
          </a:p>
        </p:txBody>
      </p:sp>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8" name="Picture 17"/>
          <p:cNvPicPr/>
          <p:nvPr/>
        </p:nvPicPr>
        <p:blipFill>
          <a:blip r:embed="rId3" cstate="print">
            <a:extLst>
              <a:ext uri="{28A0092B-C50C-407E-A947-70E740481C1C}">
                <a14:useLocalDpi xmlns:a14="http://schemas.microsoft.com/office/drawing/2010/main" val="0"/>
              </a:ext>
            </a:extLst>
          </a:blip>
          <a:stretch>
            <a:fillRect/>
          </a:stretch>
        </p:blipFill>
        <p:spPr bwMode="auto">
          <a:xfrm>
            <a:off x="6959315" y="1150408"/>
            <a:ext cx="1860685" cy="2170799"/>
          </a:xfrm>
          <a:prstGeom prst="rect">
            <a:avLst/>
          </a:prstGeom>
          <a:noFill/>
          <a:ln>
            <a:noFill/>
          </a:ln>
        </p:spPr>
      </p:pic>
      <p:sp>
        <p:nvSpPr>
          <p:cNvPr id="22" name="Shape: Number 1"/>
          <p:cNvSpPr txBox="1"/>
          <p:nvPr/>
        </p:nvSpPr>
        <p:spPr>
          <a:xfrm>
            <a:off x="251522" y="1563026"/>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23" name="Intention 1 Text"/>
          <p:cNvSpPr txBox="1"/>
          <p:nvPr/>
        </p:nvSpPr>
        <p:spPr>
          <a:xfrm>
            <a:off x="695874" y="1564149"/>
            <a:ext cx="5862970" cy="461665"/>
          </a:xfrm>
          <a:prstGeom prst="rect">
            <a:avLst/>
          </a:prstGeom>
          <a:solidFill>
            <a:srgbClr val="5598F3">
              <a:alpha val="0"/>
            </a:srgbClr>
          </a:solidFill>
          <a:ln w="25400">
            <a:solidFill>
              <a:srgbClr val="5598F3">
                <a:alpha val="50000"/>
              </a:srgbClr>
            </a:solidFill>
          </a:ln>
        </p:spPr>
        <p:txBody>
          <a:bodyPr wrap="square" rtlCol="0">
            <a:spAutoFit/>
          </a:bodyPr>
          <a:lstStyle/>
          <a:p>
            <a:pPr lvl="0"/>
            <a:r>
              <a:rPr lang="en-NZ" sz="2400" dirty="0"/>
              <a:t>explain what Luke 9:23 means</a:t>
            </a:r>
          </a:p>
        </p:txBody>
      </p:sp>
      <p:sp>
        <p:nvSpPr>
          <p:cNvPr id="11" name="Textbox: Tool instructions"/>
          <p:cNvSpPr txBox="1"/>
          <p:nvPr/>
        </p:nvSpPr>
        <p:spPr>
          <a:xfrm>
            <a:off x="3331923" y="4912670"/>
            <a:ext cx="248016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 to reveal the learning intention</a:t>
            </a:r>
          </a:p>
        </p:txBody>
      </p:sp>
      <p:sp>
        <p:nvSpPr>
          <p:cNvPr id="12" name="Shape: Number 1"/>
          <p:cNvSpPr txBox="1"/>
          <p:nvPr/>
        </p:nvSpPr>
        <p:spPr>
          <a:xfrm>
            <a:off x="695875" y="688743"/>
            <a:ext cx="2315827" cy="461665"/>
          </a:xfrm>
          <a:prstGeom prst="rect">
            <a:avLst/>
          </a:prstGeom>
          <a:noFill/>
        </p:spPr>
        <p:txBody>
          <a:bodyPr wrap="none" rtlCol="0">
            <a:spAutoFit/>
          </a:bodyPr>
          <a:lstStyle/>
          <a:p>
            <a:r>
              <a:rPr lang="en-US" sz="2400" dirty="0">
                <a:ea typeface="Segoe UI" pitchFamily="34" charset="0"/>
                <a:cs typeface="Segoe UI" pitchFamily="34" charset="0"/>
              </a:rPr>
              <a:t>The children will:</a:t>
            </a:r>
            <a:endParaRPr lang="en-GB" sz="2400" dirty="0">
              <a:ea typeface="Segoe UI" pitchFamily="34" charset="0"/>
              <a:cs typeface="Segoe UI" pitchFamily="34" charset="0"/>
            </a:endParaRPr>
          </a:p>
        </p:txBody>
      </p:sp>
      <p:sp>
        <p:nvSpPr>
          <p:cNvPr id="13" name="Rectangle 12"/>
          <p:cNvSpPr/>
          <p:nvPr/>
        </p:nvSpPr>
        <p:spPr>
          <a:xfrm>
            <a:off x="107504" y="-18795"/>
            <a:ext cx="8918088" cy="769441"/>
          </a:xfrm>
          <a:prstGeom prst="rect">
            <a:avLst/>
          </a:prstGeom>
          <a:noFill/>
        </p:spPr>
        <p:txBody>
          <a:bodyPr wrap="square" lIns="91440" tIns="45720" rIns="91440" bIns="45720">
            <a:spAutoFit/>
          </a:bodyPr>
          <a:lstStyle/>
          <a:p>
            <a:pPr algn="ctr"/>
            <a:r>
              <a:rPr lang="en-US" sz="44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Learning Intentions</a:t>
            </a:r>
          </a:p>
        </p:txBody>
      </p:sp>
      <p:sp>
        <p:nvSpPr>
          <p:cNvPr id="17" name="Shape: Number 1"/>
          <p:cNvSpPr txBox="1"/>
          <p:nvPr/>
        </p:nvSpPr>
        <p:spPr>
          <a:xfrm>
            <a:off x="251522" y="2513905"/>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9" name="Intention 1 Text"/>
          <p:cNvSpPr txBox="1"/>
          <p:nvPr/>
        </p:nvSpPr>
        <p:spPr>
          <a:xfrm>
            <a:off x="695874" y="2329238"/>
            <a:ext cx="5862970" cy="830997"/>
          </a:xfrm>
          <a:prstGeom prst="rect">
            <a:avLst/>
          </a:prstGeom>
          <a:solidFill>
            <a:srgbClr val="5598F3">
              <a:alpha val="0"/>
            </a:srgbClr>
          </a:solidFill>
          <a:ln w="25400">
            <a:solidFill>
              <a:srgbClr val="5598F3">
                <a:alpha val="50000"/>
              </a:srgbClr>
            </a:solidFill>
          </a:ln>
        </p:spPr>
        <p:txBody>
          <a:bodyPr wrap="square" rtlCol="0">
            <a:spAutoFit/>
          </a:bodyPr>
          <a:lstStyle/>
          <a:p>
            <a:pPr lvl="0"/>
            <a:r>
              <a:rPr lang="en-NZ" sz="2400" dirty="0"/>
              <a:t>identify the virtues people require to take up their crosses</a:t>
            </a:r>
          </a:p>
        </p:txBody>
      </p:sp>
    </p:spTree>
    <p:extLst>
      <p:ext uri="{BB962C8B-B14F-4D97-AF65-F5344CB8AC3E}">
        <p14:creationId xmlns:p14="http://schemas.microsoft.com/office/powerpoint/2010/main" val="404978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2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23">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1200329"/>
          </a:xfrm>
          <a:prstGeom prst="rect">
            <a:avLst/>
          </a:prstGeom>
          <a:noFill/>
        </p:spPr>
        <p:txBody>
          <a:bodyPr wrap="square" lIns="91440" tIns="45720" rIns="91440" bIns="45720">
            <a:spAutoFit/>
          </a:bodyPr>
          <a:lstStyle/>
          <a:p>
            <a:pPr algn="ctr"/>
            <a:r>
              <a:rPr lang="en-US" sz="36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In Lent we renew our commitment </a:t>
            </a:r>
          </a:p>
          <a:p>
            <a:pPr algn="ctr"/>
            <a:r>
              <a:rPr lang="en-US" sz="36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to follow Jesus</a:t>
            </a: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S-03</a:t>
            </a: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Textbox: Line 4"/>
          <p:cNvSpPr txBox="1"/>
          <p:nvPr/>
        </p:nvSpPr>
        <p:spPr>
          <a:xfrm>
            <a:off x="3899874" y="3681573"/>
            <a:ext cx="4200518" cy="646331"/>
          </a:xfrm>
          <a:prstGeom prst="rect">
            <a:avLst/>
          </a:prstGeom>
          <a:noFill/>
        </p:spPr>
        <p:txBody>
          <a:bodyPr wrap="square" rtlCol="0">
            <a:spAutoFit/>
          </a:bodyPr>
          <a:lstStyle/>
          <a:p>
            <a:pPr marL="285750" indent="-285750">
              <a:buFont typeface="Wingdings" panose="05000000000000000000" pitchFamily="2" charset="2"/>
              <a:buChar char="v"/>
            </a:pPr>
            <a:r>
              <a:rPr lang="en-NZ" dirty="0"/>
              <a:t>Make some suggestions that children of your age could take up during this Lent.</a:t>
            </a:r>
          </a:p>
        </p:txBody>
      </p:sp>
      <p:sp>
        <p:nvSpPr>
          <p:cNvPr id="26" name="Textbox: Line 3"/>
          <p:cNvSpPr txBox="1"/>
          <p:nvPr/>
        </p:nvSpPr>
        <p:spPr>
          <a:xfrm>
            <a:off x="3924296" y="2819812"/>
            <a:ext cx="3926331" cy="923330"/>
          </a:xfrm>
          <a:prstGeom prst="rect">
            <a:avLst/>
          </a:prstGeom>
          <a:noFill/>
        </p:spPr>
        <p:txBody>
          <a:bodyPr wrap="square" rtlCol="0">
            <a:spAutoFit/>
          </a:bodyPr>
          <a:lstStyle/>
          <a:p>
            <a:pPr marL="285750" indent="-285750">
              <a:buFont typeface="Wingdings" panose="05000000000000000000" pitchFamily="2" charset="2"/>
              <a:buChar char="v"/>
            </a:pPr>
            <a:r>
              <a:rPr lang="en-NZ" dirty="0"/>
              <a:t>By spending time in</a:t>
            </a:r>
            <a:r>
              <a:rPr lang="en-NZ" b="1" dirty="0"/>
              <a:t> prayer,</a:t>
            </a:r>
            <a:r>
              <a:rPr lang="en-NZ" dirty="0"/>
              <a:t> alone, and with others in the celebration of the Sacraments.</a:t>
            </a:r>
          </a:p>
        </p:txBody>
      </p:sp>
      <p:sp>
        <p:nvSpPr>
          <p:cNvPr id="27" name="Textbox: Line 2"/>
          <p:cNvSpPr txBox="1"/>
          <p:nvPr/>
        </p:nvSpPr>
        <p:spPr>
          <a:xfrm>
            <a:off x="3924296" y="2290220"/>
            <a:ext cx="4608144" cy="646331"/>
          </a:xfrm>
          <a:prstGeom prst="rect">
            <a:avLst/>
          </a:prstGeom>
          <a:noFill/>
        </p:spPr>
        <p:txBody>
          <a:bodyPr wrap="square" rtlCol="0">
            <a:spAutoFit/>
          </a:bodyPr>
          <a:lstStyle/>
          <a:p>
            <a:pPr marL="285750" indent="-285750">
              <a:buFont typeface="Wingdings" panose="05000000000000000000" pitchFamily="2" charset="2"/>
              <a:buChar char="v"/>
            </a:pPr>
            <a:r>
              <a:rPr lang="en-NZ" dirty="0"/>
              <a:t>By deliberately focussing on </a:t>
            </a:r>
            <a:r>
              <a:rPr lang="en-NZ" b="1" dirty="0"/>
              <a:t>showing love and care </a:t>
            </a:r>
            <a:r>
              <a:rPr lang="en-NZ" b="1" dirty="0" err="1"/>
              <a:t>manaaki</a:t>
            </a:r>
            <a:r>
              <a:rPr lang="en-NZ" dirty="0"/>
              <a:t> for others.</a:t>
            </a:r>
          </a:p>
        </p:txBody>
      </p:sp>
      <p:sp>
        <p:nvSpPr>
          <p:cNvPr id="28" name="Textbox: Line 1"/>
          <p:cNvSpPr txBox="1"/>
          <p:nvPr/>
        </p:nvSpPr>
        <p:spPr>
          <a:xfrm>
            <a:off x="3904143" y="1431618"/>
            <a:ext cx="4472213" cy="923330"/>
          </a:xfrm>
          <a:prstGeom prst="rect">
            <a:avLst/>
          </a:prstGeom>
          <a:noFill/>
        </p:spPr>
        <p:txBody>
          <a:bodyPr wrap="square" rtlCol="0">
            <a:spAutoFit/>
          </a:bodyPr>
          <a:lstStyle/>
          <a:p>
            <a:pPr marL="285750" indent="-285750">
              <a:buFont typeface="Wingdings" panose="05000000000000000000" pitchFamily="2" charset="2"/>
              <a:buChar char="v"/>
            </a:pPr>
            <a:r>
              <a:rPr lang="en-NZ" dirty="0"/>
              <a:t>By doing </a:t>
            </a:r>
            <a:r>
              <a:rPr lang="en-NZ" b="1" dirty="0"/>
              <a:t>Penance</a:t>
            </a:r>
            <a:r>
              <a:rPr lang="en-NZ" dirty="0"/>
              <a:t> which means doing something we find hard or by giving up something we like doing.</a:t>
            </a:r>
          </a:p>
        </p:txBody>
      </p:sp>
      <p:sp>
        <p:nvSpPr>
          <p:cNvPr id="29" name="Shape: Image"/>
          <p:cNvSpPr/>
          <p:nvPr/>
        </p:nvSpPr>
        <p:spPr>
          <a:xfrm>
            <a:off x="288034" y="1275607"/>
            <a:ext cx="3230633" cy="2384028"/>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hape: Button 4"/>
          <p:cNvSpPr/>
          <p:nvPr/>
        </p:nvSpPr>
        <p:spPr>
          <a:xfrm>
            <a:off x="2844253" y="3312559"/>
            <a:ext cx="360040" cy="288032"/>
          </a:xfrm>
          <a:prstGeom prst="ellipse">
            <a:avLst/>
          </a:prstGeom>
          <a:gradFill>
            <a:gsLst>
              <a:gs pos="53000">
                <a:srgbClr val="92D050"/>
              </a:gs>
              <a:gs pos="90000">
                <a:schemeClr val="accent1">
                  <a:lumMod val="30000"/>
                  <a:lumOff val="70000"/>
                </a:schemeClr>
              </a:gs>
            </a:gsLst>
            <a:path path="circle">
              <a:fillToRect l="100000" t="100000"/>
            </a:path>
          </a:gradFill>
          <a:ln>
            <a:solidFill>
              <a:srgbClr val="33CC33"/>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hape: Button 3"/>
          <p:cNvSpPr/>
          <p:nvPr/>
        </p:nvSpPr>
        <p:spPr>
          <a:xfrm>
            <a:off x="1141598" y="3137461"/>
            <a:ext cx="360040" cy="288032"/>
          </a:xfrm>
          <a:prstGeom prst="ellipse">
            <a:avLst/>
          </a:prstGeom>
          <a:gradFill>
            <a:gsLst>
              <a:gs pos="53000">
                <a:srgbClr val="92D050"/>
              </a:gs>
              <a:gs pos="90000">
                <a:schemeClr val="accent1">
                  <a:lumMod val="30000"/>
                  <a:lumOff val="70000"/>
                </a:schemeClr>
              </a:gs>
            </a:gsLst>
            <a:path path="circle">
              <a:fillToRect l="100000" t="100000"/>
            </a:path>
          </a:gradFill>
          <a:ln>
            <a:solidFill>
              <a:srgbClr val="33CC33"/>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hape: Button 2"/>
          <p:cNvSpPr/>
          <p:nvPr/>
        </p:nvSpPr>
        <p:spPr>
          <a:xfrm>
            <a:off x="2760842" y="1798935"/>
            <a:ext cx="360040" cy="288032"/>
          </a:xfrm>
          <a:prstGeom prst="ellipse">
            <a:avLst/>
          </a:prstGeom>
          <a:gradFill>
            <a:gsLst>
              <a:gs pos="53000">
                <a:srgbClr val="92D050"/>
              </a:gs>
              <a:gs pos="90000">
                <a:schemeClr val="accent1">
                  <a:lumMod val="30000"/>
                  <a:lumOff val="70000"/>
                </a:schemeClr>
              </a:gs>
            </a:gsLst>
            <a:path path="circle">
              <a:fillToRect l="100000" t="100000"/>
            </a:path>
          </a:gradFill>
          <a:ln>
            <a:solidFill>
              <a:srgbClr val="33CC33"/>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hape: Button 1"/>
          <p:cNvSpPr/>
          <p:nvPr/>
        </p:nvSpPr>
        <p:spPr>
          <a:xfrm>
            <a:off x="476758" y="1561082"/>
            <a:ext cx="360040" cy="288032"/>
          </a:xfrm>
          <a:prstGeom prst="ellipse">
            <a:avLst/>
          </a:prstGeom>
          <a:gradFill flip="none" rotWithShape="1">
            <a:gsLst>
              <a:gs pos="53000">
                <a:srgbClr val="92D050"/>
              </a:gs>
              <a:gs pos="90000">
                <a:schemeClr val="accent1">
                  <a:lumMod val="30000"/>
                  <a:lumOff val="70000"/>
                </a:schemeClr>
              </a:gs>
            </a:gsLst>
            <a:path path="circle">
              <a:fillToRect l="100000" t="100000"/>
            </a:path>
            <a:tileRect r="-100000" b="-100000"/>
          </a:gradFill>
          <a:ln>
            <a:solidFill>
              <a:srgbClr val="33CC33"/>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Tool instructions"/>
          <p:cNvSpPr txBox="1"/>
          <p:nvPr/>
        </p:nvSpPr>
        <p:spPr>
          <a:xfrm>
            <a:off x="3518667" y="4912668"/>
            <a:ext cx="2106667" cy="230832"/>
          </a:xfrm>
          <a:prstGeom prst="rect">
            <a:avLst/>
          </a:prstGeom>
          <a:noFill/>
        </p:spPr>
        <p:txBody>
          <a:bodyPr wrap="none" rtlCol="0">
            <a:spAutoFit/>
          </a:bodyPr>
          <a:lstStyle/>
          <a:p>
            <a:r>
              <a:rPr lang="en-GB" sz="900" dirty="0">
                <a:latin typeface="Segoe UI" pitchFamily="34" charset="0"/>
                <a:ea typeface="Segoe UI" pitchFamily="34" charset="0"/>
                <a:cs typeface="Segoe UI" pitchFamily="34" charset="0"/>
              </a:rPr>
              <a:t>Click the dots to reveal the sentences.</a:t>
            </a:r>
          </a:p>
        </p:txBody>
      </p:sp>
      <p:sp>
        <p:nvSpPr>
          <p:cNvPr id="10" name="Rectangle 9"/>
          <p:cNvSpPr/>
          <p:nvPr/>
        </p:nvSpPr>
        <p:spPr>
          <a:xfrm>
            <a:off x="3662562" y="1052154"/>
            <a:ext cx="5157438" cy="492122"/>
          </a:xfrm>
          <a:prstGeom prst="rect">
            <a:avLst/>
          </a:prstGeom>
        </p:spPr>
        <p:txBody>
          <a:bodyPr wrap="none">
            <a:spAutoFit/>
          </a:bodyPr>
          <a:lstStyle/>
          <a:p>
            <a:pP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There are 3 special ways we can do this:</a:t>
            </a:r>
            <a:endParaRPr lang="en-N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466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xit" presetSubtype="0" fill="hold" grpId="0" nodeType="withEffect">
                                  <p:stCondLst>
                                    <p:cond delay="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xit" presetSubtype="0" fill="hold" grpId="0" nodeType="withEffect">
                                  <p:stCondLst>
                                    <p:cond delay="0"/>
                                  </p:stCondLst>
                                  <p:childTnLst>
                                    <p:animEffect transition="out" filter="fade">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xit" presetSubtype="0" fill="hold" grpId="0" nodeType="with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xit" presetSubtype="0" fill="hold" grpId="0"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25"/>
                                        </p:tgtEl>
                                        <p:attrNameLst>
                                          <p:attrName>style.visibility</p:attrName>
                                        </p:attrNameLst>
                                      </p:cBhvr>
                                      <p:to>
                                        <p:strVal val="hidden"/>
                                      </p:to>
                                    </p:set>
                                  </p:childTnLst>
                                </p:cTn>
                              </p:par>
                              <p:par>
                                <p:cTn id="49" presetID="10" presetClass="entr" presetSubtype="0" fill="hold" grpId="1"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8"/>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7"/>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6"/>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5"/>
                                        </p:tgtEl>
                                        <p:attrNameLst>
                                          <p:attrName>style.visibility</p:attrName>
                                        </p:attrNameLst>
                                      </p:cBhvr>
                                      <p:to>
                                        <p:strVal val="hidden"/>
                                      </p:to>
                                    </p:set>
                                  </p:childTnLst>
                                </p:cTn>
                              </p:par>
                              <p:par>
                                <p:cTn id="72" presetID="10" presetClass="entr" presetSubtype="0" fill="hold" grpId="2"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grpId="2"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10" presetClass="entr" presetSubtype="0" fill="hold" grpId="2"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childTnLst>
              </p:cTn>
              <p:nextCondLst>
                <p:cond evt="onClick" delay="0">
                  <p:tgtEl>
                    <p:spTgt spid="7"/>
                  </p:tgtEl>
                </p:cond>
              </p:nextCondLst>
            </p:seq>
          </p:childTnLst>
        </p:cTn>
      </p:par>
    </p:tnLst>
    <p:bldLst>
      <p:bldP spid="25" grpId="0"/>
      <p:bldP spid="25" grpId="1"/>
      <p:bldP spid="25" grpId="2"/>
      <p:bldP spid="26" grpId="0"/>
      <p:bldP spid="26" grpId="1"/>
      <p:bldP spid="26" grpId="2"/>
      <p:bldP spid="27" grpId="0"/>
      <p:bldP spid="27" grpId="1"/>
      <p:bldP spid="27" grpId="2"/>
      <p:bldP spid="28" grpId="0"/>
      <p:bldP spid="28" grpId="1"/>
      <p:bldP spid="28" grpId="2"/>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S-04</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Rectangle 14"/>
          <p:cNvSpPr/>
          <p:nvPr/>
        </p:nvSpPr>
        <p:spPr>
          <a:xfrm>
            <a:off x="0" y="-18795"/>
            <a:ext cx="9144000" cy="553998"/>
          </a:xfrm>
          <a:prstGeom prst="rect">
            <a:avLst/>
          </a:prstGeom>
          <a:noFill/>
        </p:spPr>
        <p:txBody>
          <a:bodyPr wrap="square" lIns="91440" tIns="45720" rIns="91440" bIns="45720">
            <a:spAutoFit/>
          </a:bodyPr>
          <a:lstStyle/>
          <a:p>
            <a:pPr algn="ctr"/>
            <a:r>
              <a:rPr lang="en-US" sz="3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What does taking up your cross mean?</a:t>
            </a:r>
          </a:p>
        </p:txBody>
      </p:sp>
      <p:sp>
        <p:nvSpPr>
          <p:cNvPr id="2" name="Rectangle 1"/>
          <p:cNvSpPr/>
          <p:nvPr/>
        </p:nvSpPr>
        <p:spPr>
          <a:xfrm>
            <a:off x="419792" y="535203"/>
            <a:ext cx="2818016" cy="410882"/>
          </a:xfrm>
          <a:prstGeom prst="rect">
            <a:avLst/>
          </a:prstGeom>
        </p:spPr>
        <p:txBody>
          <a:bodyPr wrap="non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Taking up your cross means:</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tate1"/>
          <p:cNvSpPr/>
          <p:nvPr/>
        </p:nvSpPr>
        <p:spPr>
          <a:xfrm>
            <a:off x="0" y="913465"/>
            <a:ext cx="3392532" cy="315471"/>
          </a:xfrm>
          <a:prstGeom prst="rect">
            <a:avLst/>
          </a:prstGeom>
        </p:spPr>
        <p:txBody>
          <a:bodyPr wrap="none">
            <a:spAutoFit/>
          </a:bodyPr>
          <a:lstStyle/>
          <a:p>
            <a:r>
              <a:rPr lang="en-NZ" sz="1450" dirty="0">
                <a:latin typeface="Calibri" panose="020F0502020204030204" pitchFamily="34" charset="0"/>
                <a:ea typeface="Calibri" panose="020F0502020204030204" pitchFamily="34" charset="0"/>
                <a:cs typeface="Times New Roman" panose="02020603050405020304" pitchFamily="18" charset="0"/>
              </a:rPr>
              <a:t>1) Dealing with the hard things in your life </a:t>
            </a:r>
            <a:endParaRPr lang="en-NZ" sz="1450" dirty="0"/>
          </a:p>
        </p:txBody>
      </p:sp>
      <p:sp>
        <p:nvSpPr>
          <p:cNvPr id="8" name="state2"/>
          <p:cNvSpPr/>
          <p:nvPr/>
        </p:nvSpPr>
        <p:spPr>
          <a:xfrm>
            <a:off x="0" y="1250811"/>
            <a:ext cx="3173113" cy="333938"/>
          </a:xfrm>
          <a:prstGeom prst="rect">
            <a:avLst/>
          </a:prstGeom>
        </p:spPr>
        <p:txBody>
          <a:bodyPr wrap="none">
            <a:spAutoFit/>
          </a:bodyPr>
          <a:lstStyle/>
          <a:p>
            <a:pPr lvl="0">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2) Facing up to people you find difficult </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state3"/>
          <p:cNvSpPr/>
          <p:nvPr/>
        </p:nvSpPr>
        <p:spPr>
          <a:xfrm>
            <a:off x="0" y="1611650"/>
            <a:ext cx="2859950" cy="333938"/>
          </a:xfrm>
          <a:prstGeom prst="rect">
            <a:avLst/>
          </a:prstGeom>
        </p:spPr>
        <p:txBody>
          <a:bodyPr wrap="none">
            <a:spAutoFit/>
          </a:bodyPr>
          <a:lstStyle/>
          <a:p>
            <a:pPr lvl="0">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3) Continuing to tolerate situations </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state4"/>
          <p:cNvSpPr/>
          <p:nvPr/>
        </p:nvSpPr>
        <p:spPr>
          <a:xfrm>
            <a:off x="0" y="1960668"/>
            <a:ext cx="3336491" cy="333938"/>
          </a:xfrm>
          <a:prstGeom prst="rect">
            <a:avLst/>
          </a:prstGeom>
        </p:spPr>
        <p:txBody>
          <a:bodyPr wrap="none">
            <a:spAutoFit/>
          </a:bodyPr>
          <a:lstStyle/>
          <a:p>
            <a:pPr lvl="0">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4) Recognising your own weaknesses and </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state5"/>
          <p:cNvSpPr/>
          <p:nvPr/>
        </p:nvSpPr>
        <p:spPr>
          <a:xfrm>
            <a:off x="0" y="2324767"/>
            <a:ext cx="4470400" cy="348942"/>
          </a:xfrm>
          <a:prstGeom prst="rect">
            <a:avLst/>
          </a:prstGeom>
        </p:spPr>
        <p:txBody>
          <a:bodyPr wrap="square">
            <a:spAutoFit/>
          </a:bodyPr>
          <a:lstStyle/>
          <a:p>
            <a:pPr lvl="0">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5) Overcoming a disability or a health condition you have</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state52"/>
          <p:cNvSpPr/>
          <p:nvPr/>
        </p:nvSpPr>
        <p:spPr>
          <a:xfrm>
            <a:off x="4290647" y="2324767"/>
            <a:ext cx="4783015" cy="348942"/>
          </a:xfrm>
          <a:prstGeom prst="rect">
            <a:avLst/>
          </a:prstGeom>
        </p:spPr>
        <p:txBody>
          <a:bodyPr wrap="squar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and accepting </a:t>
            </a:r>
            <a:r>
              <a:rPr lang="en-NZ" sz="1450" dirty="0">
                <a:latin typeface="Calibri" panose="020F0502020204030204" pitchFamily="34" charset="0"/>
                <a:ea typeface="Calibri" panose="020F0502020204030204" pitchFamily="34" charset="0"/>
                <a:cs typeface="Times New Roman" panose="02020603050405020304" pitchFamily="18" charset="0"/>
              </a:rPr>
              <a:t>how</a:t>
            </a:r>
            <a:r>
              <a:rPr lang="en-NZ" sz="1400" dirty="0">
                <a:latin typeface="Calibri" panose="020F0502020204030204" pitchFamily="34" charset="0"/>
                <a:ea typeface="Calibri" panose="020F0502020204030204" pitchFamily="34" charset="0"/>
                <a:cs typeface="Times New Roman" panose="02020603050405020304" pitchFamily="18" charset="0"/>
              </a:rPr>
              <a:t> it limits you and doing your best regardless.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state22"/>
          <p:cNvSpPr/>
          <p:nvPr/>
        </p:nvSpPr>
        <p:spPr>
          <a:xfrm>
            <a:off x="3024000" y="1249925"/>
            <a:ext cx="4572000" cy="348942"/>
          </a:xfrm>
          <a:prstGeom prst="rect">
            <a:avLst/>
          </a:prstGeom>
        </p:spPr>
        <p:txBody>
          <a:bodyPr>
            <a:spAutoFit/>
          </a:bodyPr>
          <a:lstStyle/>
          <a:p>
            <a:pPr lvl="0">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with respect and including them in your group.</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state42"/>
          <p:cNvSpPr/>
          <p:nvPr/>
        </p:nvSpPr>
        <p:spPr>
          <a:xfrm>
            <a:off x="3144118" y="1967589"/>
            <a:ext cx="3059620" cy="348942"/>
          </a:xfrm>
          <a:prstGeom prst="rect">
            <a:avLst/>
          </a:prstGeom>
        </p:spPr>
        <p:txBody>
          <a:bodyPr wrap="none">
            <a:spAutoFit/>
          </a:bodyPr>
          <a:lstStyle/>
          <a:p>
            <a:pPr lvl="0">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trying to find ways to overcome them.</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state32"/>
          <p:cNvSpPr/>
          <p:nvPr/>
        </p:nvSpPr>
        <p:spPr>
          <a:xfrm>
            <a:off x="2741899" y="1607620"/>
            <a:ext cx="4572000" cy="348942"/>
          </a:xfrm>
          <a:prstGeom prst="rect">
            <a:avLst/>
          </a:prstGeom>
        </p:spPr>
        <p:txBody>
          <a:bodyPr>
            <a:spAutoFit/>
          </a:bodyPr>
          <a:lstStyle/>
          <a:p>
            <a:pPr lvl="0">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you cannot change as Jesus would want us to.</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state12"/>
          <p:cNvSpPr/>
          <p:nvPr/>
        </p:nvSpPr>
        <p:spPr>
          <a:xfrm>
            <a:off x="3210943" y="891104"/>
            <a:ext cx="4572000" cy="348942"/>
          </a:xfrm>
          <a:prstGeom prst="rect">
            <a:avLst/>
          </a:prstGeom>
        </p:spPr>
        <p:txBody>
          <a:bodyPr>
            <a:spAutoFit/>
          </a:bodyPr>
          <a:lstStyle/>
          <a:p>
            <a:pPr lvl="0">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cheerfully and asking for help when you need it. </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ansa"/>
          <p:cNvSpPr/>
          <p:nvPr/>
        </p:nvSpPr>
        <p:spPr>
          <a:xfrm>
            <a:off x="138439" y="3029631"/>
            <a:ext cx="5314093" cy="340093"/>
          </a:xfrm>
          <a:prstGeom prst="rect">
            <a:avLst/>
          </a:prstGeom>
        </p:spPr>
        <p:txBody>
          <a:bodyPr wrap="square">
            <a:spAutoFit/>
          </a:bodyPr>
          <a:lstStyle/>
          <a:p>
            <a:pPr marL="271463" lvl="0" indent="-271463">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A)	and accepting how it limits you and doing your best regardless.</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ansb"/>
          <p:cNvSpPr/>
          <p:nvPr/>
        </p:nvSpPr>
        <p:spPr>
          <a:xfrm>
            <a:off x="138439" y="3365079"/>
            <a:ext cx="4572000" cy="333938"/>
          </a:xfrm>
          <a:prstGeom prst="rect">
            <a:avLst/>
          </a:prstGeom>
        </p:spPr>
        <p:txBody>
          <a:bodyPr>
            <a:spAutoFit/>
          </a:bodyPr>
          <a:lstStyle/>
          <a:p>
            <a:pPr marL="271463" lvl="0" indent="-271463">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B)	with respect and including them in your group.</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ansc"/>
          <p:cNvSpPr/>
          <p:nvPr/>
        </p:nvSpPr>
        <p:spPr>
          <a:xfrm>
            <a:off x="138439" y="3691853"/>
            <a:ext cx="3334054" cy="348942"/>
          </a:xfrm>
          <a:prstGeom prst="rect">
            <a:avLst/>
          </a:prstGeom>
        </p:spPr>
        <p:txBody>
          <a:bodyPr wrap="none">
            <a:spAutoFit/>
          </a:bodyPr>
          <a:lstStyle/>
          <a:p>
            <a:pPr marL="271463" lvl="0" indent="-271463">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C)	trying to find ways to overcome them.</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ansd"/>
          <p:cNvSpPr/>
          <p:nvPr/>
        </p:nvSpPr>
        <p:spPr>
          <a:xfrm>
            <a:off x="138439" y="4017391"/>
            <a:ext cx="4572000" cy="348942"/>
          </a:xfrm>
          <a:prstGeom prst="rect">
            <a:avLst/>
          </a:prstGeom>
        </p:spPr>
        <p:txBody>
          <a:bodyPr>
            <a:spAutoFit/>
          </a:bodyPr>
          <a:lstStyle/>
          <a:p>
            <a:pPr marL="271463" lvl="0" indent="-271463">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D)	you cannot change as Jesus would want us to.</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anse"/>
          <p:cNvSpPr/>
          <p:nvPr/>
        </p:nvSpPr>
        <p:spPr>
          <a:xfrm>
            <a:off x="138439" y="4342929"/>
            <a:ext cx="4572000" cy="348942"/>
          </a:xfrm>
          <a:prstGeom prst="rect">
            <a:avLst/>
          </a:prstGeom>
        </p:spPr>
        <p:txBody>
          <a:bodyPr>
            <a:spAutoFit/>
          </a:bodyPr>
          <a:lstStyle/>
          <a:p>
            <a:pPr marL="271463" lvl="0" indent="-271463">
              <a:lnSpc>
                <a:spcPct val="115000"/>
              </a:lnSpc>
              <a:spcAft>
                <a:spcPts val="1000"/>
              </a:spcAft>
            </a:pPr>
            <a:r>
              <a:rPr lang="en-NZ" sz="1450" dirty="0">
                <a:latin typeface="Calibri" panose="020F0502020204030204" pitchFamily="34" charset="0"/>
                <a:ea typeface="Calibri" panose="020F0502020204030204" pitchFamily="34" charset="0"/>
                <a:cs typeface="Times New Roman" panose="02020603050405020304" pitchFamily="18" charset="0"/>
              </a:rPr>
              <a:t>E)	cheerfully and asking for help when you need it. </a:t>
            </a:r>
            <a:endParaRPr lang="en-NZ" sz="14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8641" y="2693482"/>
            <a:ext cx="2501359" cy="1905050"/>
          </a:xfrm>
          <a:prstGeom prst="rect">
            <a:avLst/>
          </a:prstGeom>
        </p:spPr>
      </p:pic>
      <p:sp>
        <p:nvSpPr>
          <p:cNvPr id="27" name="Textbox: Tool instructions"/>
          <p:cNvSpPr txBox="1"/>
          <p:nvPr/>
        </p:nvSpPr>
        <p:spPr>
          <a:xfrm>
            <a:off x="2766580" y="4735720"/>
            <a:ext cx="3437158" cy="21358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88" dirty="0">
                <a:latin typeface="Arial" pitchFamily="34" charset="0"/>
                <a:ea typeface="Segoe UI" pitchFamily="34" charset="0"/>
                <a:cs typeface="Arial" pitchFamily="34" charset="0"/>
              </a:rPr>
              <a:t>Click the statements at the bottom to reveal the correct statement match</a:t>
            </a:r>
          </a:p>
        </p:txBody>
      </p:sp>
    </p:spTree>
    <p:extLst>
      <p:ext uri="{BB962C8B-B14F-4D97-AF65-F5344CB8AC3E}">
        <p14:creationId xmlns:p14="http://schemas.microsoft.com/office/powerpoint/2010/main" val="999950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accel="50000" decel="50000" fill="hold" grpId="3" nodeType="withEffect">
                                  <p:stCondLst>
                                    <p:cond delay="0"/>
                                  </p:stCondLst>
                                  <p:childTnLst>
                                    <p:animMotion origin="layout" path="M -2.77778E-7 3.7037E-7 L -0.31059 0.67099 " pathEditMode="relative" rAng="0" ptsTypes="AA">
                                      <p:cBhvr>
                                        <p:cTn id="9" dur="1000" spd="-100000" fill="hold"/>
                                        <p:tgtEl>
                                          <p:spTgt spid="20"/>
                                        </p:tgtEl>
                                        <p:attrNameLst>
                                          <p:attrName>ppt_x</p:attrName>
                                          <p:attrName>ppt_y</p:attrName>
                                        </p:attrNameLst>
                                      </p:cBhvr>
                                      <p:rCtr x="-15538" y="33549"/>
                                    </p:animMotion>
                                  </p:childTnLst>
                                </p:cTn>
                              </p:par>
                              <p:par>
                                <p:cTn id="10" presetID="10" presetClass="exit" presetSubtype="0" fill="hold" grpId="2" nodeType="with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 restart="whenNotActive" fill="hold" evtFilter="cancelBubble" nodeType="interactiveSeq">
                <p:stCondLst>
                  <p:cond evt="onClick" delay="0">
                    <p:tgtEl>
                      <p:spTgt spid="2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2"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42" presetClass="path" presetSubtype="0" accel="50000" decel="50000" fill="hold" grpId="3" nodeType="withEffect">
                                  <p:stCondLst>
                                    <p:cond delay="0"/>
                                  </p:stCondLst>
                                  <p:childTnLst>
                                    <p:animMotion origin="layout" path="M 5E-6 4.19753E-6 L -0.25938 0.47006 " pathEditMode="relative" rAng="0" ptsTypes="AA">
                                      <p:cBhvr>
                                        <p:cTn id="20" dur="1000" spd="-100000" fill="hold"/>
                                        <p:tgtEl>
                                          <p:spTgt spid="19"/>
                                        </p:tgtEl>
                                        <p:attrNameLst>
                                          <p:attrName>ppt_x</p:attrName>
                                          <p:attrName>ppt_y</p:attrName>
                                        </p:attrNameLst>
                                      </p:cBhvr>
                                      <p:rCtr x="-12969" y="23488"/>
                                    </p:animMotion>
                                  </p:childTnLst>
                                </p:cTn>
                              </p:par>
                              <p:par>
                                <p:cTn id="21" presetID="10" presetClass="exit" presetSubtype="0" fill="hold" grpId="2" nodeType="with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2"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42" presetClass="path" presetSubtype="0" accel="50000" decel="50000" fill="hold" grpId="3" nodeType="withEffect">
                                  <p:stCondLst>
                                    <p:cond delay="0"/>
                                  </p:stCondLst>
                                  <p:childTnLst>
                                    <p:animMotion origin="layout" path="M -8.33333E-7 3.45679E-6 L -0.30555 0.34074 " pathEditMode="relative" rAng="0" ptsTypes="AA">
                                      <p:cBhvr>
                                        <p:cTn id="31" dur="1000" spd="-100000" fill="hold"/>
                                        <p:tgtEl>
                                          <p:spTgt spid="18"/>
                                        </p:tgtEl>
                                        <p:attrNameLst>
                                          <p:attrName>ppt_x</p:attrName>
                                          <p:attrName>ppt_y</p:attrName>
                                        </p:attrNameLst>
                                      </p:cBhvr>
                                      <p:rCtr x="-15278" y="17037"/>
                                    </p:animMotion>
                                  </p:childTnLst>
                                </p:cTn>
                              </p:par>
                              <p:par>
                                <p:cTn id="32" presetID="10" presetClass="exit" presetSubtype="0" fill="hold" grpId="2" nodeType="with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2"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42" presetClass="path" presetSubtype="0" accel="50000" decel="50000" fill="hold" grpId="3" nodeType="withEffect">
                                  <p:stCondLst>
                                    <p:cond delay="0"/>
                                  </p:stCondLst>
                                  <p:childTnLst>
                                    <p:animMotion origin="layout" path="M 8.33333E-7 -4.5679E-6 L -0.28698 0.41081 " pathEditMode="relative" rAng="0" ptsTypes="AA">
                                      <p:cBhvr>
                                        <p:cTn id="42" dur="1000" spd="-100000" fill="hold"/>
                                        <p:tgtEl>
                                          <p:spTgt spid="17"/>
                                        </p:tgtEl>
                                        <p:attrNameLst>
                                          <p:attrName>ppt_x</p:attrName>
                                          <p:attrName>ppt_y</p:attrName>
                                        </p:attrNameLst>
                                      </p:cBhvr>
                                      <p:rCtr x="-14358" y="20525"/>
                                    </p:animMotion>
                                  </p:childTnLst>
                                </p:cTn>
                              </p:par>
                              <p:par>
                                <p:cTn id="43" presetID="10" presetClass="exit" presetSubtype="0" fill="hold" grpId="2"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2"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42" presetClass="path" presetSubtype="0" accel="50000" decel="50000" fill="hold" grpId="3" nodeType="withEffect">
                                  <p:stCondLst>
                                    <p:cond delay="0"/>
                                  </p:stCondLst>
                                  <p:childTnLst>
                                    <p:animMotion origin="layout" path="M 8.33333E-7 3.45679E-6 L -0.42292 0.13796 " pathEditMode="relative" rAng="0" ptsTypes="AA">
                                      <p:cBhvr>
                                        <p:cTn id="53" dur="1000" spd="-100000" fill="hold"/>
                                        <p:tgtEl>
                                          <p:spTgt spid="16"/>
                                        </p:tgtEl>
                                        <p:attrNameLst>
                                          <p:attrName>ppt_x</p:attrName>
                                          <p:attrName>ppt_y</p:attrName>
                                        </p:attrNameLst>
                                      </p:cBhvr>
                                      <p:rCtr x="-21146" y="6883"/>
                                    </p:animMotion>
                                  </p:childTnLst>
                                </p:cTn>
                              </p:par>
                              <p:par>
                                <p:cTn id="54" presetID="10" presetClass="exit" presetSubtype="0" fill="hold" grpId="2" nodeType="withEffect">
                                  <p:stCondLst>
                                    <p:cond delay="0"/>
                                  </p:stCondLst>
                                  <p:childTnLst>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0"/>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8"/>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7"/>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6"/>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1"/>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18"/>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16"/>
                                        </p:tgtEl>
                                        <p:attrNameLst>
                                          <p:attrName>style.visibility</p:attrName>
                                        </p:attrNameLst>
                                      </p:cBhvr>
                                      <p:to>
                                        <p:strVal val="hidden"/>
                                      </p:to>
                                    </p:set>
                                  </p:childTnLst>
                                </p:cTn>
                              </p:par>
                              <p:par>
                                <p:cTn id="93" presetID="1" presetClass="entr" presetSubtype="0" fill="hold" grpId="1" nodeType="with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Slide Title"/>
          <p:cNvSpPr/>
          <p:nvPr/>
        </p:nvSpPr>
        <p:spPr>
          <a:xfrm>
            <a:off x="0" y="-18797"/>
            <a:ext cx="9144000" cy="1077218"/>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What’s the difference between </a:t>
            </a:r>
          </a:p>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wearing a cross and bearing a cross?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055" y="1197357"/>
            <a:ext cx="3343707" cy="3343707"/>
          </a:xfrm>
          <a:prstGeom prst="rect">
            <a:avLst/>
          </a:prstGeom>
        </p:spPr>
      </p:pic>
      <p:sp>
        <p:nvSpPr>
          <p:cNvPr id="5" name="Rectangle: Rounded Corners 4"/>
          <p:cNvSpPr/>
          <p:nvPr/>
        </p:nvSpPr>
        <p:spPr>
          <a:xfrm>
            <a:off x="4515668" y="1058420"/>
            <a:ext cx="3276610" cy="3482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Tool instructions"/>
          <p:cNvSpPr txBox="1"/>
          <p:nvPr/>
        </p:nvSpPr>
        <p:spPr>
          <a:xfrm>
            <a:off x="3453744" y="4912668"/>
            <a:ext cx="2236511"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in the while box and write your text</a:t>
            </a:r>
          </a:p>
        </p:txBody>
      </p:sp>
    </p:spTree>
    <p:controls>
      <mc:AlternateContent xmlns:mc="http://schemas.openxmlformats.org/markup-compatibility/2006">
        <mc:Choice xmlns:v="urn:schemas-microsoft-com:vml" Requires="v">
          <p:control spid="1092" name="TextBox1" r:id="rId2" imgW="3019320" imgH="2457360"/>
        </mc:Choice>
        <mc:Fallback>
          <p:control name="TextBox1" r:id="rId2" imgW="3019320" imgH="2457360">
            <p:pic>
              <p:nvPicPr>
                <p:cNvPr id="0" name="TextBox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563688"/>
                  <a:ext cx="3021012" cy="24558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5550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p:nvPr/>
        </p:nvSpPr>
        <p:spPr>
          <a:xfrm>
            <a:off x="0" y="-18797"/>
            <a:ext cx="9144000" cy="1077218"/>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Carrying our crosses is like </a:t>
            </a:r>
          </a:p>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sharing in the cross Jesus carried</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15420"/>
          <a:stretch/>
        </p:blipFill>
        <p:spPr>
          <a:xfrm>
            <a:off x="144834" y="1295898"/>
            <a:ext cx="3363425" cy="2949322"/>
          </a:xfrm>
          <a:prstGeom prst="rect">
            <a:avLst/>
          </a:prstGeom>
        </p:spPr>
      </p:pic>
      <p:sp>
        <p:nvSpPr>
          <p:cNvPr id="5" name="Shape: Pop-up window"/>
          <p:cNvSpPr/>
          <p:nvPr/>
        </p:nvSpPr>
        <p:spPr>
          <a:xfrm>
            <a:off x="3951111" y="979211"/>
            <a:ext cx="5104159" cy="3582696"/>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rPr>
              <a:t>Think about the hard things, the crosses that children have to carry each day – these are often things you don’t want to talk about like: </a:t>
            </a:r>
          </a:p>
          <a:p>
            <a:pPr marL="285750" indent="-285750">
              <a:buFont typeface="Wingdings" panose="05000000000000000000" pitchFamily="2" charset="2"/>
              <a:buChar char="v"/>
            </a:pPr>
            <a:r>
              <a:rPr lang="en-NZ" sz="2000" dirty="0">
                <a:solidFill>
                  <a:schemeClr val="tx1"/>
                </a:solidFill>
              </a:rPr>
              <a:t>health issues you or someone in your family has</a:t>
            </a:r>
          </a:p>
          <a:p>
            <a:pPr marL="285750" indent="-285750">
              <a:buFont typeface="Wingdings" panose="05000000000000000000" pitchFamily="2" charset="2"/>
              <a:buChar char="v"/>
            </a:pPr>
            <a:r>
              <a:rPr lang="en-NZ" sz="2000" dirty="0">
                <a:solidFill>
                  <a:schemeClr val="tx1"/>
                </a:solidFill>
              </a:rPr>
              <a:t>stress caused by work or other family challenges</a:t>
            </a:r>
          </a:p>
          <a:p>
            <a:pPr marL="285750" indent="-285750">
              <a:buFont typeface="Wingdings" panose="05000000000000000000" pitchFamily="2" charset="2"/>
              <a:buChar char="v"/>
            </a:pPr>
            <a:r>
              <a:rPr lang="en-NZ" sz="2000" dirty="0">
                <a:solidFill>
                  <a:schemeClr val="tx1"/>
                </a:solidFill>
              </a:rPr>
              <a:t>difficulties in learning and relationships at home and at school</a:t>
            </a:r>
          </a:p>
          <a:p>
            <a:pPr marL="285750" indent="-285750">
              <a:buFont typeface="Wingdings" panose="05000000000000000000" pitchFamily="2" charset="2"/>
              <a:buChar char="v"/>
            </a:pPr>
            <a:r>
              <a:rPr lang="en-NZ" sz="2000" dirty="0">
                <a:solidFill>
                  <a:schemeClr val="tx1"/>
                </a:solidFill>
              </a:rPr>
              <a:t>situations and experiences that make you feel sad, let down, worried, unimportant.</a:t>
            </a:r>
          </a:p>
        </p:txBody>
      </p:sp>
      <p:sp>
        <p:nvSpPr>
          <p:cNvPr id="6" name="Shape: Close button"/>
          <p:cNvSpPr/>
          <p:nvPr/>
        </p:nvSpPr>
        <p:spPr>
          <a:xfrm>
            <a:off x="8775273" y="979211"/>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rPr>
              <a:t>X</a:t>
            </a:r>
            <a:endParaRPr lang="en-GB" dirty="0">
              <a:solidFill>
                <a:schemeClr val="bg1"/>
              </a:solidFill>
            </a:endParaRPr>
          </a:p>
        </p:txBody>
      </p:sp>
      <p:sp>
        <p:nvSpPr>
          <p:cNvPr id="7"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508259" y="4912668"/>
            <a:ext cx="212750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I-button to reveal information</a:t>
            </a:r>
          </a:p>
        </p:txBody>
      </p:sp>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S-06</a:t>
            </a:r>
          </a:p>
        </p:txBody>
      </p:sp>
    </p:spTree>
    <p:extLst>
      <p:ext uri="{BB962C8B-B14F-4D97-AF65-F5344CB8AC3E}">
        <p14:creationId xmlns:p14="http://schemas.microsoft.com/office/powerpoint/2010/main" val="1770667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5" grpId="1" animBg="1"/>
      <p:bldP spid="5" grpId="2" animBg="1"/>
      <p:bldP spid="5" grpId="3" animBg="1"/>
      <p:bldP spid="6" grpId="0" animBg="1"/>
      <p:bldP spid="6" grpId="1" animBg="1"/>
      <p:bldP spid="6" grpId="2" animBg="1"/>
      <p:bldP spid="6"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07" y="1050789"/>
            <a:ext cx="4611385" cy="3050192"/>
          </a:xfrm>
          <a:prstGeom prst="rect">
            <a:avLst/>
          </a:prstGeom>
        </p:spPr>
      </p:pic>
      <p:sp>
        <p:nvSpPr>
          <p:cNvPr id="1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Slide Title"/>
          <p:cNvSpPr/>
          <p:nvPr/>
        </p:nvSpPr>
        <p:spPr>
          <a:xfrm>
            <a:off x="0" y="-18797"/>
            <a:ext cx="9144000" cy="1077218"/>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Crosses in people’s lives can be </a:t>
            </a:r>
          </a:p>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different for different people</a:t>
            </a:r>
          </a:p>
        </p:txBody>
      </p:sp>
      <p:pic>
        <p:nvPicPr>
          <p:cNvPr id="25"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399329" y="2526111"/>
            <a:ext cx="2393342" cy="228615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5"/>
          <p:cNvSpPr txBox="1"/>
          <p:nvPr/>
        </p:nvSpPr>
        <p:spPr>
          <a:xfrm rot="20948926">
            <a:off x="6565092" y="2711642"/>
            <a:ext cx="1964188" cy="2031325"/>
          </a:xfrm>
          <a:prstGeom prst="rect">
            <a:avLst/>
          </a:prstGeom>
          <a:noFill/>
        </p:spPr>
        <p:txBody>
          <a:bodyPr wrap="square" rtlCol="0">
            <a:spAutoFit/>
          </a:bodyPr>
          <a:lstStyle/>
          <a:p>
            <a:r>
              <a:rPr lang="en-NZ" sz="1400" dirty="0"/>
              <a:t>The people others call on to help them carry a cross in their life have special virtues. They are kind and prepared to give their time to others when they need it – how can you become one of these people?</a:t>
            </a:r>
          </a:p>
        </p:txBody>
      </p:sp>
      <p:pic>
        <p:nvPicPr>
          <p:cNvPr id="27"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301196" y="470759"/>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Line 4"/>
          <p:cNvSpPr txBox="1"/>
          <p:nvPr/>
        </p:nvSpPr>
        <p:spPr>
          <a:xfrm rot="20948926">
            <a:off x="6537631" y="625175"/>
            <a:ext cx="1765072" cy="1815882"/>
          </a:xfrm>
          <a:prstGeom prst="rect">
            <a:avLst/>
          </a:prstGeom>
          <a:noFill/>
        </p:spPr>
        <p:txBody>
          <a:bodyPr wrap="square" rtlCol="0">
            <a:spAutoFit/>
          </a:bodyPr>
          <a:lstStyle/>
          <a:p>
            <a:r>
              <a:rPr lang="en-NZ" sz="1400" dirty="0"/>
              <a:t>Everyone has times of feeling anxious and some people cope better with these feelings than others. What can you do to help people through these times?</a:t>
            </a:r>
          </a:p>
        </p:txBody>
      </p:sp>
      <p:pic>
        <p:nvPicPr>
          <p:cNvPr id="29"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644473" y="2739688"/>
            <a:ext cx="2393342" cy="237740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3"/>
          <p:cNvSpPr txBox="1"/>
          <p:nvPr/>
        </p:nvSpPr>
        <p:spPr>
          <a:xfrm rot="20948926">
            <a:off x="3936633" y="2887674"/>
            <a:ext cx="1765072" cy="2031325"/>
          </a:xfrm>
          <a:prstGeom prst="rect">
            <a:avLst/>
          </a:prstGeom>
          <a:noFill/>
        </p:spPr>
        <p:txBody>
          <a:bodyPr wrap="square" rtlCol="0">
            <a:spAutoFit/>
          </a:bodyPr>
          <a:lstStyle/>
          <a:p>
            <a:r>
              <a:rPr lang="en-NZ" sz="1400" dirty="0"/>
              <a:t>Some children talk about the hard things in their lives while others keep them to themselves. How could you recognise children who need a friend to offer to support them?</a:t>
            </a:r>
          </a:p>
        </p:txBody>
      </p:sp>
      <p:pic>
        <p:nvPicPr>
          <p:cNvPr id="3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87496" y="2680937"/>
            <a:ext cx="2393342" cy="241109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Line 2"/>
          <p:cNvSpPr txBox="1"/>
          <p:nvPr/>
        </p:nvSpPr>
        <p:spPr>
          <a:xfrm rot="20948926">
            <a:off x="416820" y="3049103"/>
            <a:ext cx="1765072" cy="1600438"/>
          </a:xfrm>
          <a:prstGeom prst="rect">
            <a:avLst/>
          </a:prstGeom>
          <a:noFill/>
        </p:spPr>
        <p:txBody>
          <a:bodyPr wrap="square" rtlCol="0">
            <a:spAutoFit/>
          </a:bodyPr>
          <a:lstStyle/>
          <a:p>
            <a:r>
              <a:rPr lang="en-NZ" sz="1400" dirty="0"/>
              <a:t>Some crosses children carry change as they grow older, others continue to be part of their lives. Can you share an example of this?</a:t>
            </a:r>
          </a:p>
        </p:txBody>
      </p:sp>
      <p:pic>
        <p:nvPicPr>
          <p:cNvPr id="33"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0426" y="339502"/>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Line 1"/>
          <p:cNvSpPr txBox="1"/>
          <p:nvPr/>
        </p:nvSpPr>
        <p:spPr>
          <a:xfrm rot="20948926">
            <a:off x="332281" y="816228"/>
            <a:ext cx="1765072" cy="1169551"/>
          </a:xfrm>
          <a:prstGeom prst="rect">
            <a:avLst/>
          </a:prstGeom>
          <a:noFill/>
        </p:spPr>
        <p:txBody>
          <a:bodyPr wrap="square" rtlCol="0">
            <a:spAutoFit/>
          </a:bodyPr>
          <a:lstStyle/>
          <a:p>
            <a:r>
              <a:rPr lang="en-NZ" sz="1400" dirty="0"/>
              <a:t>What may be a cross for one person may not be for others. Name some examples of this.</a:t>
            </a:r>
          </a:p>
        </p:txBody>
      </p:sp>
      <p:pic>
        <p:nvPicPr>
          <p:cNvPr id="35"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94745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6"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7"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8"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9"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4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Tool instructions"/>
          <p:cNvSpPr txBox="1"/>
          <p:nvPr/>
        </p:nvSpPr>
        <p:spPr>
          <a:xfrm>
            <a:off x="3248572" y="4912668"/>
            <a:ext cx="2646878"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sp>
        <p:nvSpPr>
          <p:cNvPr id="4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S-07</a:t>
            </a:r>
          </a:p>
        </p:txBody>
      </p:sp>
    </p:spTree>
    <p:extLst>
      <p:ext uri="{BB962C8B-B14F-4D97-AF65-F5344CB8AC3E}">
        <p14:creationId xmlns:p14="http://schemas.microsoft.com/office/powerpoint/2010/main" val="3259154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900" decel="100000" fill="hold"/>
                                        <p:tgtEl>
                                          <p:spTgt spid="3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up)">
                                      <p:cBhvr>
                                        <p:cTn id="14" dur="500"/>
                                        <p:tgtEl>
                                          <p:spTgt spid="34"/>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9" restart="whenNotActive" fill="hold" evtFilter="cancelBubble" nodeType="interactiveSeq">
                <p:stCondLst>
                  <p:cond evt="onClick" delay="0">
                    <p:tgtEl>
                      <p:spTgt spid="38"/>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900" decel="100000" fill="hold"/>
                                        <p:tgtEl>
                                          <p:spTgt spid="3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38"/>
                                        </p:tgtEl>
                                      </p:cBhvr>
                                    </p:animEffect>
                                    <p:set>
                                      <p:cBhvr>
                                        <p:cTn id="3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37"/>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900" decel="100000" fill="hold"/>
                                        <p:tgtEl>
                                          <p:spTgt spid="2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up)">
                                      <p:cBhvr>
                                        <p:cTn id="48" dur="500"/>
                                        <p:tgtEl>
                                          <p:spTgt spid="30"/>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900" decel="100000" fill="hold"/>
                                        <p:tgtEl>
                                          <p:spTgt spid="27"/>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up)">
                                      <p:cBhvr>
                                        <p:cTn id="65" dur="500"/>
                                        <p:tgtEl>
                                          <p:spTgt spid="28"/>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0" restart="whenNotActive" fill="hold" evtFilter="cancelBubble" nodeType="interactiveSeq">
                <p:stCondLst>
                  <p:cond evt="onClick" delay="0">
                    <p:tgtEl>
                      <p:spTgt spid="3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900" decel="100000" fill="hold"/>
                                        <p:tgtEl>
                                          <p:spTgt spid="25"/>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up)">
                                      <p:cBhvr>
                                        <p:cTn id="82" dur="500"/>
                                        <p:tgtEl>
                                          <p:spTgt spid="26"/>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7" restart="whenNotActive" fill="hold" evtFilter="cancelBubble" nodeType="interactiveSeq">
                <p:stCondLst>
                  <p:cond evt="onClick" delay="0">
                    <p:tgtEl>
                      <p:spTgt spid="41"/>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39"/>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7"/>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36"/>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3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33"/>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34"/>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3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9"/>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30"/>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7"/>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8"/>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5"/>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6"/>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3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33"/>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34"/>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3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9"/>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30"/>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7"/>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8"/>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5"/>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26" grpId="0"/>
      <p:bldP spid="26" grpId="1"/>
      <p:bldP spid="26" grpId="2"/>
      <p:bldP spid="28" grpId="0"/>
      <p:bldP spid="28" grpId="1"/>
      <p:bldP spid="28" grpId="2"/>
      <p:bldP spid="30" grpId="0"/>
      <p:bldP spid="30" grpId="1"/>
      <p:bldP spid="30" grpId="2"/>
      <p:bldP spid="32" grpId="0"/>
      <p:bldP spid="32" grpId="1"/>
      <p:bldP spid="32" grpId="2"/>
      <p:bldP spid="34" grpId="0"/>
      <p:bldP spid="34" grpId="1"/>
      <p:bldP spid="3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p:cNvSpPr/>
          <p:nvPr/>
        </p:nvSpPr>
        <p:spPr>
          <a:xfrm>
            <a:off x="0" y="-18797"/>
            <a:ext cx="9144000" cy="923330"/>
          </a:xfrm>
          <a:prstGeom prst="rect">
            <a:avLst/>
          </a:prstGeom>
          <a:noFill/>
        </p:spPr>
        <p:txBody>
          <a:bodyPr wrap="square" lIns="91440" tIns="45720" rIns="91440" bIns="45720">
            <a:spAutoFit/>
          </a:bodyPr>
          <a:lstStyle/>
          <a:p>
            <a:pPr algn="ctr"/>
            <a:r>
              <a:rPr lang="en-US" sz="27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Gospel Values or Virtues needed to help people carry the crosses they have in their lives</a:t>
            </a:r>
          </a:p>
        </p:txBody>
      </p:sp>
      <p:sp>
        <p:nvSpPr>
          <p:cNvPr id="2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0"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3" name="Textbox: Tool instructions"/>
          <p:cNvSpPr txBox="1"/>
          <p:nvPr/>
        </p:nvSpPr>
        <p:spPr>
          <a:xfrm>
            <a:off x="3219706" y="4912668"/>
            <a:ext cx="2704587"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worksheet button to go to the worksheet</a:t>
            </a:r>
          </a:p>
        </p:txBody>
      </p:sp>
      <p:sp>
        <p:nvSpPr>
          <p:cNvPr id="1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S-08</a:t>
            </a:r>
          </a:p>
        </p:txBody>
      </p:sp>
      <p:sp>
        <p:nvSpPr>
          <p:cNvPr id="2" name="Rectangle 1"/>
          <p:cNvSpPr/>
          <p:nvPr/>
        </p:nvSpPr>
        <p:spPr>
          <a:xfrm>
            <a:off x="119269" y="746567"/>
            <a:ext cx="6645965" cy="2569934"/>
          </a:xfrm>
          <a:prstGeom prst="rect">
            <a:avLst/>
          </a:prstGeom>
        </p:spPr>
        <p:txBody>
          <a:bodyPr wrap="square">
            <a:spAutoFit/>
          </a:bodyPr>
          <a:lstStyle/>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I get angry and frustrated often so I am trying to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I get bullied and I struggle to stand up for myself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When everything just keeps going wrong I need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When my parents keep arguing I try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The girl who sits next to me keeps wanting help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Our family is facing a major change so we are trying to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I really miss my dad now he doesn’t live  with us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Because of my asthma I miss school a lot so I need someone to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It’s not much fun being different because of my disability I just wish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arenR"/>
            </a:pPr>
            <a:r>
              <a:rPr lang="en-NZ" sz="1400" dirty="0">
                <a:latin typeface="Calibri" panose="020F0502020204030204" pitchFamily="34" charset="0"/>
                <a:ea typeface="Calibri" panose="020F0502020204030204" pitchFamily="34" charset="0"/>
                <a:cs typeface="Times New Roman" panose="02020603050405020304" pitchFamily="18" charset="0"/>
              </a:rPr>
              <a:t>Our family is a low income family so we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31878" y="3316501"/>
            <a:ext cx="9331878" cy="1331134"/>
          </a:xfrm>
          <a:prstGeom prst="rect">
            <a:avLst/>
          </a:prstGeom>
        </p:spPr>
        <p:txBody>
          <a:bodyPr wrap="square">
            <a:spAutoFit/>
          </a:bodyPr>
          <a:lstStyle/>
          <a:p>
            <a:pPr marL="457200">
              <a:lnSpc>
                <a:spcPct val="115000"/>
              </a:lnSpc>
              <a:spcAft>
                <a:spcPts val="0"/>
              </a:spcAft>
            </a:pPr>
            <a:r>
              <a:rPr lang="en-NZ" sz="1400" dirty="0">
                <a:latin typeface="Calibri" panose="020F0502020204030204" pitchFamily="34" charset="0"/>
                <a:ea typeface="Calibri" panose="020F0502020204030204" pitchFamily="34" charset="0"/>
                <a:cs typeface="Times New Roman" panose="02020603050405020304" pitchFamily="18" charset="0"/>
              </a:rPr>
              <a:t>Look at the list of Gospel Values and Virtues below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NZ" sz="1400" dirty="0">
                <a:latin typeface="Calibri" panose="020F0502020204030204" pitchFamily="34" charset="0"/>
                <a:ea typeface="Calibri" panose="020F0502020204030204" pitchFamily="34" charset="0"/>
                <a:cs typeface="Times New Roman" panose="02020603050405020304" pitchFamily="18" charset="0"/>
              </a:rPr>
              <a:t>Use or adapt some of them in what you say to complete the sentences above. Highlight the ones you use.</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NZ" sz="1400" dirty="0">
                <a:latin typeface="Calibri" panose="020F0502020204030204" pitchFamily="34" charset="0"/>
                <a:ea typeface="Calibri" panose="020F0502020204030204" pitchFamily="34" charset="0"/>
                <a:cs typeface="Times New Roman" panose="02020603050405020304" pitchFamily="18" charset="0"/>
              </a:rPr>
              <a:t>gentleness		tolerance	    self-discipline	patience	   courage	   mercy</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NZ" sz="1400" dirty="0">
                <a:latin typeface="Calibri" panose="020F0502020204030204" pitchFamily="34" charset="0"/>
                <a:ea typeface="Calibri" panose="020F0502020204030204" pitchFamily="34" charset="0"/>
                <a:cs typeface="Times New Roman" panose="02020603050405020304" pitchFamily="18" charset="0"/>
              </a:rPr>
              <a:t>kindness		generosity	    love and care	compassion	   acceptance	    forgiveness</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gratitude		reconciliation	    peace maker	inclusion	   resilience	    understanding</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953" y="859439"/>
            <a:ext cx="1729047" cy="2344189"/>
          </a:xfrm>
          <a:prstGeom prst="rect">
            <a:avLst/>
          </a:prstGeom>
        </p:spPr>
      </p:pic>
    </p:spTree>
    <p:extLst>
      <p:ext uri="{BB962C8B-B14F-4D97-AF65-F5344CB8AC3E}">
        <p14:creationId xmlns:p14="http://schemas.microsoft.com/office/powerpoint/2010/main" val="103482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p:cNvSpPr/>
          <p:nvPr/>
        </p:nvSpPr>
        <p:spPr>
          <a:xfrm>
            <a:off x="0" y="-18797"/>
            <a:ext cx="9144000" cy="584775"/>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Being a follower of Jesus and taking up your cross</a:t>
            </a:r>
            <a:endPar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endParaRPr>
          </a:p>
        </p:txBody>
      </p:sp>
      <p:sp>
        <p:nvSpPr>
          <p:cNvPr id="2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98" y="725789"/>
            <a:ext cx="4870143" cy="3649858"/>
          </a:xfrm>
          <a:prstGeom prst="rect">
            <a:avLst/>
          </a:prstGeom>
        </p:spPr>
      </p:pic>
      <p:sp>
        <p:nvSpPr>
          <p:cNvPr id="43" name="Textbox: Tool instructions"/>
          <p:cNvSpPr txBox="1"/>
          <p:nvPr/>
        </p:nvSpPr>
        <p:spPr>
          <a:xfrm>
            <a:off x="4465240" y="4707154"/>
            <a:ext cx="213520" cy="369332"/>
          </a:xfrm>
          <a:prstGeom prst="rect">
            <a:avLst/>
          </a:prstGeom>
          <a:noFill/>
        </p:spPr>
        <p:txBody>
          <a:bodyPr wrap="none" rtlCol="0">
            <a:spAutoFit/>
          </a:bodyPr>
          <a:lstStyle/>
          <a:p>
            <a:pPr algn="ctr"/>
            <a:r>
              <a:rPr lang="en-NZ" sz="900" dirty="0"/>
              <a:t>’</a:t>
            </a:r>
          </a:p>
          <a:p>
            <a:pPr algn="ctr"/>
            <a:endParaRPr lang="en-GB" sz="900" dirty="0">
              <a:latin typeface="Arial" pitchFamily="34" charset="0"/>
              <a:ea typeface="Segoe UI" pitchFamily="34" charset="0"/>
              <a:cs typeface="Arial" pitchFamily="34" charset="0"/>
            </a:endParaRPr>
          </a:p>
        </p:txBody>
      </p:sp>
      <p:grpSp>
        <p:nvGrpSpPr>
          <p:cNvPr id="14" name="Group 13"/>
          <p:cNvGrpSpPr/>
          <p:nvPr/>
        </p:nvGrpSpPr>
        <p:grpSpPr>
          <a:xfrm>
            <a:off x="6802369" y="2217680"/>
            <a:ext cx="560069" cy="762000"/>
            <a:chOff x="6049108" y="2321169"/>
            <a:chExt cx="560069" cy="762000"/>
          </a:xfrm>
        </p:grpSpPr>
        <p:sp>
          <p:nvSpPr>
            <p:cNvPr id="15" name="Arrow: Curved Up 14"/>
            <p:cNvSpPr/>
            <p:nvPr/>
          </p:nvSpPr>
          <p:spPr>
            <a:xfrm>
              <a:off x="6082958" y="2766646"/>
              <a:ext cx="526219" cy="31652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solidFill>
                  <a:schemeClr val="tx1"/>
                </a:solidFill>
              </a:endParaRPr>
            </a:p>
          </p:txBody>
        </p:sp>
        <p:sp>
          <p:nvSpPr>
            <p:cNvPr id="16" name="Arrow: Curved Up 15"/>
            <p:cNvSpPr/>
            <p:nvPr/>
          </p:nvSpPr>
          <p:spPr>
            <a:xfrm rot="10800000">
              <a:off x="6049108" y="2321169"/>
              <a:ext cx="526219" cy="31652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solidFill>
                  <a:schemeClr val="tx1"/>
                </a:solidFill>
              </a:endParaRPr>
            </a:p>
          </p:txBody>
        </p:sp>
      </p:grpSp>
      <p:sp>
        <p:nvSpPr>
          <p:cNvPr id="18" name="Shape: Card 5 {b}"/>
          <p:cNvSpPr/>
          <p:nvPr/>
        </p:nvSpPr>
        <p:spPr>
          <a:xfrm>
            <a:off x="5218736" y="726962"/>
            <a:ext cx="3665620" cy="3743437"/>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rPr>
              <a:t>We are true followers of Jesus when we accept our crosses and deal with them with the virtues that are needed and help others to do the same. How can virtues help us to cope with hard things in our lives?</a:t>
            </a:r>
          </a:p>
        </p:txBody>
      </p:sp>
      <p:sp>
        <p:nvSpPr>
          <p:cNvPr id="19" name="Shape: Card 4"/>
          <p:cNvSpPr/>
          <p:nvPr/>
        </p:nvSpPr>
        <p:spPr>
          <a:xfrm>
            <a:off x="5246588" y="754067"/>
            <a:ext cx="3637768" cy="371633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rPr>
              <a:t>Spiritual strength and growth comes from pain and hardship and Jesus knows about this as his cross led him to his death. When our crosses are too hard for us to carry we can ask Jesus to help and he uses people who care about us to help us deal with what is hard in our lives. </a:t>
            </a:r>
          </a:p>
        </p:txBody>
      </p:sp>
      <p:sp>
        <p:nvSpPr>
          <p:cNvPr id="20" name="Shape: Card 3"/>
          <p:cNvSpPr/>
          <p:nvPr/>
        </p:nvSpPr>
        <p:spPr>
          <a:xfrm>
            <a:off x="5280454" y="770533"/>
            <a:ext cx="3603901" cy="3699866"/>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rPr>
              <a:t>Coping with hardship in your life helps to strengthen your character so you can live with compassion for people whose lives are also hard. We are able to understand others’ pain when we have experienced pain ourselves. Through this we develop empathy which is a great gift to have. Why?</a:t>
            </a:r>
          </a:p>
        </p:txBody>
      </p:sp>
      <p:sp>
        <p:nvSpPr>
          <p:cNvPr id="23" name="Shape: Card 2"/>
          <p:cNvSpPr/>
          <p:nvPr/>
        </p:nvSpPr>
        <p:spPr>
          <a:xfrm>
            <a:off x="5280455" y="792459"/>
            <a:ext cx="3603900" cy="3677939"/>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rPr>
              <a:t>Facing the hard things you have in your life each day is a sort of cross and Jesus asks you to do this like he did. Rather than complaining, put aside your problems and help others with theirs.              How would doing this help you to be a stronger follower of Jesus?</a:t>
            </a:r>
          </a:p>
        </p:txBody>
      </p:sp>
      <p:sp>
        <p:nvSpPr>
          <p:cNvPr id="21" name="Shape: Card 1 (top)"/>
          <p:cNvSpPr/>
          <p:nvPr/>
        </p:nvSpPr>
        <p:spPr>
          <a:xfrm>
            <a:off x="5290903" y="829428"/>
            <a:ext cx="3593451" cy="3640970"/>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rPr>
              <a:t>When </a:t>
            </a:r>
            <a:r>
              <a:rPr lang="en-NZ" sz="2000">
                <a:solidFill>
                  <a:schemeClr val="tx1"/>
                </a:solidFill>
              </a:rPr>
              <a:t>Jesus said, ‘Take </a:t>
            </a:r>
            <a:r>
              <a:rPr lang="en-NZ" sz="2000" dirty="0">
                <a:solidFill>
                  <a:schemeClr val="tx1"/>
                </a:solidFill>
              </a:rPr>
              <a:t>up your cross and </a:t>
            </a:r>
            <a:r>
              <a:rPr lang="en-NZ" sz="2000">
                <a:solidFill>
                  <a:schemeClr val="tx1"/>
                </a:solidFill>
              </a:rPr>
              <a:t>follow me.’ </a:t>
            </a:r>
            <a:r>
              <a:rPr lang="en-NZ" sz="2000" dirty="0">
                <a:solidFill>
                  <a:schemeClr val="tx1"/>
                </a:solidFill>
              </a:rPr>
              <a:t>he didn’t mean a cross like you see the children carrying in the picture. What did he mean?</a:t>
            </a:r>
          </a:p>
        </p:txBody>
      </p:sp>
      <p:sp>
        <p:nvSpPr>
          <p:cNvPr id="22" name="Textbox: Tool instructions"/>
          <p:cNvSpPr txBox="1"/>
          <p:nvPr/>
        </p:nvSpPr>
        <p:spPr>
          <a:xfrm>
            <a:off x="3819231" y="4912668"/>
            <a:ext cx="150554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top card to discard it</a:t>
            </a:r>
          </a:p>
        </p:txBody>
      </p:sp>
      <p:sp>
        <p:nvSpPr>
          <p:cNvPr id="2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S-09</a:t>
            </a:r>
          </a:p>
        </p:txBody>
      </p:sp>
      <p:sp>
        <p:nvSpPr>
          <p:cNvPr id="17" name="Textbox: Tool instructions2"/>
          <p:cNvSpPr txBox="1"/>
          <p:nvPr/>
        </p:nvSpPr>
        <p:spPr>
          <a:xfrm>
            <a:off x="3614051" y="4898435"/>
            <a:ext cx="191590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restart shape to restart Slide</a:t>
            </a:r>
          </a:p>
        </p:txBody>
      </p:sp>
    </p:spTree>
    <p:extLst>
      <p:ext uri="{BB962C8B-B14F-4D97-AF65-F5344CB8AC3E}">
        <p14:creationId xmlns:p14="http://schemas.microsoft.com/office/powerpoint/2010/main" val="2587586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2"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2" nodeType="with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par>
                                <p:cTn id="40" presetID="1" presetClass="entr" presetSubtype="0" fill="hold" grpId="2"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grpId="2"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xit" presetSubtype="0" fill="hold" grpId="1"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25"/>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grpId="1"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xit" presetSubtype="0" fill="hold" grpId="2"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3" nodeType="with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par>
                                <p:cTn id="70" presetID="1" presetClass="exit" presetSubtype="0" fill="hold" grpId="3"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3" nodeType="click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par>
                                <p:cTn id="76" presetID="1" presetClass="entr" presetSubtype="0" fill="hold" grpId="3" nodeType="withEffect">
                                  <p:stCondLst>
                                    <p:cond delay="0"/>
                                  </p:stCondLst>
                                  <p:childTnLst>
                                    <p:set>
                                      <p:cBhvr>
                                        <p:cTn id="77" dur="1" fill="hold">
                                          <p:stCondLst>
                                            <p:cond delay="0"/>
                                          </p:stCondLst>
                                        </p:cTn>
                                        <p:tgtEl>
                                          <p:spTgt spid="23"/>
                                        </p:tgtEl>
                                        <p:attrNameLst>
                                          <p:attrName>style.visibility</p:attrName>
                                        </p:attrNameLst>
                                      </p:cBhvr>
                                      <p:to>
                                        <p:strVal val="visible"/>
                                      </p:to>
                                    </p:set>
                                  </p:childTnLst>
                                </p:cTn>
                              </p:par>
                              <p:par>
                                <p:cTn id="78" presetID="1" presetClass="entr" presetSubtype="0" fill="hold" grpId="3" nodeType="withEffect">
                                  <p:stCondLst>
                                    <p:cond delay="0"/>
                                  </p:stCondLst>
                                  <p:childTnLst>
                                    <p:set>
                                      <p:cBhvr>
                                        <p:cTn id="79" dur="1" fill="hold">
                                          <p:stCondLst>
                                            <p:cond delay="0"/>
                                          </p:stCondLst>
                                        </p:cTn>
                                        <p:tgtEl>
                                          <p:spTgt spid="20"/>
                                        </p:tgtEl>
                                        <p:attrNameLst>
                                          <p:attrName>style.visibility</p:attrName>
                                        </p:attrNameLst>
                                      </p:cBhvr>
                                      <p:to>
                                        <p:strVal val="visible"/>
                                      </p:to>
                                    </p:set>
                                  </p:childTnLst>
                                </p:cTn>
                              </p:par>
                              <p:par>
                                <p:cTn id="80" presetID="1" presetClass="entr" presetSubtype="0" fill="hold" grpId="3" nodeType="withEffect">
                                  <p:stCondLst>
                                    <p:cond delay="0"/>
                                  </p:stCondLst>
                                  <p:childTnLst>
                                    <p:set>
                                      <p:cBhvr>
                                        <p:cTn id="81" dur="1" fill="hold">
                                          <p:stCondLst>
                                            <p:cond delay="0"/>
                                          </p:stCondLst>
                                        </p:cTn>
                                        <p:tgtEl>
                                          <p:spTgt spid="19"/>
                                        </p:tgtEl>
                                        <p:attrNameLst>
                                          <p:attrName>style.visibility</p:attrName>
                                        </p:attrNameLst>
                                      </p:cBhvr>
                                      <p:to>
                                        <p:strVal val="visible"/>
                                      </p:to>
                                    </p:set>
                                  </p:childTnLst>
                                </p:cTn>
                              </p:par>
                              <p:par>
                                <p:cTn id="82" presetID="1" presetClass="entr" presetSubtype="0" fill="hold" grpId="3" nodeType="withEffect">
                                  <p:stCondLst>
                                    <p:cond delay="0"/>
                                  </p:stCondLst>
                                  <p:childTnLst>
                                    <p:set>
                                      <p:cBhvr>
                                        <p:cTn id="83"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8" grpId="0" animBg="1"/>
      <p:bldP spid="18" grpId="1" animBg="1"/>
      <p:bldP spid="18" grpId="2" animBg="1"/>
      <p:bldP spid="18" grpId="3" animBg="1"/>
      <p:bldP spid="19" grpId="0" animBg="1"/>
      <p:bldP spid="19" grpId="1" animBg="1"/>
      <p:bldP spid="19" grpId="2" animBg="1"/>
      <p:bldP spid="19" grpId="3" animBg="1"/>
      <p:bldP spid="20" grpId="0" animBg="1"/>
      <p:bldP spid="20" grpId="1" animBg="1"/>
      <p:bldP spid="20" grpId="2" animBg="1"/>
      <p:bldP spid="20" grpId="3" animBg="1"/>
      <p:bldP spid="23" grpId="0" animBg="1"/>
      <p:bldP spid="23" grpId="1" animBg="1"/>
      <p:bldP spid="23" grpId="2" animBg="1"/>
      <p:bldP spid="23" grpId="3" animBg="1"/>
      <p:bldP spid="21" grpId="0" animBg="1"/>
      <p:bldP spid="21" grpId="1" animBg="1"/>
      <p:bldP spid="21" grpId="2" animBg="1"/>
      <p:bldP spid="21" grpId="3" animBg="1"/>
      <p:bldP spid="22" grpId="0"/>
      <p:bldP spid="22" grpId="1"/>
      <p:bldP spid="22" grpId="2"/>
      <p:bldP spid="22" grpId="3"/>
      <p:bldP spid="17" grpId="0"/>
      <p:bldP spid="17" grpId="1"/>
      <p:bldP spid="17" grpId="2"/>
      <p:bldP spid="17" grpId="3"/>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3911</TotalTime>
  <Words>2132</Words>
  <Application>Microsoft Office PowerPoint</Application>
  <PresentationFormat>On-screen Show (16:9)</PresentationFormat>
  <Paragraphs>187</Paragraphs>
  <Slides>13</Slides>
  <Notes>12</Notes>
  <HiddenSlides>2</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dc:creator>
  <cp:lastModifiedBy>Pierre Schmits</cp:lastModifiedBy>
  <cp:revision>67</cp:revision>
  <dcterms:created xsi:type="dcterms:W3CDTF">2017-02-02T11:57:43Z</dcterms:created>
  <dcterms:modified xsi:type="dcterms:W3CDTF">2017-02-24T03:33:34Z</dcterms:modified>
</cp:coreProperties>
</file>