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6" r:id="rId3"/>
    <p:sldId id="257" r:id="rId4"/>
    <p:sldId id="258" r:id="rId5"/>
    <p:sldId id="274" r:id="rId6"/>
    <p:sldId id="275" r:id="rId7"/>
    <p:sldId id="276" r:id="rId8"/>
    <p:sldId id="261" r:id="rId9"/>
    <p:sldId id="259" r:id="rId10"/>
    <p:sldId id="269" r:id="rId11"/>
    <p:sldId id="271" r:id="rId12"/>
    <p:sldId id="260" r:id="rId13"/>
    <p:sldId id="273" r:id="rId14"/>
    <p:sldId id="262" r:id="rId15"/>
    <p:sldId id="263"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FFFF"/>
    <a:srgbClr val="FFFF99"/>
    <a:srgbClr val="CC66FF"/>
    <a:srgbClr val="52025A"/>
    <a:srgbClr val="FF66FF"/>
    <a:srgbClr val="82038F"/>
    <a:srgbClr val="F3F7FB"/>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6857" autoAdjust="0"/>
  </p:normalViewPr>
  <p:slideViewPr>
    <p:cSldViewPr snapToGrid="0">
      <p:cViewPr>
        <p:scale>
          <a:sx n="70" d="100"/>
          <a:sy n="70" d="100"/>
        </p:scale>
        <p:origin x="-924" y="-918"/>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22/02/2017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kkQCnZAwW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 Lent – A time of Prayer, Fasting and Almsgiving</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Use this slide as a focussing strategy to introduce the lesson topic. Read the title together and invite students to share something they know about how people use prayer, fasting and almsgiving to change their heart and renew their faith in God.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10 Time for Reflection</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The MP3 is played to help create a reflective atmosphere and bring the young people to stillness and silence as the teacher invites them to reflect </a:t>
            </a:r>
            <a:r>
              <a:rPr lang="en-NZ" sz="1200" i="1" kern="1200" noProof="0" dirty="0" smtClean="0">
                <a:solidFill>
                  <a:schemeClr val="tx1"/>
                </a:solidFill>
                <a:effectLst/>
                <a:latin typeface="+mn-lt"/>
                <a:ea typeface="+mn-ea"/>
                <a:cs typeface="+mn-cs"/>
              </a:rPr>
              <a:t>on the connections between the Lenten practices of prayer, fasting and almsgiving and how young people of your age can ‘live Lent’ by committing to use these practices and grow spiritually during Lent.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3A How much do you know about the Liturgical Year?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3</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6228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3B How much do you know about the Liturgical Year?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3</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26228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5 Recording my Lenten Journey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5</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86730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9 Check Up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9</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2 Learning Intentions</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Read through the Learning Intentions with the class and identify some ideas/questions that might be explored in the lesson.</a:t>
            </a: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3 How much do you know about the Liturgical Year?</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1</a:t>
            </a:r>
          </a:p>
          <a:p>
            <a:r>
              <a:rPr lang="en-NZ" sz="1200" kern="1200" noProof="0" dirty="0" smtClean="0">
                <a:solidFill>
                  <a:schemeClr val="tx1"/>
                </a:solidFill>
                <a:effectLst/>
                <a:latin typeface="+mn-lt"/>
                <a:ea typeface="+mn-ea"/>
                <a:cs typeface="+mn-cs"/>
              </a:rPr>
              <a:t>Print each student a worksheet to complete and from their scores, rate their knowledge of the Liturgical Year. </a:t>
            </a:r>
          </a:p>
          <a:p>
            <a:r>
              <a:rPr lang="en-NZ" sz="1200" kern="1200" noProof="0" dirty="0" smtClean="0">
                <a:solidFill>
                  <a:schemeClr val="tx1"/>
                </a:solidFill>
                <a:effectLst/>
                <a:latin typeface="+mn-lt"/>
                <a:ea typeface="+mn-ea"/>
                <a:cs typeface="+mn-cs"/>
              </a:rPr>
              <a:t>Watch the clip </a:t>
            </a:r>
            <a:r>
              <a:rPr lang="en-NZ" sz="1200" b="1" u="sng" kern="1200" noProof="0" dirty="0" smtClean="0">
                <a:solidFill>
                  <a:schemeClr val="tx1"/>
                </a:solidFill>
                <a:effectLst/>
                <a:latin typeface="+mn-lt"/>
                <a:ea typeface="+mn-ea"/>
                <a:cs typeface="+mn-cs"/>
                <a:hlinkClick r:id="rId3"/>
              </a:rPr>
              <a:t>https://www.youtube.com/watch?v=akkQCnZAwWI</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 </a:t>
            </a:r>
          </a:p>
          <a:p>
            <a:r>
              <a:rPr lang="en-NZ" sz="1200" kern="1200" noProof="0" dirty="0" smtClean="0">
                <a:solidFill>
                  <a:schemeClr val="tx1"/>
                </a:solidFill>
                <a:effectLst/>
                <a:latin typeface="+mn-lt"/>
                <a:ea typeface="+mn-ea"/>
                <a:cs typeface="+mn-cs"/>
              </a:rPr>
              <a:t>The Lenten Season 6:58</a:t>
            </a:r>
          </a:p>
          <a:p>
            <a:r>
              <a:rPr lang="en-NZ" sz="1200" kern="1200" noProof="0" dirty="0" smtClean="0">
                <a:solidFill>
                  <a:schemeClr val="tx1"/>
                </a:solidFill>
                <a:effectLst/>
                <a:latin typeface="+mn-lt"/>
                <a:ea typeface="+mn-ea"/>
                <a:cs typeface="+mn-cs"/>
              </a:rPr>
              <a:t>Students share something new they learned about Lent from the clip and how they would describe what the season of Lent is like.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4 When people receive ashes on Ash Wednesday they commit to:</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2</a:t>
            </a:r>
          </a:p>
          <a:p>
            <a:r>
              <a:rPr lang="en-NZ" sz="1200" kern="1200" noProof="0" dirty="0" smtClean="0">
                <a:solidFill>
                  <a:schemeClr val="tx1"/>
                </a:solidFill>
                <a:effectLst/>
                <a:latin typeface="+mn-lt"/>
                <a:ea typeface="+mn-ea"/>
                <a:cs typeface="+mn-cs"/>
              </a:rPr>
              <a:t>Work through each item and share responses to the revealed text. </a:t>
            </a:r>
          </a:p>
          <a:p>
            <a:r>
              <a:rPr lang="en-NZ" sz="1200" kern="1200" noProof="0" dirty="0" smtClean="0">
                <a:solidFill>
                  <a:schemeClr val="tx1"/>
                </a:solidFill>
                <a:effectLst/>
                <a:latin typeface="+mn-lt"/>
                <a:ea typeface="+mn-ea"/>
                <a:cs typeface="+mn-cs"/>
              </a:rPr>
              <a:t>Sing using the MP3 ‘Ashes’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5 Recording my Lenten Journey</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4</a:t>
            </a:r>
          </a:p>
          <a:p>
            <a:r>
              <a:rPr lang="en-NZ" sz="1200" kern="1200" noProof="0" dirty="0" smtClean="0">
                <a:solidFill>
                  <a:schemeClr val="tx1"/>
                </a:solidFill>
                <a:effectLst/>
                <a:latin typeface="+mn-lt"/>
                <a:ea typeface="+mn-ea"/>
                <a:cs typeface="+mn-cs"/>
              </a:rPr>
              <a:t>Print a copy of the Living Lent worksheet for students to complete in their RE Learning Journals. </a:t>
            </a:r>
          </a:p>
          <a:p>
            <a:r>
              <a:rPr lang="en-NZ" sz="1200" kern="1200" noProof="0" dirty="0" smtClean="0">
                <a:solidFill>
                  <a:schemeClr val="tx1"/>
                </a:solidFill>
                <a:effectLst/>
                <a:latin typeface="+mn-lt"/>
                <a:ea typeface="+mn-ea"/>
                <a:cs typeface="+mn-cs"/>
              </a:rPr>
              <a:t>Explain this will be a record of how people have ‘lived’ Lent.</a:t>
            </a:r>
            <a:br>
              <a:rPr lang="en-NZ" sz="1200" kern="1200" noProof="0" dirty="0" smtClean="0">
                <a:solidFill>
                  <a:schemeClr val="tx1"/>
                </a:solidFill>
                <a:effectLst/>
                <a:latin typeface="+mn-lt"/>
                <a:ea typeface="+mn-ea"/>
                <a:cs typeface="+mn-cs"/>
              </a:rPr>
            </a:br>
            <a:r>
              <a:rPr lang="en-NZ" sz="1200" kern="1200" noProof="0" dirty="0" smtClean="0">
                <a:solidFill>
                  <a:schemeClr val="tx1"/>
                </a:solidFill>
                <a:effectLst/>
                <a:latin typeface="+mn-lt"/>
                <a:ea typeface="+mn-ea"/>
                <a:cs typeface="+mn-cs"/>
              </a:rPr>
              <a:t>Take time to have a few minutes reflection to start or end the day when they can colour their cross for the day using the colours to denote what they are doing to live Lent each day.</a:t>
            </a:r>
            <a:br>
              <a:rPr lang="en-NZ" sz="1200" kern="1200" noProof="0" dirty="0" smtClean="0">
                <a:solidFill>
                  <a:schemeClr val="tx1"/>
                </a:solidFill>
                <a:effectLst/>
                <a:latin typeface="+mn-lt"/>
                <a:ea typeface="+mn-ea"/>
                <a:cs typeface="+mn-cs"/>
              </a:rPr>
            </a:br>
            <a:r>
              <a:rPr lang="en-NZ" sz="1200" kern="1200" noProof="0" dirty="0" smtClean="0">
                <a:solidFill>
                  <a:schemeClr val="tx1"/>
                </a:solidFill>
                <a:effectLst/>
                <a:latin typeface="+mn-lt"/>
                <a:ea typeface="+mn-ea"/>
                <a:cs typeface="+mn-cs"/>
              </a:rPr>
              <a:t>They can use more than one colour on their crosses.</a:t>
            </a:r>
            <a:br>
              <a:rPr lang="en-NZ" sz="1200" kern="1200" noProof="0" dirty="0" smtClean="0">
                <a:solidFill>
                  <a:schemeClr val="tx1"/>
                </a:solidFill>
                <a:effectLst/>
                <a:latin typeface="+mn-lt"/>
                <a:ea typeface="+mn-ea"/>
                <a:cs typeface="+mn-cs"/>
              </a:rPr>
            </a:br>
            <a:r>
              <a:rPr lang="en-NZ" sz="1200" kern="1200" noProof="0" dirty="0" smtClean="0">
                <a:solidFill>
                  <a:schemeClr val="tx1"/>
                </a:solidFill>
                <a:effectLst/>
                <a:latin typeface="+mn-lt"/>
                <a:ea typeface="+mn-ea"/>
                <a:cs typeface="+mn-cs"/>
              </a:rPr>
              <a:t>Make an enlarged copy of the worksheet and display it on the prayer focus as a reminder and refer to it at prayer time and during RE.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6 Exploring the Meaning of Fasting</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Use the flip cards to generate conversations and questions about fasting.</a:t>
            </a:r>
          </a:p>
          <a:p>
            <a:r>
              <a:rPr lang="en-NZ" sz="1200" kern="1200" noProof="0" dirty="0" smtClean="0">
                <a:solidFill>
                  <a:schemeClr val="tx1"/>
                </a:solidFill>
                <a:effectLst/>
                <a:latin typeface="+mn-lt"/>
                <a:ea typeface="+mn-ea"/>
                <a:cs typeface="+mn-cs"/>
              </a:rPr>
              <a:t>Adapt Teaching and Learning Experiences 3 &amp; 5</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7 Praying in Lent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4</a:t>
            </a:r>
          </a:p>
          <a:p>
            <a:r>
              <a:rPr lang="en-NZ" sz="1200" kern="1200" noProof="0" dirty="0" smtClean="0">
                <a:solidFill>
                  <a:schemeClr val="tx1"/>
                </a:solidFill>
                <a:effectLst/>
                <a:latin typeface="+mn-lt"/>
                <a:ea typeface="+mn-ea"/>
                <a:cs typeface="+mn-cs"/>
              </a:rPr>
              <a:t>Read each post it note and create a question that each post it answers.</a:t>
            </a:r>
          </a:p>
          <a:p>
            <a:r>
              <a:rPr lang="en-NZ" sz="1200" kern="1200" noProof="0" dirty="0" smtClean="0">
                <a:solidFill>
                  <a:schemeClr val="tx1"/>
                </a:solidFill>
                <a:effectLst/>
                <a:latin typeface="+mn-lt"/>
                <a:ea typeface="+mn-ea"/>
                <a:cs typeface="+mn-cs"/>
              </a:rPr>
              <a:t>Invite students to bring things for the Lenten Prayer Space such as reflection and prayer prompts, prayer books, find you tubes that lead people to pray, Bibles, rosary beads, reflective music and ear phones and encourage children to make use of them each day. Encourage students to spend time praying in the space.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46050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8 Understanding the meaning of almsgiving</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4</a:t>
            </a:r>
          </a:p>
          <a:p>
            <a:r>
              <a:rPr lang="en-NZ" sz="1200" kern="1200" noProof="0" dirty="0" smtClean="0">
                <a:solidFill>
                  <a:schemeClr val="tx1"/>
                </a:solidFill>
                <a:effectLst/>
                <a:latin typeface="+mn-lt"/>
                <a:ea typeface="+mn-ea"/>
                <a:cs typeface="+mn-cs"/>
              </a:rPr>
              <a:t>ANSWERS 1) D, 2) C, 3) E, 4) A, 5)B </a:t>
            </a:r>
          </a:p>
          <a:p>
            <a:r>
              <a:rPr lang="en-NZ" sz="1200" kern="1200" noProof="0" dirty="0" smtClean="0">
                <a:solidFill>
                  <a:schemeClr val="tx1"/>
                </a:solidFill>
                <a:effectLst/>
                <a:latin typeface="+mn-lt"/>
                <a:ea typeface="+mn-ea"/>
                <a:cs typeface="+mn-cs"/>
              </a:rPr>
              <a:t>Work through and match the statements with the class then check them out using the floater.</a:t>
            </a:r>
          </a:p>
          <a:p>
            <a:r>
              <a:rPr lang="en-NZ" sz="1200" kern="1200" noProof="0" dirty="0" smtClean="0">
                <a:solidFill>
                  <a:schemeClr val="tx1"/>
                </a:solidFill>
                <a:effectLst/>
                <a:latin typeface="+mn-lt"/>
                <a:ea typeface="+mn-ea"/>
                <a:cs typeface="+mn-cs"/>
              </a:rPr>
              <a:t>Encourage the young people to decide on how they will give alms during Lent this year.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51382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2426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22/02/2017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www.google.co.nz/url?sa=i&amp;rct=j&amp;q=&amp;esrc=s&amp;source=images&amp;cd=&amp;cad=rja&amp;uact=8&amp;ved=0ahUKEwjM04Wx6NvRAhXCQpQKHX93CkcQjRwIBw&amp;url=http://www.clipartkid.com/liturgical-year-church-cliparts/&amp;psig=AFQjCNF8sJPYJO46eYpsQxENJjbqPA5Xfg&amp;ust=1485382803655921"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10.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youtube.com/watch?v=akkQCnZAwWI" TargetMode="External"/><Relationship Id="rId5" Type="http://schemas.openxmlformats.org/officeDocument/2006/relationships/slide" Target="slide1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14.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Filter"/>
          <p:cNvSpPr/>
          <p:nvPr/>
        </p:nvSpPr>
        <p:spPr>
          <a:xfrm>
            <a:off x="1" y="0"/>
            <a:ext cx="9143999" cy="5143500"/>
          </a:xfrm>
          <a:prstGeom prst="rect">
            <a:avLst/>
          </a:prstGeom>
          <a:solidFill>
            <a:srgbClr val="82038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Wave 3: Banner"/>
          <p:cNvSpPr/>
          <p:nvPr/>
        </p:nvSpPr>
        <p:spPr>
          <a:xfrm>
            <a:off x="-108520" y="249163"/>
            <a:ext cx="9433048" cy="648072"/>
          </a:xfrm>
          <a:prstGeom prst="wave">
            <a:avLst>
              <a:gd name="adj1" fmla="val 5335"/>
              <a:gd name="adj2" fmla="val 138"/>
            </a:avLst>
          </a:prstGeom>
          <a:solidFill>
            <a:srgbClr val="F3F7FB">
              <a:alpha val="29020"/>
            </a:srgbClr>
          </a:solidFill>
          <a:ln>
            <a:solidFill>
              <a:srgbClr val="5202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59571"/>
            <a:ext cx="1368152" cy="203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1" y="123199"/>
            <a:ext cx="9143999" cy="900000"/>
          </a:xfrm>
        </p:spPr>
        <p:txBody>
          <a:bodyPr>
            <a:noAutofit/>
          </a:bodyPr>
          <a:lstStyle/>
          <a:p>
            <a:r>
              <a:rPr lang="en-NZ" sz="3400" b="1" dirty="0" smtClean="0">
                <a:solidFill>
                  <a:srgbClr val="52025A"/>
                </a:solidFill>
                <a:ea typeface="Adobe Heiti Std R" pitchFamily="34" charset="-128"/>
              </a:rPr>
              <a:t>Lent – A time for Prayer, Fasting and Almsgiving</a:t>
            </a:r>
            <a:endParaRPr lang="en-GB" sz="3400" b="1" dirty="0">
              <a:solidFill>
                <a:srgbClr val="52025A"/>
              </a:solidFill>
              <a:ea typeface="Adobe Heiti Std R"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3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100"/>
                                        <p:tgtEl>
                                          <p:spTgt spid="5"/>
                                        </p:tgtEl>
                                      </p:cBhvr>
                                    </p:animEffect>
                                  </p:childTnLst>
                                </p:cTn>
                              </p:par>
                              <p:par>
                                <p:cTn id="11" presetID="44" presetClass="path" presetSubtype="0" accel="50000" decel="50000" fill="hold" nodeType="withEffect">
                                  <p:stCondLst>
                                    <p:cond delay="0"/>
                                  </p:stCondLst>
                                  <p:childTnLst>
                                    <p:animMotion origin="layout" path="M 0.07448 0.19574 L 0.24948 0.17567 C 0.28611 0.17104 0.34062 0.17505 0.3967 0.18555 C 0.46128 0.19759 0.51232 0.21334 0.54739 0.23155 L 0.71666 0.31553 " pathEditMode="relative" rAng="360843" ptsTypes="FffFF">
                                      <p:cBhvr>
                                        <p:cTn id="12" dur="5000" spd="-100000" fill="hold"/>
                                        <p:tgtEl>
                                          <p:spTgt spid="1027"/>
                                        </p:tgtEl>
                                        <p:attrNameLst>
                                          <p:attrName>ppt_x</p:attrName>
                                          <p:attrName>ppt_y</p:attrName>
                                        </p:attrNameLst>
                                      </p:cBhvr>
                                      <p:rCtr x="32309" y="2501"/>
                                    </p:animMotion>
                                  </p:childTnLst>
                                </p:cTn>
                              </p:par>
                              <p:par>
                                <p:cTn id="13" presetID="6" presetClass="emph" presetSubtype="0" fill="hold" nodeType="withEffect">
                                  <p:stCondLst>
                                    <p:cond delay="0"/>
                                  </p:stCondLst>
                                  <p:childTnLst>
                                    <p:animScale>
                                      <p:cBhvr>
                                        <p:cTn id="14" dur="5000" fill="hold"/>
                                        <p:tgtEl>
                                          <p:spTgt spid="1027"/>
                                        </p:tgtEl>
                                      </p:cBhvr>
                                      <p:by x="200000" y="200000"/>
                                    </p:animScale>
                                  </p:childTnLst>
                                </p:cTn>
                              </p:par>
                              <p:par>
                                <p:cTn id="15" presetID="10" presetClass="entr" presetSubtype="0" fill="hold" grpId="0" nodeType="with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4000"/>
                                        <p:tgtEl>
                                          <p:spTgt spid="2"/>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nt Y7 - 08 Works(s) - Concerto In G Flute Arios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1662" y="1"/>
            <a:ext cx="609600" cy="609600"/>
          </a:xfrm>
          <a:prstGeom prst="rect">
            <a:avLst/>
          </a:prstGeom>
        </p:spPr>
      </p:pic>
      <p:pic>
        <p:nvPicPr>
          <p:cNvPr id="14" name="Background" descr="D:\03 Projects\TCI\10 Lessons\03 Backgrounds\Lent\Sun and sta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5" name="Filter"/>
          <p:cNvSpPr/>
          <p:nvPr/>
        </p:nvSpPr>
        <p:spPr>
          <a:xfrm>
            <a:off x="0"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194" name="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5319" y="858583"/>
            <a:ext cx="5466681" cy="3618355"/>
          </a:xfrm>
          <a:prstGeom prst="rect">
            <a:avLst/>
          </a:prstGeom>
          <a:ln>
            <a:noFill/>
          </a:ln>
          <a:effectLst>
            <a:softEdge rad="112500"/>
          </a:effectLst>
          <a:scene3d>
            <a:camera prst="perspectiveAbove" fov="2100000">
              <a:rot lat="2040000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Time for Reflection</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2"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play</a:t>
            </a:r>
            <a:r>
              <a:rPr lang="en-GB" sz="900" dirty="0" smtClean="0">
                <a:solidFill>
                  <a:schemeClr val="bg1"/>
                </a:solidFill>
                <a:latin typeface="Arial" panose="020B0604020202020204" pitchFamily="34" charset="0"/>
                <a:cs typeface="Arial" panose="020B0604020202020204" pitchFamily="34" charset="0"/>
              </a:rPr>
              <a:t>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3" name="Feedbac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31780"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TextBox: True-False"/>
          <p:cNvSpPr txBox="1"/>
          <p:nvPr/>
        </p:nvSpPr>
        <p:spPr>
          <a:xfrm>
            <a:off x="7380312" y="903947"/>
            <a:ext cx="1208408" cy="3323987"/>
          </a:xfrm>
          <a:prstGeom prst="rect">
            <a:avLst/>
          </a:prstGeom>
          <a:noFill/>
        </p:spPr>
        <p:txBody>
          <a:bodyPr wrap="none" rtlCol="0">
            <a:spAutoFit/>
          </a:bodyPr>
          <a:lstStyle/>
          <a:p>
            <a:r>
              <a:rPr lang="en-NZ" sz="1400" b="1" dirty="0" smtClean="0"/>
              <a:t>TRUE     FALSE</a:t>
            </a:r>
          </a:p>
          <a:p>
            <a:r>
              <a:rPr lang="en-NZ" sz="1400" b="1" dirty="0"/>
              <a:t>TRUE     FALSE</a:t>
            </a:r>
            <a:endParaRPr lang="en-GB" sz="1400" b="1" dirty="0"/>
          </a:p>
          <a:p>
            <a:r>
              <a:rPr lang="en-NZ" sz="1400" b="1" dirty="0" smtClean="0"/>
              <a:t>TRUE     </a:t>
            </a:r>
            <a:r>
              <a:rPr lang="en-NZ" sz="1400" b="1" dirty="0"/>
              <a:t>FALSE</a:t>
            </a:r>
            <a:endParaRPr lang="en-GB" sz="1400" b="1" dirty="0"/>
          </a:p>
          <a:p>
            <a:r>
              <a:rPr lang="en-NZ" sz="1400" b="1" dirty="0" smtClean="0"/>
              <a:t>TRUE     </a:t>
            </a:r>
            <a:r>
              <a:rPr lang="en-NZ" sz="1400" b="1" dirty="0"/>
              <a:t>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a:t>
            </a:r>
            <a:r>
              <a:rPr lang="en-NZ" sz="1400" b="1" dirty="0" smtClean="0"/>
              <a:t>FALSE</a:t>
            </a:r>
            <a:endParaRPr lang="en-GB" sz="1400" b="1" dirty="0"/>
          </a:p>
        </p:txBody>
      </p:sp>
      <p:sp>
        <p:nvSpPr>
          <p:cNvPr id="6" name="TextBox: Statements"/>
          <p:cNvSpPr txBox="1"/>
          <p:nvPr/>
        </p:nvSpPr>
        <p:spPr>
          <a:xfrm>
            <a:off x="660260" y="903947"/>
            <a:ext cx="6504028" cy="3323987"/>
          </a:xfrm>
          <a:prstGeom prst="rect">
            <a:avLst/>
          </a:prstGeom>
          <a:noFill/>
        </p:spPr>
        <p:txBody>
          <a:bodyPr wrap="square" rtlCol="0">
            <a:spAutoFit/>
          </a:bodyPr>
          <a:lstStyle/>
          <a:p>
            <a:pPr lvl="0"/>
            <a:r>
              <a:rPr lang="en-NZ" sz="1400" dirty="0">
                <a:latin typeface="+mj-lt"/>
              </a:rPr>
              <a:t>The seasons in the Liturgical Year occur on the same dates every </a:t>
            </a:r>
            <a:r>
              <a:rPr lang="en-NZ" sz="1400" dirty="0" smtClean="0">
                <a:latin typeface="+mj-lt"/>
              </a:rPr>
              <a:t>year.</a:t>
            </a:r>
            <a:endParaRPr lang="en-GB" sz="1400" dirty="0">
              <a:latin typeface="+mj-lt"/>
            </a:endParaRPr>
          </a:p>
          <a:p>
            <a:pPr lvl="0"/>
            <a:r>
              <a:rPr lang="en-NZ" sz="1400" dirty="0">
                <a:latin typeface="+mj-lt"/>
              </a:rPr>
              <a:t>There are 5 Penitential seasons in the Liturgical </a:t>
            </a:r>
            <a:r>
              <a:rPr lang="en-NZ" sz="1400" dirty="0" smtClean="0">
                <a:latin typeface="+mj-lt"/>
              </a:rPr>
              <a:t>Year.</a:t>
            </a:r>
            <a:endParaRPr lang="en-GB" sz="1400" dirty="0">
              <a:latin typeface="+mj-lt"/>
            </a:endParaRPr>
          </a:p>
          <a:p>
            <a:pPr lvl="0"/>
            <a:r>
              <a:rPr lang="en-NZ" sz="1400" dirty="0">
                <a:latin typeface="+mj-lt"/>
              </a:rPr>
              <a:t>The major feast of the Liturgical Year is </a:t>
            </a:r>
            <a:r>
              <a:rPr lang="en-NZ" sz="1400" dirty="0" smtClean="0">
                <a:latin typeface="+mj-lt"/>
              </a:rPr>
              <a:t>Easter.</a:t>
            </a:r>
            <a:endParaRPr lang="en-GB" sz="1400" dirty="0">
              <a:latin typeface="+mj-lt"/>
            </a:endParaRPr>
          </a:p>
          <a:p>
            <a:pPr lvl="0"/>
            <a:r>
              <a:rPr lang="en-NZ" sz="1400" dirty="0">
                <a:latin typeface="+mj-lt"/>
              </a:rPr>
              <a:t>The Liturgical Year is the Church’s way of retelling the life of </a:t>
            </a:r>
            <a:r>
              <a:rPr lang="en-NZ" sz="1400" dirty="0" smtClean="0">
                <a:latin typeface="+mj-lt"/>
              </a:rPr>
              <a:t>Mary.</a:t>
            </a:r>
            <a:endParaRPr lang="en-GB" sz="1400" dirty="0">
              <a:latin typeface="+mj-lt"/>
            </a:endParaRPr>
          </a:p>
          <a:p>
            <a:pPr lvl="0"/>
            <a:r>
              <a:rPr lang="en-NZ" sz="1400" dirty="0">
                <a:latin typeface="+mj-lt"/>
              </a:rPr>
              <a:t>The longest season in the Liturgical Year is Ordinary </a:t>
            </a:r>
            <a:r>
              <a:rPr lang="en-NZ" sz="1400" dirty="0" smtClean="0">
                <a:latin typeface="+mj-lt"/>
              </a:rPr>
              <a:t>Time.</a:t>
            </a:r>
            <a:endParaRPr lang="en-GB" sz="1400" dirty="0">
              <a:latin typeface="+mj-lt"/>
            </a:endParaRPr>
          </a:p>
          <a:p>
            <a:pPr lvl="0"/>
            <a:r>
              <a:rPr lang="en-NZ" sz="1400" dirty="0">
                <a:latin typeface="+mj-lt"/>
              </a:rPr>
              <a:t>Holy Week is the holiest week of the year because we celebrate the birth of </a:t>
            </a:r>
            <a:r>
              <a:rPr lang="en-NZ" sz="1400" dirty="0" smtClean="0">
                <a:latin typeface="+mj-lt"/>
              </a:rPr>
              <a:t>Jesus.</a:t>
            </a:r>
            <a:endParaRPr lang="en-GB" sz="1400" dirty="0">
              <a:latin typeface="+mj-lt"/>
            </a:endParaRPr>
          </a:p>
          <a:p>
            <a:pPr lvl="0"/>
            <a:r>
              <a:rPr lang="en-NZ" sz="1400" dirty="0">
                <a:latin typeface="+mj-lt"/>
              </a:rPr>
              <a:t>Lent is the season to prepare people to celebrate Jesus’ death and </a:t>
            </a:r>
            <a:r>
              <a:rPr lang="en-NZ" sz="1400" dirty="0" smtClean="0">
                <a:latin typeface="+mj-lt"/>
              </a:rPr>
              <a:t>resurrection.</a:t>
            </a:r>
            <a:endParaRPr lang="en-GB" sz="1400" dirty="0">
              <a:latin typeface="+mj-lt"/>
            </a:endParaRPr>
          </a:p>
          <a:p>
            <a:pPr lvl="0"/>
            <a:r>
              <a:rPr lang="en-NZ" sz="1400" dirty="0">
                <a:latin typeface="+mj-lt"/>
              </a:rPr>
              <a:t>Advent begins 6 weeks before </a:t>
            </a:r>
            <a:r>
              <a:rPr lang="en-NZ" sz="1400" dirty="0" smtClean="0">
                <a:latin typeface="+mj-lt"/>
              </a:rPr>
              <a:t>Christmas.</a:t>
            </a:r>
            <a:endParaRPr lang="en-GB" sz="1400" dirty="0">
              <a:latin typeface="+mj-lt"/>
            </a:endParaRPr>
          </a:p>
          <a:p>
            <a:pPr lvl="0"/>
            <a:r>
              <a:rPr lang="en-NZ" sz="1400" dirty="0">
                <a:latin typeface="+mj-lt"/>
              </a:rPr>
              <a:t>The Church uses the Penitential seasons to </a:t>
            </a:r>
            <a:r>
              <a:rPr lang="en-NZ" sz="1400" dirty="0" smtClean="0">
                <a:latin typeface="+mj-lt"/>
              </a:rPr>
              <a:t>help people </a:t>
            </a:r>
            <a:r>
              <a:rPr lang="en-NZ" sz="1400" dirty="0">
                <a:latin typeface="+mj-lt"/>
              </a:rPr>
              <a:t>prepare for important </a:t>
            </a:r>
            <a:r>
              <a:rPr lang="en-NZ" sz="1400" dirty="0" smtClean="0">
                <a:latin typeface="+mj-lt"/>
              </a:rPr>
              <a:t>feasts.</a:t>
            </a:r>
            <a:endParaRPr lang="en-GB" sz="1400" dirty="0">
              <a:latin typeface="+mj-lt"/>
            </a:endParaRPr>
          </a:p>
          <a:p>
            <a:pPr lvl="0"/>
            <a:r>
              <a:rPr lang="en-NZ" sz="1400" dirty="0">
                <a:latin typeface="+mj-lt"/>
              </a:rPr>
              <a:t>The first day of Advent is Ash </a:t>
            </a:r>
            <a:r>
              <a:rPr lang="en-NZ" sz="1400" dirty="0" smtClean="0">
                <a:latin typeface="+mj-lt"/>
              </a:rPr>
              <a:t>Wednesday.</a:t>
            </a:r>
            <a:endParaRPr lang="en-GB" sz="1400" dirty="0">
              <a:latin typeface="+mj-lt"/>
            </a:endParaRPr>
          </a:p>
          <a:p>
            <a:pPr lvl="0"/>
            <a:r>
              <a:rPr lang="en-NZ" sz="1400" dirty="0">
                <a:latin typeface="+mj-lt"/>
              </a:rPr>
              <a:t>The seasons of the Liturgical Year have special colours and </a:t>
            </a:r>
            <a:r>
              <a:rPr lang="en-NZ" sz="1400" dirty="0" smtClean="0">
                <a:latin typeface="+mj-lt"/>
              </a:rPr>
              <a:t>symbols.</a:t>
            </a:r>
            <a:endParaRPr lang="en-GB" sz="1400" dirty="0">
              <a:latin typeface="+mj-lt"/>
            </a:endParaRPr>
          </a:p>
          <a:p>
            <a:pPr lvl="0"/>
            <a:r>
              <a:rPr lang="en-NZ" sz="1400" dirty="0">
                <a:latin typeface="+mj-lt"/>
              </a:rPr>
              <a:t>Lent and Advent help people prepare to celebrate Easter and </a:t>
            </a:r>
            <a:r>
              <a:rPr lang="en-NZ" sz="1400" dirty="0" smtClean="0">
                <a:latin typeface="+mj-lt"/>
              </a:rPr>
              <a:t>Pentecost.</a:t>
            </a:r>
            <a:endParaRPr lang="en-GB" sz="1400" dirty="0">
              <a:latin typeface="+mj-lt"/>
            </a:endParaRPr>
          </a:p>
          <a:p>
            <a:pPr lvl="0"/>
            <a:r>
              <a:rPr lang="en-NZ" sz="1400" dirty="0">
                <a:latin typeface="+mj-lt"/>
              </a:rPr>
              <a:t>The national feast day for </a:t>
            </a:r>
            <a:r>
              <a:rPr lang="en-NZ" sz="1400" dirty="0" err="1">
                <a:latin typeface="+mj-lt"/>
              </a:rPr>
              <a:t>Aotearoa</a:t>
            </a:r>
            <a:r>
              <a:rPr lang="en-NZ" sz="1400" dirty="0">
                <a:latin typeface="+mj-lt"/>
              </a:rPr>
              <a:t> New Zealand celebrates Mary’s </a:t>
            </a:r>
            <a:r>
              <a:rPr lang="en-NZ" sz="1400" dirty="0" smtClean="0">
                <a:latin typeface="+mj-lt"/>
              </a:rPr>
              <a:t>Assumption.</a:t>
            </a:r>
            <a:endParaRPr lang="en-GB" sz="1400" dirty="0">
              <a:latin typeface="+mj-lt"/>
            </a:endParaRPr>
          </a:p>
          <a:p>
            <a:pPr lvl="0"/>
            <a:r>
              <a:rPr lang="en-NZ" sz="1400" dirty="0">
                <a:latin typeface="+mj-lt"/>
              </a:rPr>
              <a:t>Christmas </a:t>
            </a:r>
            <a:r>
              <a:rPr lang="en-NZ" sz="1400" dirty="0" smtClean="0">
                <a:latin typeface="+mj-lt"/>
              </a:rPr>
              <a:t>Day </a:t>
            </a:r>
            <a:r>
              <a:rPr lang="en-NZ" sz="1400" dirty="0">
                <a:latin typeface="+mj-lt"/>
              </a:rPr>
              <a:t>is a Holy Day of Obligation when people are expected to go to </a:t>
            </a:r>
            <a:r>
              <a:rPr lang="en-NZ" sz="1400" dirty="0" smtClean="0">
                <a:latin typeface="+mj-lt"/>
              </a:rPr>
              <a:t>Mass.</a:t>
            </a:r>
          </a:p>
          <a:p>
            <a:pPr lvl="0"/>
            <a:r>
              <a:rPr lang="en-NZ" sz="1400" dirty="0" smtClean="0">
                <a:latin typeface="+mj-lt"/>
              </a:rPr>
              <a:t>In </a:t>
            </a:r>
            <a:r>
              <a:rPr lang="en-NZ" sz="1400" dirty="0">
                <a:latin typeface="+mj-lt"/>
              </a:rPr>
              <a:t>Penitential seasons people are expected to pray, fast and give to the </a:t>
            </a:r>
            <a:r>
              <a:rPr lang="en-NZ" sz="1400" dirty="0" smtClean="0">
                <a:latin typeface="+mj-lt"/>
              </a:rPr>
              <a:t>needy.</a:t>
            </a:r>
            <a:endParaRPr lang="en-GB" sz="1400" dirty="0">
              <a:latin typeface="+mj-lt"/>
            </a:endParaRPr>
          </a:p>
        </p:txBody>
      </p:sp>
      <p:sp>
        <p:nvSpPr>
          <p:cNvPr id="7" name="TextBox: Numbers"/>
          <p:cNvSpPr txBox="1"/>
          <p:nvPr/>
        </p:nvSpPr>
        <p:spPr>
          <a:xfrm>
            <a:off x="107504" y="903947"/>
            <a:ext cx="552756" cy="3323987"/>
          </a:xfrm>
          <a:prstGeom prst="rect">
            <a:avLst/>
          </a:prstGeom>
          <a:noFill/>
        </p:spPr>
        <p:txBody>
          <a:bodyPr wrap="square" rtlCol="0">
            <a:spAutoFit/>
          </a:bodyPr>
          <a:lstStyle/>
          <a:p>
            <a:pPr algn="r"/>
            <a:r>
              <a:rPr lang="en-NZ" sz="1400" dirty="0" smtClean="0"/>
              <a:t>1)</a:t>
            </a:r>
          </a:p>
          <a:p>
            <a:pPr algn="r"/>
            <a:r>
              <a:rPr lang="en-NZ" sz="1400" dirty="0" smtClean="0"/>
              <a:t>2)</a:t>
            </a:r>
          </a:p>
          <a:p>
            <a:pPr algn="r"/>
            <a:r>
              <a:rPr lang="en-NZ" sz="1400" dirty="0" smtClean="0"/>
              <a:t>3)</a:t>
            </a:r>
          </a:p>
          <a:p>
            <a:pPr algn="r"/>
            <a:r>
              <a:rPr lang="en-NZ" sz="1400" dirty="0" smtClean="0"/>
              <a:t>4)</a:t>
            </a:r>
          </a:p>
          <a:p>
            <a:pPr algn="r"/>
            <a:r>
              <a:rPr lang="en-NZ" sz="1400" dirty="0" smtClean="0"/>
              <a:t>5)</a:t>
            </a:r>
          </a:p>
          <a:p>
            <a:pPr algn="r"/>
            <a:r>
              <a:rPr lang="en-NZ" sz="1400" dirty="0" smtClean="0"/>
              <a:t>6)</a:t>
            </a:r>
          </a:p>
          <a:p>
            <a:pPr algn="r"/>
            <a:r>
              <a:rPr lang="en-NZ" sz="1400" dirty="0" smtClean="0"/>
              <a:t>7)</a:t>
            </a:r>
          </a:p>
          <a:p>
            <a:pPr algn="r"/>
            <a:r>
              <a:rPr lang="en-NZ" sz="1400" dirty="0" smtClean="0"/>
              <a:t>8)</a:t>
            </a:r>
          </a:p>
          <a:p>
            <a:pPr algn="r"/>
            <a:r>
              <a:rPr lang="en-NZ" sz="1400" dirty="0" smtClean="0"/>
              <a:t>9)</a:t>
            </a:r>
          </a:p>
          <a:p>
            <a:pPr algn="r"/>
            <a:r>
              <a:rPr lang="en-NZ" sz="1400" dirty="0" smtClean="0"/>
              <a:t>10)</a:t>
            </a:r>
          </a:p>
          <a:p>
            <a:pPr algn="r"/>
            <a:r>
              <a:rPr lang="en-NZ" sz="1400" dirty="0" smtClean="0"/>
              <a:t>11)</a:t>
            </a:r>
          </a:p>
          <a:p>
            <a:pPr algn="r"/>
            <a:r>
              <a:rPr lang="en-NZ" sz="1400" dirty="0" smtClean="0"/>
              <a:t>12)</a:t>
            </a:r>
          </a:p>
          <a:p>
            <a:pPr algn="r"/>
            <a:r>
              <a:rPr lang="en-NZ" sz="1400" dirty="0" smtClean="0"/>
              <a:t>13)</a:t>
            </a:r>
          </a:p>
          <a:p>
            <a:pPr algn="r"/>
            <a:r>
              <a:rPr lang="en-NZ" sz="1400" dirty="0" smtClean="0"/>
              <a:t>14)</a:t>
            </a:r>
          </a:p>
          <a:p>
            <a:pPr algn="r"/>
            <a:r>
              <a:rPr lang="en-NZ" sz="1400" dirty="0" smtClean="0"/>
              <a:t>15)</a:t>
            </a:r>
            <a:endParaRPr lang="en-GB" sz="1400" dirty="0"/>
          </a:p>
        </p:txBody>
      </p:sp>
      <p:pic>
        <p:nvPicPr>
          <p:cNvPr id="3074" name="Picture: Bottom-Lef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7743" y="4063467"/>
            <a:ext cx="1107482" cy="110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Bottom-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300" y="4134318"/>
            <a:ext cx="1311275"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Top" descr="Image result for black and white clip art for the Liturgical Year">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698665"/>
            <a:ext cx="1324545" cy="1308908"/>
          </a:xfrm>
          <a:prstGeom prst="rect">
            <a:avLst/>
          </a:prstGeom>
          <a:noFill/>
          <a:ln>
            <a:noFill/>
          </a:ln>
        </p:spPr>
      </p:pic>
      <p:sp>
        <p:nvSpPr>
          <p:cNvPr id="15" name="Subtile"/>
          <p:cNvSpPr txBox="1"/>
          <p:nvPr/>
        </p:nvSpPr>
        <p:spPr>
          <a:xfrm>
            <a:off x="660260" y="633770"/>
            <a:ext cx="2214965" cy="338554"/>
          </a:xfrm>
          <a:prstGeom prst="rect">
            <a:avLst/>
          </a:prstGeom>
          <a:noFill/>
        </p:spPr>
        <p:txBody>
          <a:bodyPr wrap="none" rtlCol="0">
            <a:spAutoFit/>
          </a:bodyPr>
          <a:lstStyle/>
          <a:p>
            <a:r>
              <a:rPr lang="en-NZ" sz="1600" b="1" dirty="0" smtClean="0"/>
              <a:t>Highlight TRUE or FALSE</a:t>
            </a:r>
            <a:endParaRPr lang="en-GB" sz="1600" b="1" dirty="0"/>
          </a:p>
        </p:txBody>
      </p:sp>
      <p:sp>
        <p:nvSpPr>
          <p:cNvPr id="2" name="Title"/>
          <p:cNvSpPr>
            <a:spLocks noGrp="1"/>
          </p:cNvSpPr>
          <p:nvPr>
            <p:ph type="ctrTitle"/>
          </p:nvPr>
        </p:nvSpPr>
        <p:spPr>
          <a:xfrm>
            <a:off x="0" y="0"/>
            <a:ext cx="9144000" cy="555526"/>
          </a:xfrm>
        </p:spPr>
        <p:txBody>
          <a:bodyPr>
            <a:noAutofit/>
          </a:bodyPr>
          <a:lstStyle/>
          <a:p>
            <a:r>
              <a:rPr lang="en-NZ" sz="3400" dirty="0"/>
              <a:t>How much do you know about the Liturgical Year?</a:t>
            </a:r>
            <a:endParaRPr lang="en-GB" sz="3400" dirty="0">
              <a:ea typeface="Adobe Heiti Std R" pitchFamily="34" charset="-128"/>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S-03A</a:t>
            </a:r>
            <a:endParaRPr lang="en-GB" sz="900" b="1" dirty="0">
              <a:latin typeface="Arial" pitchFamily="34" charset="0"/>
              <a:cs typeface="Arial" pitchFamily="34" charset="0"/>
            </a:endParaRPr>
          </a:p>
        </p:txBody>
      </p:sp>
      <p:sp>
        <p:nvSpPr>
          <p:cNvPr id="12" name="Textbox: Tool instructions"/>
          <p:cNvSpPr txBox="1"/>
          <p:nvPr/>
        </p:nvSpPr>
        <p:spPr>
          <a:xfrm>
            <a:off x="3287047" y="4912668"/>
            <a:ext cx="2569934"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forward arrow to go to the next page</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21711992"/>
      </p:ext>
    </p:extLst>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Box: date"/>
          <p:cNvSpPr txBox="1"/>
          <p:nvPr/>
        </p:nvSpPr>
        <p:spPr>
          <a:xfrm>
            <a:off x="4342018" y="4421679"/>
            <a:ext cx="1382110"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Date: _________</a:t>
            </a:r>
            <a:endParaRPr lang="en-GB" sz="1200" dirty="0">
              <a:latin typeface="Adobe Heiti Std R" pitchFamily="34" charset="-128"/>
              <a:ea typeface="Adobe Heiti Std R" pitchFamily="34" charset="-128"/>
            </a:endParaRPr>
          </a:p>
        </p:txBody>
      </p:sp>
      <p:sp>
        <p:nvSpPr>
          <p:cNvPr id="4" name="TextBox: name"/>
          <p:cNvSpPr txBox="1"/>
          <p:nvPr/>
        </p:nvSpPr>
        <p:spPr>
          <a:xfrm>
            <a:off x="2299451" y="4421679"/>
            <a:ext cx="1992853" cy="276999"/>
          </a:xfrm>
          <a:prstGeom prst="rect">
            <a:avLst/>
          </a:prstGeom>
          <a:noFill/>
        </p:spPr>
        <p:txBody>
          <a:bodyPr wrap="none" rtlCol="0">
            <a:spAutoFit/>
          </a:bodyPr>
          <a:lstStyle/>
          <a:p>
            <a:r>
              <a:rPr lang="en-NZ" sz="1200" dirty="0" smtClean="0">
                <a:latin typeface="Adobe Heiti Std R" pitchFamily="34" charset="-128"/>
                <a:ea typeface="Adobe Heiti Std R" pitchFamily="34" charset="-128"/>
              </a:rPr>
              <a:t>Name: _______________</a:t>
            </a:r>
            <a:endParaRPr lang="en-GB" sz="1200" dirty="0">
              <a:latin typeface="Adobe Heiti Std R" pitchFamily="34" charset="-128"/>
              <a:ea typeface="Adobe Heiti Std R" pitchFamily="34" charset="-128"/>
            </a:endParaRPr>
          </a:p>
        </p:txBody>
      </p:sp>
      <p:pic>
        <p:nvPicPr>
          <p:cNvPr id="4098" name="Picture: Bottom-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075806"/>
            <a:ext cx="1394151" cy="181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Score"/>
          <p:cNvSpPr/>
          <p:nvPr/>
        </p:nvSpPr>
        <p:spPr>
          <a:xfrm>
            <a:off x="4788024" y="3455034"/>
            <a:ext cx="576064" cy="340852"/>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Record score"/>
          <p:cNvSpPr txBox="1"/>
          <p:nvPr/>
        </p:nvSpPr>
        <p:spPr>
          <a:xfrm>
            <a:off x="1422389" y="3339330"/>
            <a:ext cx="5018682" cy="954107"/>
          </a:xfrm>
          <a:prstGeom prst="rect">
            <a:avLst/>
          </a:prstGeom>
          <a:noFill/>
        </p:spPr>
        <p:txBody>
          <a:bodyPr wrap="none" rtlCol="0">
            <a:spAutoFit/>
          </a:bodyPr>
          <a:lstStyle/>
          <a:p>
            <a:pPr>
              <a:lnSpc>
                <a:spcPct val="200000"/>
              </a:lnSpc>
            </a:pPr>
            <a:r>
              <a:rPr lang="en-NZ" sz="1400" b="1" i="1" dirty="0"/>
              <a:t>Record your score when you have finished</a:t>
            </a:r>
            <a:r>
              <a:rPr lang="en-NZ" sz="1400" b="1" i="1" dirty="0" smtClean="0"/>
              <a:t>.</a:t>
            </a:r>
            <a:endParaRPr lang="en-GB" sz="1200" b="1" i="1" dirty="0"/>
          </a:p>
          <a:p>
            <a:r>
              <a:rPr lang="en-NZ" sz="1400" b="1" i="1" dirty="0"/>
              <a:t>Talk with a partner about your incorrect </a:t>
            </a:r>
            <a:r>
              <a:rPr lang="en-NZ" sz="1400" b="1" i="1" dirty="0" smtClean="0"/>
              <a:t>responses.</a:t>
            </a:r>
            <a:br>
              <a:rPr lang="en-NZ" sz="1400" b="1" i="1" dirty="0" smtClean="0"/>
            </a:br>
            <a:r>
              <a:rPr lang="en-NZ" sz="1400" b="1" i="1" dirty="0" smtClean="0"/>
              <a:t>Repeat</a:t>
            </a:r>
            <a:r>
              <a:rPr lang="en-NZ" sz="1400" b="1" i="1" dirty="0"/>
              <a:t> </a:t>
            </a:r>
            <a:r>
              <a:rPr lang="en-NZ" sz="1400" b="1" i="1" dirty="0" smtClean="0"/>
              <a:t>the </a:t>
            </a:r>
            <a:r>
              <a:rPr lang="en-NZ" sz="1400" b="1" i="1" dirty="0"/>
              <a:t>worksheet later in the year and compare your scores. </a:t>
            </a:r>
            <a:endParaRPr lang="en-GB" sz="1400" b="1" i="1" dirty="0"/>
          </a:p>
        </p:txBody>
      </p:sp>
      <p:pic>
        <p:nvPicPr>
          <p:cNvPr id="16" name="Picture: Bottom-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83" y="3397361"/>
            <a:ext cx="1083606" cy="116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True-False"/>
          <p:cNvSpPr txBox="1"/>
          <p:nvPr/>
        </p:nvSpPr>
        <p:spPr>
          <a:xfrm>
            <a:off x="7380312" y="903947"/>
            <a:ext cx="1208408" cy="2246769"/>
          </a:xfrm>
          <a:prstGeom prst="rect">
            <a:avLst/>
          </a:prstGeom>
          <a:noFill/>
        </p:spPr>
        <p:txBody>
          <a:bodyPr wrap="none" rtlCol="0">
            <a:spAutoFit/>
          </a:bodyPr>
          <a:lstStyle/>
          <a:p>
            <a:r>
              <a:rPr lang="en-NZ" sz="1400" b="1" dirty="0" smtClean="0"/>
              <a:t>TRUE     FALSE</a:t>
            </a:r>
          </a:p>
          <a:p>
            <a:r>
              <a:rPr lang="en-NZ" sz="1400" b="1" dirty="0"/>
              <a:t>TRUE     FALSE</a:t>
            </a:r>
            <a:endParaRPr lang="en-GB" sz="1400" b="1" dirty="0"/>
          </a:p>
          <a:p>
            <a:r>
              <a:rPr lang="en-NZ" sz="1400" b="1" dirty="0" smtClean="0"/>
              <a:t>TRUE     </a:t>
            </a:r>
            <a:r>
              <a:rPr lang="en-NZ" sz="1400" b="1" dirty="0"/>
              <a:t>FALSE</a:t>
            </a:r>
            <a:endParaRPr lang="en-GB" sz="1400" b="1" dirty="0"/>
          </a:p>
          <a:p>
            <a:r>
              <a:rPr lang="en-NZ" sz="1400" b="1" dirty="0" smtClean="0"/>
              <a:t>TRUE     </a:t>
            </a:r>
            <a:r>
              <a:rPr lang="en-NZ" sz="1400" b="1" dirty="0"/>
              <a:t>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FALSE</a:t>
            </a:r>
            <a:endParaRPr lang="en-GB" sz="1400" b="1" dirty="0"/>
          </a:p>
          <a:p>
            <a:r>
              <a:rPr lang="en-NZ" sz="1400" b="1" dirty="0"/>
              <a:t>TRUE     </a:t>
            </a:r>
            <a:r>
              <a:rPr lang="en-NZ" sz="1400" b="1" dirty="0" smtClean="0"/>
              <a:t>FALSE</a:t>
            </a:r>
            <a:endParaRPr lang="en-GB" sz="1400" b="1" dirty="0"/>
          </a:p>
        </p:txBody>
      </p:sp>
      <p:sp>
        <p:nvSpPr>
          <p:cNvPr id="6" name="TextBox: Statements"/>
          <p:cNvSpPr txBox="1"/>
          <p:nvPr/>
        </p:nvSpPr>
        <p:spPr>
          <a:xfrm>
            <a:off x="658800" y="903600"/>
            <a:ext cx="6783190" cy="2246769"/>
          </a:xfrm>
          <a:prstGeom prst="rect">
            <a:avLst/>
          </a:prstGeom>
          <a:noFill/>
        </p:spPr>
        <p:txBody>
          <a:bodyPr wrap="square" rtlCol="0">
            <a:spAutoFit/>
          </a:bodyPr>
          <a:lstStyle/>
          <a:p>
            <a:pPr lvl="0"/>
            <a:r>
              <a:rPr lang="en-NZ" sz="1400" dirty="0" smtClean="0">
                <a:latin typeface="+mj-lt"/>
              </a:rPr>
              <a:t>Any </a:t>
            </a:r>
            <a:r>
              <a:rPr lang="en-NZ" sz="1400" dirty="0">
                <a:latin typeface="+mj-lt"/>
              </a:rPr>
              <a:t>Scripture readings can be used during any Liturgical </a:t>
            </a:r>
            <a:r>
              <a:rPr lang="en-NZ" sz="1400" dirty="0" smtClean="0">
                <a:latin typeface="+mj-lt"/>
              </a:rPr>
              <a:t>season.</a:t>
            </a:r>
            <a:endParaRPr lang="en-GB" sz="1400" dirty="0">
              <a:latin typeface="+mj-lt"/>
            </a:endParaRPr>
          </a:p>
          <a:p>
            <a:pPr lvl="0"/>
            <a:r>
              <a:rPr lang="en-NZ" sz="1400" dirty="0">
                <a:latin typeface="+mj-lt"/>
              </a:rPr>
              <a:t>Palm/Passion Sunday is the first day of Holy </a:t>
            </a:r>
            <a:r>
              <a:rPr lang="en-NZ" sz="1400" dirty="0" smtClean="0">
                <a:latin typeface="+mj-lt"/>
              </a:rPr>
              <a:t>Week.</a:t>
            </a:r>
            <a:endParaRPr lang="en-GB" sz="1400" dirty="0">
              <a:latin typeface="+mj-lt"/>
            </a:endParaRPr>
          </a:p>
          <a:p>
            <a:pPr lvl="0"/>
            <a:r>
              <a:rPr lang="en-NZ" sz="1400" dirty="0">
                <a:latin typeface="+mj-lt"/>
              </a:rPr>
              <a:t>The Readings, hymns and prayers during Mass match the theme of the feast or </a:t>
            </a:r>
            <a:r>
              <a:rPr lang="en-NZ" sz="1400" dirty="0" smtClean="0">
                <a:latin typeface="+mj-lt"/>
              </a:rPr>
              <a:t>season.</a:t>
            </a:r>
            <a:endParaRPr lang="en-GB" sz="1400" dirty="0">
              <a:latin typeface="+mj-lt"/>
            </a:endParaRPr>
          </a:p>
          <a:p>
            <a:pPr lvl="0"/>
            <a:r>
              <a:rPr lang="en-NZ" sz="1400" dirty="0">
                <a:latin typeface="+mj-lt"/>
              </a:rPr>
              <a:t>During Advent the Advent Wreath helps people to focus on the coming feast of </a:t>
            </a:r>
            <a:r>
              <a:rPr lang="en-NZ" sz="1400" dirty="0" smtClean="0">
                <a:latin typeface="+mj-lt"/>
              </a:rPr>
              <a:t>Easter.</a:t>
            </a:r>
            <a:endParaRPr lang="en-GB" sz="1400" dirty="0">
              <a:latin typeface="+mj-lt"/>
            </a:endParaRPr>
          </a:p>
          <a:p>
            <a:pPr lvl="0"/>
            <a:r>
              <a:rPr lang="en-NZ" sz="1400" dirty="0">
                <a:latin typeface="+mj-lt"/>
              </a:rPr>
              <a:t>Green is the Liturgical colour for Ordinary Time which covers more than half of the year. </a:t>
            </a:r>
            <a:endParaRPr lang="en-GB" sz="1400" dirty="0">
              <a:latin typeface="+mj-lt"/>
            </a:endParaRPr>
          </a:p>
          <a:p>
            <a:pPr lvl="0"/>
            <a:r>
              <a:rPr lang="en-NZ" sz="1400" dirty="0">
                <a:latin typeface="+mj-lt"/>
              </a:rPr>
              <a:t>The Liturgical colour reflects what season or feast is being celebrated at </a:t>
            </a:r>
            <a:r>
              <a:rPr lang="en-NZ" sz="1400" dirty="0" smtClean="0">
                <a:latin typeface="+mj-lt"/>
              </a:rPr>
              <a:t>Mass</a:t>
            </a:r>
            <a:r>
              <a:rPr lang="en-NZ" sz="1400" dirty="0">
                <a:latin typeface="+mj-lt"/>
              </a:rPr>
              <a:t>.</a:t>
            </a:r>
            <a:endParaRPr lang="en-GB" sz="1400" dirty="0">
              <a:latin typeface="+mj-lt"/>
            </a:endParaRPr>
          </a:p>
          <a:p>
            <a:pPr lvl="0"/>
            <a:r>
              <a:rPr lang="en-NZ" sz="1400" dirty="0">
                <a:latin typeface="+mj-lt"/>
              </a:rPr>
              <a:t>Links are made with the Liturgical Seasons and the natural seasons</a:t>
            </a:r>
            <a:r>
              <a:rPr lang="en-NZ" sz="1400" dirty="0" smtClean="0">
                <a:latin typeface="+mj-lt"/>
              </a:rPr>
              <a:t>.</a:t>
            </a:r>
            <a:endParaRPr lang="en-GB" sz="1400" dirty="0">
              <a:latin typeface="+mj-lt"/>
            </a:endParaRPr>
          </a:p>
          <a:p>
            <a:pPr lvl="0"/>
            <a:r>
              <a:rPr lang="en-NZ" sz="1400" dirty="0">
                <a:latin typeface="+mj-lt"/>
              </a:rPr>
              <a:t>The CARITAS appeal reminds people to give to the poor during Ordinary Time</a:t>
            </a:r>
            <a:r>
              <a:rPr lang="en-NZ" sz="1400" dirty="0" smtClean="0">
                <a:latin typeface="+mj-lt"/>
              </a:rPr>
              <a:t>.</a:t>
            </a:r>
            <a:endParaRPr lang="en-GB" sz="1400" dirty="0">
              <a:latin typeface="+mj-lt"/>
            </a:endParaRPr>
          </a:p>
          <a:p>
            <a:pPr lvl="0"/>
            <a:r>
              <a:rPr lang="en-NZ" sz="1400" dirty="0">
                <a:latin typeface="+mj-lt"/>
              </a:rPr>
              <a:t>The vestments the priests wear match the Liturgical feast or season</a:t>
            </a:r>
            <a:r>
              <a:rPr lang="en-NZ" sz="1400" dirty="0" smtClean="0">
                <a:latin typeface="+mj-lt"/>
              </a:rPr>
              <a:t>.</a:t>
            </a:r>
            <a:endParaRPr lang="en-GB" sz="1400" dirty="0">
              <a:latin typeface="+mj-lt"/>
            </a:endParaRPr>
          </a:p>
          <a:p>
            <a:pPr lvl="0"/>
            <a:r>
              <a:rPr lang="en-NZ" sz="1400" dirty="0">
                <a:latin typeface="+mj-lt"/>
              </a:rPr>
              <a:t>The </a:t>
            </a:r>
            <a:r>
              <a:rPr lang="en-NZ" sz="1400" dirty="0" err="1">
                <a:latin typeface="+mj-lt"/>
              </a:rPr>
              <a:t>Triduum</a:t>
            </a:r>
            <a:r>
              <a:rPr lang="en-NZ" sz="1400" dirty="0">
                <a:latin typeface="+mj-lt"/>
              </a:rPr>
              <a:t> is 4 special days during Holy Week which have special rituals</a:t>
            </a:r>
            <a:r>
              <a:rPr lang="en-NZ" sz="1400" dirty="0" smtClean="0">
                <a:latin typeface="+mj-lt"/>
              </a:rPr>
              <a:t>.</a:t>
            </a:r>
            <a:endParaRPr lang="en-GB" sz="1400" dirty="0">
              <a:latin typeface="+mj-lt"/>
            </a:endParaRPr>
          </a:p>
        </p:txBody>
      </p:sp>
      <p:sp>
        <p:nvSpPr>
          <p:cNvPr id="14" name="TextBox: Numbers"/>
          <p:cNvSpPr txBox="1"/>
          <p:nvPr/>
        </p:nvSpPr>
        <p:spPr>
          <a:xfrm>
            <a:off x="107504" y="903947"/>
            <a:ext cx="552756" cy="2246769"/>
          </a:xfrm>
          <a:prstGeom prst="rect">
            <a:avLst/>
          </a:prstGeom>
          <a:noFill/>
        </p:spPr>
        <p:txBody>
          <a:bodyPr wrap="square" rtlCol="0">
            <a:spAutoFit/>
          </a:bodyPr>
          <a:lstStyle/>
          <a:p>
            <a:pPr algn="r"/>
            <a:r>
              <a:rPr lang="en-NZ" sz="1400" dirty="0" smtClean="0"/>
              <a:t>16)</a:t>
            </a:r>
          </a:p>
          <a:p>
            <a:pPr algn="r"/>
            <a:r>
              <a:rPr lang="en-NZ" sz="1400" dirty="0" smtClean="0"/>
              <a:t>17)</a:t>
            </a:r>
          </a:p>
          <a:p>
            <a:pPr algn="r"/>
            <a:r>
              <a:rPr lang="en-NZ" sz="1400" dirty="0" smtClean="0"/>
              <a:t>18)</a:t>
            </a:r>
          </a:p>
          <a:p>
            <a:pPr algn="r"/>
            <a:r>
              <a:rPr lang="en-NZ" sz="1400" dirty="0" smtClean="0"/>
              <a:t>19)</a:t>
            </a:r>
          </a:p>
          <a:p>
            <a:pPr algn="r"/>
            <a:r>
              <a:rPr lang="en-NZ" sz="1400" dirty="0" smtClean="0"/>
              <a:t>20)</a:t>
            </a:r>
          </a:p>
          <a:p>
            <a:pPr algn="r"/>
            <a:r>
              <a:rPr lang="en-NZ" sz="1400" dirty="0" smtClean="0"/>
              <a:t>21)</a:t>
            </a:r>
          </a:p>
          <a:p>
            <a:pPr algn="r"/>
            <a:r>
              <a:rPr lang="en-NZ" sz="1400" dirty="0" smtClean="0"/>
              <a:t>22)</a:t>
            </a:r>
          </a:p>
          <a:p>
            <a:pPr algn="r"/>
            <a:r>
              <a:rPr lang="en-NZ" sz="1400" dirty="0" smtClean="0"/>
              <a:t>23)</a:t>
            </a:r>
          </a:p>
          <a:p>
            <a:pPr algn="r"/>
            <a:r>
              <a:rPr lang="en-NZ" sz="1400" dirty="0" smtClean="0"/>
              <a:t>24)</a:t>
            </a:r>
          </a:p>
          <a:p>
            <a:pPr algn="r"/>
            <a:r>
              <a:rPr lang="en-NZ" sz="1400" dirty="0" smtClean="0"/>
              <a:t>25)</a:t>
            </a:r>
            <a:endParaRPr lang="en-GB" sz="1400" dirty="0"/>
          </a:p>
        </p:txBody>
      </p:sp>
      <p:sp>
        <p:nvSpPr>
          <p:cNvPr id="15" name="Subtitle"/>
          <p:cNvSpPr txBox="1"/>
          <p:nvPr/>
        </p:nvSpPr>
        <p:spPr>
          <a:xfrm>
            <a:off x="660260" y="633770"/>
            <a:ext cx="2214965" cy="338554"/>
          </a:xfrm>
          <a:prstGeom prst="rect">
            <a:avLst/>
          </a:prstGeom>
          <a:noFill/>
        </p:spPr>
        <p:txBody>
          <a:bodyPr wrap="none" rtlCol="0">
            <a:spAutoFit/>
          </a:bodyPr>
          <a:lstStyle/>
          <a:p>
            <a:r>
              <a:rPr lang="en-NZ" sz="1600" b="1" dirty="0" smtClean="0"/>
              <a:t>Highlight TRUE or FALSE</a:t>
            </a:r>
            <a:endParaRPr lang="en-GB" sz="1600" b="1" dirty="0"/>
          </a:p>
        </p:txBody>
      </p:sp>
      <p:sp>
        <p:nvSpPr>
          <p:cNvPr id="2" name="Title"/>
          <p:cNvSpPr>
            <a:spLocks noGrp="1"/>
          </p:cNvSpPr>
          <p:nvPr>
            <p:ph type="ctrTitle"/>
          </p:nvPr>
        </p:nvSpPr>
        <p:spPr>
          <a:xfrm>
            <a:off x="0" y="0"/>
            <a:ext cx="9144000" cy="555526"/>
          </a:xfrm>
        </p:spPr>
        <p:txBody>
          <a:bodyPr>
            <a:noAutofit/>
          </a:bodyPr>
          <a:lstStyle/>
          <a:p>
            <a:r>
              <a:rPr lang="en-NZ" sz="3400" dirty="0"/>
              <a:t>How much do you know about the Liturgical Year?</a:t>
            </a:r>
            <a:endParaRPr lang="en-GB" sz="3400" dirty="0">
              <a:ea typeface="Adobe Heiti Std R" pitchFamily="34"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S-03B</a:t>
            </a:r>
            <a:endParaRPr lang="en-GB" sz="900" b="1" dirty="0">
              <a:latin typeface="Arial" pitchFamily="34" charset="0"/>
              <a:cs typeface="Arial" pitchFamily="34" charset="0"/>
            </a:endParaRPr>
          </a:p>
        </p:txBody>
      </p:sp>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719553711"/>
      </p:ext>
    </p:extLst>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1" name="TextBox: date"/>
          <p:cNvSpPr txBox="1"/>
          <p:nvPr/>
        </p:nvSpPr>
        <p:spPr>
          <a:xfrm>
            <a:off x="6475775" y="4381487"/>
            <a:ext cx="1247586" cy="276999"/>
          </a:xfrm>
          <a:prstGeom prst="rect">
            <a:avLst/>
          </a:prstGeom>
          <a:noFill/>
        </p:spPr>
        <p:txBody>
          <a:bodyPr wrap="none" rtlCol="0">
            <a:spAutoFit/>
          </a:bodyPr>
          <a:lstStyle/>
          <a:p>
            <a:r>
              <a:rPr lang="en-NZ" sz="1200" dirty="0" smtClean="0">
                <a:latin typeface="+mj-lt"/>
                <a:ea typeface="Adobe Heiti Std R" pitchFamily="34" charset="-128"/>
              </a:rPr>
              <a:t>Date: _________</a:t>
            </a:r>
            <a:endParaRPr lang="en-GB" sz="1200" dirty="0">
              <a:latin typeface="+mj-lt"/>
              <a:ea typeface="Adobe Heiti Std R" pitchFamily="34" charset="-128"/>
            </a:endParaRPr>
          </a:p>
        </p:txBody>
      </p:sp>
      <p:sp>
        <p:nvSpPr>
          <p:cNvPr id="18" name="TextBox: name"/>
          <p:cNvSpPr txBox="1"/>
          <p:nvPr/>
        </p:nvSpPr>
        <p:spPr>
          <a:xfrm>
            <a:off x="6372200" y="4011910"/>
            <a:ext cx="1866217" cy="276999"/>
          </a:xfrm>
          <a:prstGeom prst="rect">
            <a:avLst/>
          </a:prstGeom>
          <a:noFill/>
        </p:spPr>
        <p:txBody>
          <a:bodyPr wrap="none" rtlCol="0">
            <a:spAutoFit/>
          </a:bodyPr>
          <a:lstStyle/>
          <a:p>
            <a:r>
              <a:rPr lang="en-NZ" sz="1200" dirty="0" smtClean="0">
                <a:latin typeface="+mj-lt"/>
                <a:ea typeface="Adobe Heiti Std R" pitchFamily="34" charset="-128"/>
              </a:rPr>
              <a:t>Name: ________________</a:t>
            </a:r>
            <a:endParaRPr lang="en-GB" sz="1200" dirty="0">
              <a:latin typeface="+mj-lt"/>
              <a:ea typeface="Adobe Heiti Std R" pitchFamily="34" charset="-128"/>
            </a:endParaRPr>
          </a:p>
        </p:txBody>
      </p:sp>
      <p:sp>
        <p:nvSpPr>
          <p:cNvPr id="37" name="TextBox: Legend"/>
          <p:cNvSpPr txBox="1"/>
          <p:nvPr/>
        </p:nvSpPr>
        <p:spPr>
          <a:xfrm>
            <a:off x="6300192" y="771550"/>
            <a:ext cx="2771800" cy="3231654"/>
          </a:xfrm>
          <a:prstGeom prst="rect">
            <a:avLst/>
          </a:prstGeom>
          <a:noFill/>
        </p:spPr>
        <p:txBody>
          <a:bodyPr wrap="square" rtlCol="0">
            <a:spAutoFit/>
          </a:bodyPr>
          <a:lstStyle/>
          <a:p>
            <a:pPr algn="ctr"/>
            <a:r>
              <a:rPr lang="en-NZ" dirty="0" smtClean="0"/>
              <a:t>LIVING LENT</a:t>
            </a:r>
          </a:p>
          <a:p>
            <a:r>
              <a:rPr lang="en-NZ" sz="1400" dirty="0"/>
              <a:t>I want to use the season of </a:t>
            </a:r>
            <a:r>
              <a:rPr lang="en-NZ" sz="1400" dirty="0" smtClean="0"/>
              <a:t>Lent</a:t>
            </a:r>
          </a:p>
          <a:p>
            <a:r>
              <a:rPr lang="en-NZ" sz="1400" dirty="0" smtClean="0"/>
              <a:t>to </a:t>
            </a:r>
            <a:r>
              <a:rPr lang="en-NZ" sz="1400" dirty="0"/>
              <a:t>grow closer </a:t>
            </a:r>
            <a:r>
              <a:rPr lang="en-NZ" sz="1400" dirty="0" smtClean="0"/>
              <a:t>to Jesus </a:t>
            </a:r>
            <a:r>
              <a:rPr lang="en-NZ" sz="1400" dirty="0"/>
              <a:t>through prayer, fasting and </a:t>
            </a:r>
            <a:r>
              <a:rPr lang="en-NZ" sz="1400" dirty="0" smtClean="0"/>
              <a:t>helping</a:t>
            </a:r>
            <a:br>
              <a:rPr lang="en-NZ" sz="1400" dirty="0" smtClean="0"/>
            </a:br>
            <a:r>
              <a:rPr lang="en-NZ" sz="1400" dirty="0" smtClean="0"/>
              <a:t>those </a:t>
            </a:r>
            <a:r>
              <a:rPr lang="en-NZ" sz="1400" dirty="0"/>
              <a:t>in need</a:t>
            </a:r>
            <a:r>
              <a:rPr lang="en-NZ" sz="1400" dirty="0" smtClean="0"/>
              <a:t>.</a:t>
            </a:r>
          </a:p>
          <a:p>
            <a:pPr>
              <a:tabLst>
                <a:tab pos="1255713" algn="r"/>
                <a:tab pos="1346200" algn="l"/>
              </a:tabLst>
            </a:pPr>
            <a:endParaRPr lang="en-GB" sz="1400" dirty="0"/>
          </a:p>
          <a:p>
            <a:pPr defTabSz="612775">
              <a:tabLst>
                <a:tab pos="1255713" algn="r"/>
                <a:tab pos="1346200" algn="l"/>
                <a:tab pos="1527175" algn="l"/>
              </a:tabLst>
            </a:pPr>
            <a:r>
              <a:rPr lang="en-GB" sz="1400" dirty="0"/>
              <a:t>	</a:t>
            </a:r>
            <a:r>
              <a:rPr lang="en-NZ" sz="1400" dirty="0" smtClean="0"/>
              <a:t>GREEN CROSS	–	For </a:t>
            </a:r>
            <a:r>
              <a:rPr lang="en-NZ" sz="1400" dirty="0"/>
              <a:t>prayer 	</a:t>
            </a:r>
            <a:r>
              <a:rPr lang="en-NZ" sz="1400" dirty="0" smtClean="0"/>
              <a:t>RED CROSS	–	For kindness</a:t>
            </a:r>
            <a:r>
              <a:rPr lang="en-GB" sz="1400" dirty="0"/>
              <a:t/>
            </a:r>
            <a:br>
              <a:rPr lang="en-GB" sz="1400" dirty="0"/>
            </a:br>
            <a:r>
              <a:rPr lang="en-GB" sz="1400" dirty="0" smtClean="0"/>
              <a:t>	</a:t>
            </a:r>
            <a:r>
              <a:rPr lang="en-NZ" sz="1400" dirty="0" smtClean="0"/>
              <a:t>PURPLE CROSS	–	For fasting</a:t>
            </a:r>
          </a:p>
          <a:p>
            <a:pPr defTabSz="612775">
              <a:tabLst>
                <a:tab pos="1255713" algn="r"/>
                <a:tab pos="1346200" algn="l"/>
                <a:tab pos="1527175" algn="l"/>
              </a:tabLst>
            </a:pPr>
            <a:r>
              <a:rPr lang="en-NZ" sz="1400" dirty="0"/>
              <a:t>	</a:t>
            </a:r>
            <a:r>
              <a:rPr lang="en-NZ" sz="1400" dirty="0" smtClean="0"/>
              <a:t>YELLOW CROSS	–	For change	</a:t>
            </a:r>
            <a:endParaRPr lang="en-GB" sz="1400" dirty="0"/>
          </a:p>
          <a:p>
            <a:endParaRPr lang="en-NZ" sz="1400" dirty="0" smtClean="0"/>
          </a:p>
          <a:p>
            <a:r>
              <a:rPr lang="en-NZ" sz="1400" dirty="0" smtClean="0"/>
              <a:t>Signed </a:t>
            </a:r>
            <a:r>
              <a:rPr lang="en-NZ" dirty="0" smtClean="0"/>
              <a:t>______________________</a:t>
            </a:r>
            <a:endParaRPr lang="en-GB" dirty="0"/>
          </a:p>
        </p:txBody>
      </p:sp>
      <p:graphicFrame>
        <p:nvGraphicFramePr>
          <p:cNvPr id="8" name="Table: Calendar"/>
          <p:cNvGraphicFramePr>
            <a:graphicFrameLocks noGrp="1"/>
          </p:cNvGraphicFramePr>
          <p:nvPr>
            <p:extLst>
              <p:ext uri="{D42A27DB-BD31-4B8C-83A1-F6EECF244321}">
                <p14:modId xmlns:p14="http://schemas.microsoft.com/office/powerpoint/2010/main" val="3336691370"/>
              </p:ext>
            </p:extLst>
          </p:nvPr>
        </p:nvGraphicFramePr>
        <p:xfrm>
          <a:off x="323529" y="775570"/>
          <a:ext cx="5904654" cy="3876334"/>
        </p:xfrm>
        <a:graphic>
          <a:graphicData uri="http://schemas.openxmlformats.org/drawingml/2006/table">
            <a:tbl>
              <a:tblPr firstRow="1" bandRow="1">
                <a:tableStyleId>{5940675A-B579-460E-94D1-54222C63F5DA}</a:tableStyleId>
              </a:tblPr>
              <a:tblGrid>
                <a:gridCol w="843522"/>
                <a:gridCol w="843522"/>
                <a:gridCol w="843522"/>
                <a:gridCol w="843522"/>
                <a:gridCol w="843522"/>
                <a:gridCol w="843522"/>
                <a:gridCol w="843522"/>
              </a:tblGrid>
              <a:tr h="284012">
                <a:tc>
                  <a:txBody>
                    <a:bodyPr/>
                    <a:lstStyle/>
                    <a:p>
                      <a:pPr algn="ctr"/>
                      <a:r>
                        <a:rPr lang="en-NZ" sz="1200" dirty="0" smtClean="0"/>
                        <a:t>Sunday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Monday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Tuesday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Wednesday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Thursday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Friday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c>
                  <a:txBody>
                    <a:bodyPr/>
                    <a:lstStyle/>
                    <a:p>
                      <a:pPr algn="ctr"/>
                      <a:r>
                        <a:rPr lang="en-NZ" sz="1200" dirty="0" smtClean="0"/>
                        <a:t>Saturday</a:t>
                      </a:r>
                      <a:endParaRPr lang="en-GB" sz="1200" dirty="0"/>
                    </a:p>
                  </a:txBody>
                  <a:tcPr marL="0" marR="0" marT="64800" marB="64800" anchor="ctr">
                    <a:lnB w="38100" cap="flat" cmpd="sng" algn="ctr">
                      <a:solidFill>
                        <a:schemeClr val="tx1"/>
                      </a:solidFill>
                      <a:prstDash val="solid"/>
                      <a:round/>
                      <a:headEnd type="none" w="med" len="med"/>
                      <a:tailEnd type="none" w="med" len="med"/>
                    </a:lnB>
                  </a:tcPr>
                </a:tc>
              </a:tr>
              <a:tr h="504000">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c>
                  <a:txBody>
                    <a:bodyPr/>
                    <a:lstStyle/>
                    <a:p>
                      <a:endParaRPr lang="en-GB" sz="2500" dirty="0"/>
                    </a:p>
                  </a:txBody>
                  <a:tcPr marL="128123" marR="128123" marT="64061" marB="64061">
                    <a:lnT w="38100" cap="flat" cmpd="sng" algn="ctr">
                      <a:solidFill>
                        <a:schemeClr val="tx1"/>
                      </a:solidFill>
                      <a:prstDash val="solid"/>
                      <a:round/>
                      <a:headEnd type="none" w="med" len="med"/>
                      <a:tailEnd type="none" w="med" len="med"/>
                    </a:lnT>
                  </a:tcPr>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dirty="0"/>
                    </a:p>
                  </a:txBody>
                  <a:tcPr marL="128123" marR="128123" marT="64061" marB="64061"/>
                </a:tc>
                <a:tc>
                  <a:txBody>
                    <a:bodyPr/>
                    <a:lstStyle/>
                    <a:p>
                      <a:endParaRPr lang="en-GB" sz="2500" dirty="0"/>
                    </a:p>
                  </a:txBody>
                  <a:tcPr marL="128123" marR="128123" marT="64061" marB="64061"/>
                </a:tc>
                <a:tc>
                  <a:txBody>
                    <a:bodyPr/>
                    <a:lstStyle/>
                    <a:p>
                      <a:endParaRPr lang="en-GB" sz="2500"/>
                    </a:p>
                  </a:txBody>
                  <a:tcPr marL="128123" marR="128123" marT="64061" marB="64061"/>
                </a:tc>
                <a:tc>
                  <a:txBody>
                    <a:bodyPr/>
                    <a:lstStyle/>
                    <a:p>
                      <a:endParaRPr lang="en-GB" sz="2500" dirty="0"/>
                    </a:p>
                  </a:txBody>
                  <a:tcPr marL="128123" marR="128123" marT="64061" marB="64061"/>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dirty="0"/>
                    </a:p>
                  </a:txBody>
                  <a:tcPr marL="128123" marR="128123" marT="64061" marB="64061"/>
                </a:tc>
                <a:tc>
                  <a:txBody>
                    <a:bodyPr/>
                    <a:lstStyle/>
                    <a:p>
                      <a:endParaRPr lang="en-GB" sz="2500" dirty="0"/>
                    </a:p>
                  </a:txBody>
                  <a:tcPr marL="128123" marR="128123" marT="64061" marB="64061"/>
                </a:tc>
                <a:tc>
                  <a:txBody>
                    <a:bodyPr/>
                    <a:lstStyle/>
                    <a:p>
                      <a:endParaRPr lang="en-GB" sz="2500"/>
                    </a:p>
                  </a:txBody>
                  <a:tcPr marL="128123" marR="128123" marT="64061" marB="64061"/>
                </a:tc>
                <a:tc>
                  <a:txBody>
                    <a:bodyPr/>
                    <a:lstStyle/>
                    <a:p>
                      <a:endParaRPr lang="en-GB" sz="2500" dirty="0"/>
                    </a:p>
                  </a:txBody>
                  <a:tcPr marL="128123" marR="128123" marT="64061" marB="64061"/>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r>
              <a:tr h="504000">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a:p>
                  </a:txBody>
                  <a:tcPr marL="128123" marR="128123" marT="64061" marB="64061"/>
                </a:tc>
                <a:tc>
                  <a:txBody>
                    <a:bodyPr/>
                    <a:lstStyle/>
                    <a:p>
                      <a:endParaRPr lang="en-GB" sz="2500" dirty="0"/>
                    </a:p>
                  </a:txBody>
                  <a:tcPr marL="128123" marR="128123" marT="64061" marB="64061"/>
                </a:tc>
              </a:tr>
            </a:tbl>
          </a:graphicData>
        </a:graphic>
      </p:graphicFrame>
      <p:grpSp>
        <p:nvGrpSpPr>
          <p:cNvPr id="36" name="Group: Crosses"/>
          <p:cNvGrpSpPr/>
          <p:nvPr/>
        </p:nvGrpSpPr>
        <p:grpSpPr>
          <a:xfrm>
            <a:off x="565072" y="1131590"/>
            <a:ext cx="5404081" cy="3489036"/>
            <a:chOff x="565072" y="1131590"/>
            <a:chExt cx="5404081" cy="3489036"/>
          </a:xfrm>
        </p:grpSpPr>
        <p:pic>
          <p:nvPicPr>
            <p:cNvPr id="3074" name="Picture A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1131590"/>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A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1131590"/>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A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1131590"/>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A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1131590"/>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B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B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502"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B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816"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B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130"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B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B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B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163330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C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C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C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C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C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C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C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214140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D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D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D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D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D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D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D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2649493"/>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E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E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E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E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E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E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E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3157586"/>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F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F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F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F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F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F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F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3665678"/>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G7"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187"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G6"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934"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G5"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680"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G4"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426"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G3"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444"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G2"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758" y="4173771"/>
              <a:ext cx="359966" cy="446855"/>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G1" descr="D:\03 Projects\TCI\10 Lessons\02 LITURGICAL YEAR\03 Lent\Lent Y7-L01\Images\Cro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2" y="4173771"/>
              <a:ext cx="359966" cy="44685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p:cNvSpPr>
            <a:spLocks noGrp="1"/>
          </p:cNvSpPr>
          <p:nvPr>
            <p:ph type="ctrTitle"/>
          </p:nvPr>
        </p:nvSpPr>
        <p:spPr>
          <a:xfrm>
            <a:off x="0" y="0"/>
            <a:ext cx="9144000" cy="555526"/>
          </a:xfrm>
        </p:spPr>
        <p:txBody>
          <a:bodyPr>
            <a:noAutofit/>
          </a:bodyPr>
          <a:lstStyle/>
          <a:p>
            <a:r>
              <a:rPr lang="en-NZ" sz="3600" dirty="0"/>
              <a:t>Recording my Lenten Journey</a:t>
            </a:r>
            <a:endParaRPr lang="en-GB" sz="3400" dirty="0">
              <a:ea typeface="Adobe Heiti Std R" pitchFamily="34"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307" name="Action Button: Up">
            <a:hlinkClick r:id="rId4"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3"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39313134"/>
      </p:ext>
    </p:extLst>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46221"/>
          </a:xfrm>
          <a:prstGeom prst="rect">
            <a:avLst/>
          </a:prstGeom>
          <a:noFill/>
        </p:spPr>
        <p:txBody>
          <a:bodyPr wrap="square" rtlCol="0">
            <a:spAutoFit/>
          </a:bodyPr>
          <a:lstStyle/>
          <a:p>
            <a:pPr lvl="0"/>
            <a:r>
              <a:rPr lang="en-NZ" sz="1000" dirty="0"/>
              <a:t>Questions I would like to ask about the topics in this resource are …</a:t>
            </a:r>
            <a:endParaRPr lang="en-GB" sz="1000" dirty="0"/>
          </a:p>
        </p:txBody>
      </p:sp>
      <p:sp>
        <p:nvSpPr>
          <p:cNvPr id="42" name="Textbox: Line 5"/>
          <p:cNvSpPr txBox="1"/>
          <p:nvPr/>
        </p:nvSpPr>
        <p:spPr>
          <a:xfrm>
            <a:off x="139828" y="3003588"/>
            <a:ext cx="8856045" cy="246221"/>
          </a:xfrm>
          <a:prstGeom prst="rect">
            <a:avLst/>
          </a:prstGeom>
          <a:noFill/>
        </p:spPr>
        <p:txBody>
          <a:bodyPr wrap="square" rtlCol="0">
            <a:spAutoFit/>
          </a:bodyPr>
          <a:lstStyle/>
          <a:p>
            <a:pPr lvl="0"/>
            <a:r>
              <a:rPr lang="en-NZ" sz="1000" dirty="0"/>
              <a:t>Which activity do you think helped you to learn best in this resource?</a:t>
            </a:r>
            <a:endParaRPr lang="en-GB" sz="1000" dirty="0"/>
          </a:p>
        </p:txBody>
      </p:sp>
      <p:sp>
        <p:nvSpPr>
          <p:cNvPr id="43" name="Textbox: Line 4"/>
          <p:cNvSpPr txBox="1"/>
          <p:nvPr/>
        </p:nvSpPr>
        <p:spPr>
          <a:xfrm>
            <a:off x="4605137" y="2127854"/>
            <a:ext cx="4390737" cy="400110"/>
          </a:xfrm>
          <a:prstGeom prst="rect">
            <a:avLst/>
          </a:prstGeom>
          <a:noFill/>
        </p:spPr>
        <p:txBody>
          <a:bodyPr wrap="square" rtlCol="0">
            <a:spAutoFit/>
          </a:bodyPr>
          <a:lstStyle/>
          <a:p>
            <a:pPr lvl="0"/>
            <a:r>
              <a:rPr lang="en-NZ" sz="1000" dirty="0"/>
              <a:t>Give a one minute elevator pitch on how Lent enables Christians to recommit their lives to God through prayer, fasting and almsgiving.</a:t>
            </a:r>
            <a:endParaRPr lang="en-GB" sz="1000" dirty="0"/>
          </a:p>
        </p:txBody>
      </p:sp>
      <p:sp>
        <p:nvSpPr>
          <p:cNvPr id="44" name="Textbox: Line 3"/>
          <p:cNvSpPr txBox="1"/>
          <p:nvPr/>
        </p:nvSpPr>
        <p:spPr>
          <a:xfrm>
            <a:off x="139829" y="2127854"/>
            <a:ext cx="4349108" cy="400110"/>
          </a:xfrm>
          <a:prstGeom prst="rect">
            <a:avLst/>
          </a:prstGeom>
          <a:noFill/>
        </p:spPr>
        <p:txBody>
          <a:bodyPr wrap="square" rtlCol="0">
            <a:spAutoFit/>
          </a:bodyPr>
          <a:lstStyle/>
          <a:p>
            <a:pPr lvl="0"/>
            <a:r>
              <a:rPr lang="en-NZ" sz="1000" dirty="0"/>
              <a:t>Write an explanation of fasting and explain why </a:t>
            </a:r>
            <a:r>
              <a:rPr lang="en-NZ" sz="1000" dirty="0" smtClean="0"/>
              <a:t>people are expected</a:t>
            </a:r>
          </a:p>
          <a:p>
            <a:pPr lvl="0"/>
            <a:r>
              <a:rPr lang="en-NZ" sz="1000" dirty="0" smtClean="0"/>
              <a:t>to </a:t>
            </a:r>
            <a:r>
              <a:rPr lang="en-NZ" sz="1000" dirty="0"/>
              <a:t>fast in Lent. </a:t>
            </a:r>
            <a:endParaRPr lang="en-GB" sz="1000" dirty="0"/>
          </a:p>
        </p:txBody>
      </p:sp>
      <p:sp>
        <p:nvSpPr>
          <p:cNvPr id="45" name="Textbox: Line 2"/>
          <p:cNvSpPr txBox="1"/>
          <p:nvPr/>
        </p:nvSpPr>
        <p:spPr>
          <a:xfrm>
            <a:off x="4605138" y="1233811"/>
            <a:ext cx="4394862" cy="246221"/>
          </a:xfrm>
          <a:prstGeom prst="rect">
            <a:avLst/>
          </a:prstGeom>
          <a:noFill/>
        </p:spPr>
        <p:txBody>
          <a:bodyPr wrap="square" rtlCol="0">
            <a:spAutoFit/>
          </a:bodyPr>
          <a:lstStyle/>
          <a:p>
            <a:pPr lvl="0"/>
            <a:r>
              <a:rPr lang="en-NZ" sz="1000" dirty="0"/>
              <a:t>How </a:t>
            </a:r>
            <a:r>
              <a:rPr lang="en-NZ" sz="1000" dirty="0" smtClean="0"/>
              <a:t>do people </a:t>
            </a:r>
            <a:r>
              <a:rPr lang="en-NZ" sz="1000" dirty="0"/>
              <a:t>of your age share in the Lenten practice of almsgiving?</a:t>
            </a:r>
            <a:endParaRPr lang="en-GB" sz="1000" dirty="0"/>
          </a:p>
        </p:txBody>
      </p:sp>
      <p:sp>
        <p:nvSpPr>
          <p:cNvPr id="46" name="Textbox: Line 1"/>
          <p:cNvSpPr txBox="1"/>
          <p:nvPr/>
        </p:nvSpPr>
        <p:spPr>
          <a:xfrm>
            <a:off x="139829" y="1233811"/>
            <a:ext cx="3583674" cy="246221"/>
          </a:xfrm>
          <a:prstGeom prst="rect">
            <a:avLst/>
          </a:prstGeom>
          <a:noFill/>
        </p:spPr>
        <p:txBody>
          <a:bodyPr wrap="square" rtlCol="0">
            <a:spAutoFit/>
          </a:bodyPr>
          <a:lstStyle/>
          <a:p>
            <a:pPr lvl="0"/>
            <a:r>
              <a:rPr lang="en-NZ" sz="1000" dirty="0"/>
              <a:t>Prayer is very important in Lent because …</a:t>
            </a:r>
            <a:endParaRPr lang="en-GB" sz="1000" dirty="0"/>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pic>
        <p:nvPicPr>
          <p:cNvPr id="54" name="Picture: Right Corne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21362" y="123478"/>
            <a:ext cx="743126" cy="110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itle"/>
          <p:cNvSpPr>
            <a:spLocks noGrp="1"/>
          </p:cNvSpPr>
          <p:nvPr>
            <p:ph type="ctrTitle"/>
          </p:nvPr>
        </p:nvSpPr>
        <p:spPr>
          <a:xfrm>
            <a:off x="0" y="0"/>
            <a:ext cx="9144000" cy="900000"/>
          </a:xfrm>
        </p:spPr>
        <p:txBody>
          <a:bodyPr>
            <a:normAutofit/>
          </a:bodyPr>
          <a:lstStyle/>
          <a:p>
            <a:r>
              <a:rPr lang="en-US" sz="3200" dirty="0" smtClean="0">
                <a:ea typeface="Adobe Heiti Std R" pitchFamily="34" charset="-128"/>
              </a:rPr>
              <a:t>Check up</a:t>
            </a:r>
            <a:endParaRPr lang="en-GB" sz="3600" dirty="0">
              <a:ea typeface="Adobe Heiti Std R" pitchFamily="34"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9" name="Filter"/>
          <p:cNvSpPr/>
          <p:nvPr/>
        </p:nvSpPr>
        <p:spPr>
          <a:xfrm>
            <a:off x="1"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Line 2"/>
          <p:cNvSpPr txBox="1"/>
          <p:nvPr/>
        </p:nvSpPr>
        <p:spPr>
          <a:xfrm>
            <a:off x="859997" y="3108906"/>
            <a:ext cx="7744315" cy="830997"/>
          </a:xfrm>
          <a:prstGeom prst="rect">
            <a:avLst/>
          </a:prstGeom>
          <a:noFill/>
        </p:spPr>
        <p:txBody>
          <a:bodyPr wrap="square" rtlCol="0">
            <a:spAutoFit/>
          </a:bodyPr>
          <a:lstStyle/>
          <a:p>
            <a:pPr lvl="0"/>
            <a:r>
              <a:rPr lang="en-NZ" sz="2400" i="1" dirty="0">
                <a:solidFill>
                  <a:schemeClr val="bg1"/>
                </a:solidFill>
                <a:latin typeface="+mj-lt"/>
                <a:ea typeface="Adobe Heiti Std R" pitchFamily="34" charset="-128"/>
                <a:cs typeface="Segoe UI" pitchFamily="34" charset="0"/>
              </a:rPr>
              <a:t>identify ways people can share in the Lenten practices of prayer, fasting and almsgiving.</a:t>
            </a:r>
            <a:endParaRPr lang="en-GB" sz="2400" i="1" dirty="0">
              <a:solidFill>
                <a:schemeClr val="bg1"/>
              </a:solidFill>
              <a:latin typeface="+mj-lt"/>
              <a:ea typeface="Adobe Heiti Std R" pitchFamily="34" charset="-128"/>
              <a:cs typeface="Segoe UI" pitchFamily="34" charset="0"/>
            </a:endParaRPr>
          </a:p>
        </p:txBody>
      </p:sp>
      <p:sp>
        <p:nvSpPr>
          <p:cNvPr id="9" name="Textbox: Line 1"/>
          <p:cNvSpPr txBox="1"/>
          <p:nvPr/>
        </p:nvSpPr>
        <p:spPr>
          <a:xfrm>
            <a:off x="865802" y="2226353"/>
            <a:ext cx="7744315" cy="461665"/>
          </a:xfrm>
          <a:prstGeom prst="rect">
            <a:avLst/>
          </a:prstGeom>
          <a:noFill/>
        </p:spPr>
        <p:txBody>
          <a:bodyPr wrap="square" rtlCol="0">
            <a:spAutoFit/>
          </a:bodyPr>
          <a:lstStyle/>
          <a:p>
            <a:pPr marL="0" lvl="1">
              <a:spcAft>
                <a:spcPts val="1800"/>
              </a:spcAft>
            </a:pPr>
            <a:r>
              <a:rPr lang="en-US" sz="2400" i="1" dirty="0" smtClean="0">
                <a:solidFill>
                  <a:schemeClr val="bg1"/>
                </a:solidFill>
                <a:latin typeface="+mj-lt"/>
                <a:ea typeface="Adobe Heiti Std R" pitchFamily="34" charset="-128"/>
                <a:cs typeface="Segoe UI" pitchFamily="34" charset="0"/>
              </a:rPr>
              <a:t>explain </a:t>
            </a:r>
            <a:r>
              <a:rPr lang="en-US" sz="2400" i="1" dirty="0">
                <a:solidFill>
                  <a:schemeClr val="bg1"/>
                </a:solidFill>
                <a:latin typeface="+mj-lt"/>
                <a:ea typeface="Adobe Heiti Std R" pitchFamily="34" charset="-128"/>
                <a:cs typeface="Segoe UI" pitchFamily="34" charset="0"/>
              </a:rPr>
              <a:t>the purpose of prayer </a:t>
            </a:r>
            <a:r>
              <a:rPr lang="en-US" sz="2400" i="1" dirty="0" err="1">
                <a:solidFill>
                  <a:schemeClr val="bg1"/>
                </a:solidFill>
                <a:latin typeface="+mj-lt"/>
                <a:ea typeface="Adobe Heiti Std R" pitchFamily="34" charset="-128"/>
                <a:cs typeface="Segoe UI" pitchFamily="34" charset="0"/>
              </a:rPr>
              <a:t>karakia</a:t>
            </a:r>
            <a:r>
              <a:rPr lang="en-US" sz="2400" i="1" dirty="0">
                <a:solidFill>
                  <a:schemeClr val="bg1"/>
                </a:solidFill>
                <a:latin typeface="+mj-lt"/>
                <a:ea typeface="Adobe Heiti Std R" pitchFamily="34" charset="-128"/>
                <a:cs typeface="Segoe UI" pitchFamily="34" charset="0"/>
              </a:rPr>
              <a:t>, fasting and almsgiving</a:t>
            </a:r>
            <a:endParaRPr lang="en-GB" sz="2400" i="1" dirty="0">
              <a:solidFill>
                <a:schemeClr val="bg1"/>
              </a:solidFill>
              <a:latin typeface="+mj-lt"/>
              <a:ea typeface="Adobe Heiti Std R" pitchFamily="34" charset="-128"/>
              <a:cs typeface="Segoe UI" pitchFamily="34" charset="0"/>
            </a:endParaRPr>
          </a:p>
        </p:txBody>
      </p:sp>
      <p:sp>
        <p:nvSpPr>
          <p:cNvPr id="11" name="Shape: Border 2"/>
          <p:cNvSpPr/>
          <p:nvPr/>
        </p:nvSpPr>
        <p:spPr>
          <a:xfrm>
            <a:off x="859997" y="3108905"/>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226352"/>
            <a:ext cx="7744315" cy="465480"/>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084971"/>
            <a:ext cx="433132" cy="461665"/>
          </a:xfrm>
          <a:prstGeom prst="rect">
            <a:avLst/>
          </a:prstGeom>
          <a:noFill/>
        </p:spPr>
        <p:txBody>
          <a:bodyPr wrap="none" rtlCol="0">
            <a:spAutoFit/>
          </a:bodyPr>
          <a:lstStyle/>
          <a:p>
            <a:r>
              <a:rPr lang="en-US" sz="2400" i="1" dirty="0">
                <a:solidFill>
                  <a:schemeClr val="bg1"/>
                </a:solidFill>
                <a:latin typeface="+mj-lt"/>
                <a:ea typeface="Adobe Heiti Std R" pitchFamily="34" charset="-128"/>
                <a:cs typeface="Segoe UI" pitchFamily="34" charset="0"/>
              </a:rPr>
              <a:t>2</a:t>
            </a:r>
            <a:r>
              <a:rPr lang="en-US" sz="2400" i="1" dirty="0" smtClean="0">
                <a:solidFill>
                  <a:schemeClr val="bg1"/>
                </a:solidFill>
                <a:latin typeface="+mj-lt"/>
                <a:ea typeface="Adobe Heiti Std R" pitchFamily="34" charset="-128"/>
                <a:cs typeface="Segoe UI" pitchFamily="34" charset="0"/>
              </a:rPr>
              <a:t>)</a:t>
            </a:r>
            <a:endParaRPr lang="en-GB" sz="2400" i="1" dirty="0">
              <a:solidFill>
                <a:schemeClr val="bg1"/>
              </a:solidFill>
              <a:latin typeface="+mj-lt"/>
              <a:ea typeface="Adobe Heiti Std R" pitchFamily="34" charset="-128"/>
              <a:cs typeface="Segoe UI" pitchFamily="34" charset="0"/>
            </a:endParaRPr>
          </a:p>
        </p:txBody>
      </p:sp>
      <p:sp>
        <p:nvSpPr>
          <p:cNvPr id="15" name="Shape: Number 1"/>
          <p:cNvSpPr txBox="1"/>
          <p:nvPr/>
        </p:nvSpPr>
        <p:spPr>
          <a:xfrm>
            <a:off x="395536" y="2230167"/>
            <a:ext cx="433132" cy="461665"/>
          </a:xfrm>
          <a:prstGeom prst="rect">
            <a:avLst/>
          </a:prstGeom>
          <a:noFill/>
        </p:spPr>
        <p:txBody>
          <a:bodyPr wrap="none" rtlCol="0">
            <a:spAutoFit/>
          </a:bodyPr>
          <a:lstStyle/>
          <a:p>
            <a:r>
              <a:rPr lang="en-US" sz="2400" i="1" dirty="0" smtClean="0">
                <a:solidFill>
                  <a:schemeClr val="bg1"/>
                </a:solidFill>
                <a:latin typeface="+mj-lt"/>
                <a:ea typeface="Adobe Heiti Std R" pitchFamily="34" charset="-128"/>
                <a:cs typeface="Segoe UI" pitchFamily="34" charset="0"/>
              </a:rPr>
              <a:t>1)</a:t>
            </a:r>
            <a:endParaRPr lang="en-GB" sz="2400" i="1" dirty="0">
              <a:solidFill>
                <a:schemeClr val="bg1"/>
              </a:solidFill>
              <a:latin typeface="+mj-lt"/>
              <a:ea typeface="Adobe Heiti Std R" pitchFamily="34" charset="-128"/>
              <a:cs typeface="Segoe UI" pitchFamily="34" charset="0"/>
            </a:endParaRPr>
          </a:p>
        </p:txBody>
      </p:sp>
      <p:sp>
        <p:nvSpPr>
          <p:cNvPr id="3" name="Subtile"/>
          <p:cNvSpPr txBox="1"/>
          <p:nvPr/>
        </p:nvSpPr>
        <p:spPr>
          <a:xfrm>
            <a:off x="539552" y="1491630"/>
            <a:ext cx="2304256" cy="369332"/>
          </a:xfrm>
          <a:prstGeom prst="rect">
            <a:avLst/>
          </a:prstGeom>
          <a:noFill/>
        </p:spPr>
        <p:txBody>
          <a:bodyPr wrap="square" rtlCol="0">
            <a:spAutoFit/>
          </a:bodyPr>
          <a:lstStyle/>
          <a:p>
            <a:r>
              <a:rPr lang="en-NZ" dirty="0" smtClean="0">
                <a:solidFill>
                  <a:schemeClr val="bg1"/>
                </a:solidFill>
                <a:latin typeface="+mj-lt"/>
                <a:ea typeface="Adobe Heiti Std R" pitchFamily="34" charset="-128"/>
              </a:rPr>
              <a:t>The students will:</a:t>
            </a:r>
            <a:endParaRPr lang="en-GB" dirty="0">
              <a:solidFill>
                <a:schemeClr val="bg1"/>
              </a:solidFill>
              <a:latin typeface="+mj-lt"/>
              <a:ea typeface="Adobe Heiti Std R" pitchFamily="34" charset="-128"/>
            </a:endParaRPr>
          </a:p>
        </p:txBody>
      </p:sp>
      <p:pic>
        <p:nvPicPr>
          <p:cNvPr id="20" name="Picture: Right Cor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123478"/>
            <a:ext cx="864096" cy="12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4000">
                <a:solidFill>
                  <a:schemeClr val="bg1"/>
                </a:solidFill>
                <a:ea typeface="Adobe Heiti Std R" pitchFamily="34" charset="-128"/>
              </a:rPr>
              <a:t>Learning </a:t>
            </a:r>
            <a:r>
              <a:rPr lang="en-NZ" sz="4000" smtClean="0">
                <a:solidFill>
                  <a:schemeClr val="bg1"/>
                </a:solidFill>
                <a:ea typeface="Adobe Heiti Std R" pitchFamily="34" charset="-128"/>
              </a:rPr>
              <a:t>Intentions</a:t>
            </a:r>
            <a:endParaRPr lang="en-GB" sz="40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59117" y="4912668"/>
            <a:ext cx="16257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the borders to reveal text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2" name="Filter"/>
          <p:cNvSpPr/>
          <p:nvPr/>
        </p:nvSpPr>
        <p:spPr>
          <a:xfrm>
            <a:off x="1"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843558"/>
            <a:ext cx="5616624" cy="397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NZ" sz="3400" dirty="0">
                <a:solidFill>
                  <a:schemeClr val="bg1"/>
                </a:solidFill>
              </a:rPr>
              <a:t>How much do you know about the Liturgical Year?</a:t>
            </a:r>
            <a:endParaRPr lang="en-GB" sz="3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Video">
            <a:hlinkClick r:id="rId6" highlightClick="1"/>
          </p:cNvPr>
          <p:cNvSpPr/>
          <p:nvPr/>
        </p:nvSpPr>
        <p:spPr>
          <a:xfrm>
            <a:off x="6660232"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983727" y="4912668"/>
            <a:ext cx="4740401"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video button to play the video. Click </a:t>
            </a:r>
            <a:r>
              <a:rPr lang="en-NZ" sz="900" dirty="0">
                <a:solidFill>
                  <a:schemeClr val="bg1"/>
                </a:solidFill>
                <a:latin typeface="+mj-lt"/>
                <a:ea typeface="Adobe Heiti Std R" pitchFamily="34" charset="-128"/>
                <a:cs typeface="Arial" pitchFamily="34" charset="0"/>
              </a:rPr>
              <a:t>on the worksheet button to go to the worksheet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ent - Y7-R1-S04 - Ash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9684" y="867068"/>
            <a:ext cx="609600" cy="609600"/>
          </a:xfrm>
          <a:prstGeom prst="rect">
            <a:avLst/>
          </a:prstGeom>
        </p:spPr>
      </p:pic>
      <p:pic>
        <p:nvPicPr>
          <p:cNvPr id="11" name="Background" descr="D:\03 Projects\TCI\10 Lessons\03 Backgrounds\Lent\Sun and sta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2" name="Filter"/>
          <p:cNvSpPr/>
          <p:nvPr/>
        </p:nvSpPr>
        <p:spPr>
          <a:xfrm>
            <a:off x="1"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veal 5"/>
          <p:cNvSpPr txBox="1"/>
          <p:nvPr/>
        </p:nvSpPr>
        <p:spPr>
          <a:xfrm>
            <a:off x="5060413" y="3940420"/>
            <a:ext cx="3960000" cy="746358"/>
          </a:xfrm>
          <a:prstGeom prst="rect">
            <a:avLst/>
          </a:prstGeom>
          <a:noFill/>
        </p:spPr>
        <p:txBody>
          <a:bodyPr wrap="square" rtlCol="0">
            <a:spAutoFit/>
          </a:bodyPr>
          <a:lstStyle/>
          <a:p>
            <a:pPr>
              <a:lnSpc>
                <a:spcPts val="1700"/>
              </a:lnSpc>
            </a:pPr>
            <a:r>
              <a:rPr lang="en-US" sz="1500" b="1" dirty="0">
                <a:solidFill>
                  <a:srgbClr val="FFFF99"/>
                </a:solidFill>
              </a:rPr>
              <a:t>Write down some ideas you heard in the previous discussion that you think will help you to </a:t>
            </a:r>
            <a:r>
              <a:rPr lang="en-US" sz="1500" b="1" dirty="0" smtClean="0">
                <a:solidFill>
                  <a:srgbClr val="FFFF99"/>
                </a:solidFill>
              </a:rPr>
              <a:t>turn back </a:t>
            </a:r>
            <a:r>
              <a:rPr lang="en-US" sz="1500" b="1" dirty="0">
                <a:solidFill>
                  <a:srgbClr val="FFFF99"/>
                </a:solidFill>
              </a:rPr>
              <a:t>to </a:t>
            </a:r>
            <a:r>
              <a:rPr lang="en-US" sz="1500" b="1" dirty="0" smtClean="0">
                <a:solidFill>
                  <a:srgbClr val="FFFF99"/>
                </a:solidFill>
              </a:rPr>
              <a:t>God during </a:t>
            </a:r>
            <a:r>
              <a:rPr lang="en-US" sz="1500" b="1" dirty="0">
                <a:solidFill>
                  <a:srgbClr val="FFFF99"/>
                </a:solidFill>
              </a:rPr>
              <a:t>Lent this year.</a:t>
            </a:r>
            <a:endParaRPr lang="en-GB" sz="1500" dirty="0">
              <a:solidFill>
                <a:srgbClr val="FFFF99"/>
              </a:solidFill>
            </a:endParaRPr>
          </a:p>
        </p:txBody>
      </p:sp>
      <p:sp>
        <p:nvSpPr>
          <p:cNvPr id="23" name="Line 5"/>
          <p:cNvSpPr txBox="1"/>
          <p:nvPr/>
        </p:nvSpPr>
        <p:spPr>
          <a:xfrm>
            <a:off x="84752" y="3940420"/>
            <a:ext cx="4316046" cy="746358"/>
          </a:xfrm>
          <a:prstGeom prst="rect">
            <a:avLst/>
          </a:prstGeom>
          <a:noFill/>
        </p:spPr>
        <p:txBody>
          <a:bodyPr wrap="square" rtlCol="0">
            <a:spAutoFit/>
          </a:bodyPr>
          <a:lstStyle/>
          <a:p>
            <a:pPr>
              <a:lnSpc>
                <a:spcPts val="1700"/>
              </a:lnSpc>
            </a:pPr>
            <a:r>
              <a:rPr lang="en-NZ" sz="1500" dirty="0">
                <a:solidFill>
                  <a:schemeClr val="bg1"/>
                </a:solidFill>
              </a:rPr>
              <a:t>making a special effort to be kinder, </a:t>
            </a:r>
            <a:r>
              <a:rPr lang="en-NZ" sz="1500" dirty="0" smtClean="0">
                <a:solidFill>
                  <a:schemeClr val="bg1"/>
                </a:solidFill>
              </a:rPr>
              <a:t>more generous</a:t>
            </a:r>
            <a:r>
              <a:rPr lang="en-NZ" sz="1500" dirty="0">
                <a:solidFill>
                  <a:schemeClr val="bg1"/>
                </a:solidFill>
              </a:rPr>
              <a:t>, unselfish and more aware of what is involved </a:t>
            </a:r>
            <a:r>
              <a:rPr lang="en-NZ" sz="1500" dirty="0" smtClean="0">
                <a:solidFill>
                  <a:schemeClr val="bg1"/>
                </a:solidFill>
              </a:rPr>
              <a:t>in living </a:t>
            </a:r>
            <a:r>
              <a:rPr lang="en-NZ" sz="1500" dirty="0">
                <a:solidFill>
                  <a:schemeClr val="bg1"/>
                </a:solidFill>
              </a:rPr>
              <a:t>the commitment to Christ made at their baptism.</a:t>
            </a:r>
            <a:endParaRPr lang="en-GB" sz="1500" dirty="0">
              <a:solidFill>
                <a:schemeClr val="bg1"/>
              </a:solidFill>
            </a:endParaRPr>
          </a:p>
        </p:txBody>
      </p:sp>
      <p:pic>
        <p:nvPicPr>
          <p:cNvPr id="18" name="Button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3990217"/>
            <a:ext cx="677405"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veal 4"/>
          <p:cNvSpPr txBox="1"/>
          <p:nvPr/>
        </p:nvSpPr>
        <p:spPr>
          <a:xfrm>
            <a:off x="5060413" y="3111336"/>
            <a:ext cx="3960000" cy="746358"/>
          </a:xfrm>
          <a:prstGeom prst="rect">
            <a:avLst/>
          </a:prstGeom>
          <a:noFill/>
        </p:spPr>
        <p:txBody>
          <a:bodyPr wrap="square" rtlCol="0">
            <a:spAutoFit/>
          </a:bodyPr>
          <a:lstStyle/>
          <a:p>
            <a:pPr>
              <a:lnSpc>
                <a:spcPts val="1700"/>
              </a:lnSpc>
            </a:pPr>
            <a:r>
              <a:rPr lang="en-US" sz="1500" b="1" dirty="0">
                <a:solidFill>
                  <a:srgbClr val="FFFF99"/>
                </a:solidFill>
              </a:rPr>
              <a:t>Invite others to share what they do to ‘have a change of </a:t>
            </a:r>
            <a:r>
              <a:rPr lang="en-US" sz="1500" b="1" dirty="0" smtClean="0">
                <a:solidFill>
                  <a:srgbClr val="FFFF99"/>
                </a:solidFill>
              </a:rPr>
              <a:t>heart’ and </a:t>
            </a:r>
            <a:r>
              <a:rPr lang="en-US" sz="1500" b="1" dirty="0">
                <a:solidFill>
                  <a:srgbClr val="FFFF99"/>
                </a:solidFill>
              </a:rPr>
              <a:t>become a better person who is  close to God.</a:t>
            </a:r>
            <a:endParaRPr lang="en-GB" sz="1500" dirty="0">
              <a:solidFill>
                <a:srgbClr val="FFFF99"/>
              </a:solidFill>
            </a:endParaRPr>
          </a:p>
        </p:txBody>
      </p:sp>
      <p:sp>
        <p:nvSpPr>
          <p:cNvPr id="22" name="Line 4"/>
          <p:cNvSpPr txBox="1"/>
          <p:nvPr/>
        </p:nvSpPr>
        <p:spPr>
          <a:xfrm>
            <a:off x="84752" y="3220340"/>
            <a:ext cx="4316046" cy="528350"/>
          </a:xfrm>
          <a:prstGeom prst="rect">
            <a:avLst/>
          </a:prstGeom>
          <a:noFill/>
        </p:spPr>
        <p:txBody>
          <a:bodyPr wrap="square" rtlCol="0">
            <a:spAutoFit/>
          </a:bodyPr>
          <a:lstStyle/>
          <a:p>
            <a:pPr>
              <a:lnSpc>
                <a:spcPts val="1700"/>
              </a:lnSpc>
            </a:pPr>
            <a:r>
              <a:rPr lang="en-NZ" sz="1500" dirty="0">
                <a:solidFill>
                  <a:schemeClr val="bg1"/>
                </a:solidFill>
              </a:rPr>
              <a:t>recognising an attitude or behaviour that you want to </a:t>
            </a:r>
            <a:r>
              <a:rPr lang="en-NZ" sz="1500" dirty="0" smtClean="0">
                <a:solidFill>
                  <a:schemeClr val="bg1"/>
                </a:solidFill>
              </a:rPr>
              <a:t>change and </a:t>
            </a:r>
            <a:r>
              <a:rPr lang="en-NZ" sz="1500" dirty="0">
                <a:solidFill>
                  <a:schemeClr val="bg1"/>
                </a:solidFill>
              </a:rPr>
              <a:t>thinking about how you can </a:t>
            </a:r>
            <a:r>
              <a:rPr lang="en-NZ" sz="1500" dirty="0" smtClean="0">
                <a:solidFill>
                  <a:schemeClr val="bg1"/>
                </a:solidFill>
              </a:rPr>
              <a:t>do</a:t>
            </a:r>
            <a:r>
              <a:rPr lang="en-GB" sz="1500" dirty="0">
                <a:solidFill>
                  <a:schemeClr val="bg1"/>
                </a:solidFill>
              </a:rPr>
              <a:t> </a:t>
            </a:r>
            <a:r>
              <a:rPr lang="en-NZ" sz="1500" dirty="0" smtClean="0">
                <a:solidFill>
                  <a:schemeClr val="bg1"/>
                </a:solidFill>
              </a:rPr>
              <a:t>this</a:t>
            </a:r>
            <a:r>
              <a:rPr lang="en-NZ" sz="1500" dirty="0">
                <a:solidFill>
                  <a:schemeClr val="bg1"/>
                </a:solidFill>
              </a:rPr>
              <a:t>.</a:t>
            </a:r>
            <a:endParaRPr lang="en-GB" sz="1500" dirty="0">
              <a:solidFill>
                <a:schemeClr val="bg1"/>
              </a:solidFill>
            </a:endParaRPr>
          </a:p>
        </p:txBody>
      </p:sp>
      <p:pic>
        <p:nvPicPr>
          <p:cNvPr id="17" name="Button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3132803"/>
            <a:ext cx="677405"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veal 3"/>
          <p:cNvSpPr txBox="1"/>
          <p:nvPr/>
        </p:nvSpPr>
        <p:spPr>
          <a:xfrm>
            <a:off x="5060413" y="2116589"/>
            <a:ext cx="3960000" cy="964367"/>
          </a:xfrm>
          <a:prstGeom prst="rect">
            <a:avLst/>
          </a:prstGeom>
          <a:noFill/>
        </p:spPr>
        <p:txBody>
          <a:bodyPr wrap="square" rtlCol="0">
            <a:spAutoFit/>
          </a:bodyPr>
          <a:lstStyle/>
          <a:p>
            <a:pPr>
              <a:lnSpc>
                <a:spcPts val="1700"/>
              </a:lnSpc>
            </a:pPr>
            <a:r>
              <a:rPr lang="en-US" sz="1500" b="1" dirty="0">
                <a:solidFill>
                  <a:srgbClr val="FFFF99"/>
                </a:solidFill>
              </a:rPr>
              <a:t>Look for opportunities to do this and notice how you feel about God when you do this and hold the special feeling of being close to God in your heart until next time.</a:t>
            </a:r>
            <a:endParaRPr lang="en-GB" sz="1500" dirty="0">
              <a:solidFill>
                <a:srgbClr val="FFFF99"/>
              </a:solidFill>
            </a:endParaRPr>
          </a:p>
        </p:txBody>
      </p:sp>
      <p:sp>
        <p:nvSpPr>
          <p:cNvPr id="21" name="Line 3"/>
          <p:cNvSpPr txBox="1"/>
          <p:nvPr/>
        </p:nvSpPr>
        <p:spPr>
          <a:xfrm>
            <a:off x="84752" y="2225594"/>
            <a:ext cx="4316046" cy="746358"/>
          </a:xfrm>
          <a:prstGeom prst="rect">
            <a:avLst/>
          </a:prstGeom>
          <a:noFill/>
        </p:spPr>
        <p:txBody>
          <a:bodyPr wrap="square" rtlCol="0">
            <a:spAutoFit/>
          </a:bodyPr>
          <a:lstStyle/>
          <a:p>
            <a:pPr>
              <a:lnSpc>
                <a:spcPts val="1700"/>
              </a:lnSpc>
            </a:pPr>
            <a:r>
              <a:rPr lang="en-NZ" sz="1500" dirty="0">
                <a:solidFill>
                  <a:schemeClr val="bg1"/>
                </a:solidFill>
              </a:rPr>
              <a:t>making God a bigger part of your life </a:t>
            </a:r>
            <a:r>
              <a:rPr lang="en-NZ" sz="1500" dirty="0" smtClean="0">
                <a:solidFill>
                  <a:schemeClr val="bg1"/>
                </a:solidFill>
              </a:rPr>
              <a:t>more intentionally </a:t>
            </a:r>
            <a:r>
              <a:rPr lang="en-NZ" sz="1500" dirty="0">
                <a:solidFill>
                  <a:schemeClr val="bg1"/>
                </a:solidFill>
              </a:rPr>
              <a:t>through praying and recognising </a:t>
            </a:r>
            <a:r>
              <a:rPr lang="en-NZ" sz="1500" dirty="0" smtClean="0">
                <a:solidFill>
                  <a:schemeClr val="bg1"/>
                </a:solidFill>
              </a:rPr>
              <a:t>God’s presence </a:t>
            </a:r>
            <a:r>
              <a:rPr lang="en-NZ" sz="1500" dirty="0">
                <a:solidFill>
                  <a:schemeClr val="bg1"/>
                </a:solidFill>
              </a:rPr>
              <a:t>in people and creation. </a:t>
            </a:r>
            <a:endParaRPr lang="en-GB" sz="1500" dirty="0">
              <a:solidFill>
                <a:schemeClr val="bg1"/>
              </a:solidFill>
            </a:endParaRPr>
          </a:p>
        </p:txBody>
      </p:sp>
      <p:pic>
        <p:nvPicPr>
          <p:cNvPr id="16" name="Button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2275391"/>
            <a:ext cx="677405"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veal 2"/>
          <p:cNvSpPr txBox="1"/>
          <p:nvPr/>
        </p:nvSpPr>
        <p:spPr>
          <a:xfrm>
            <a:off x="5060413" y="1368182"/>
            <a:ext cx="3960000" cy="746358"/>
          </a:xfrm>
          <a:prstGeom prst="rect">
            <a:avLst/>
          </a:prstGeom>
          <a:noFill/>
        </p:spPr>
        <p:txBody>
          <a:bodyPr wrap="square" rtlCol="0">
            <a:spAutoFit/>
          </a:bodyPr>
          <a:lstStyle/>
          <a:p>
            <a:pPr>
              <a:lnSpc>
                <a:spcPts val="1700"/>
              </a:lnSpc>
            </a:pPr>
            <a:r>
              <a:rPr lang="en-US" sz="1500" b="1" dirty="0">
                <a:solidFill>
                  <a:srgbClr val="FFFF99"/>
                </a:solidFill>
              </a:rPr>
              <a:t>Think about how you can recommit your lives to </a:t>
            </a:r>
            <a:r>
              <a:rPr lang="en-US" sz="1500" b="1" dirty="0" smtClean="0">
                <a:solidFill>
                  <a:srgbClr val="FFFF99"/>
                </a:solidFill>
              </a:rPr>
              <a:t>God whom </a:t>
            </a:r>
            <a:r>
              <a:rPr lang="en-US" sz="1500" b="1" dirty="0">
                <a:solidFill>
                  <a:srgbClr val="FFFF99"/>
                </a:solidFill>
              </a:rPr>
              <a:t>you will </a:t>
            </a:r>
            <a:r>
              <a:rPr lang="en-US" sz="1500" b="1" dirty="0" smtClean="0">
                <a:solidFill>
                  <a:srgbClr val="FFFF99"/>
                </a:solidFill>
              </a:rPr>
              <a:t>meet face </a:t>
            </a:r>
            <a:r>
              <a:rPr lang="en-US" sz="1500" b="1" dirty="0">
                <a:solidFill>
                  <a:srgbClr val="FFFF99"/>
                </a:solidFill>
              </a:rPr>
              <a:t>to face when you die.</a:t>
            </a:r>
            <a:endParaRPr lang="en-GB" sz="1500" dirty="0">
              <a:solidFill>
                <a:srgbClr val="FFFF99"/>
              </a:solidFill>
            </a:endParaRPr>
          </a:p>
        </p:txBody>
      </p:sp>
      <p:sp>
        <p:nvSpPr>
          <p:cNvPr id="19" name="Line 2"/>
          <p:cNvSpPr txBox="1"/>
          <p:nvPr/>
        </p:nvSpPr>
        <p:spPr>
          <a:xfrm>
            <a:off x="84752" y="1368182"/>
            <a:ext cx="4316046" cy="746358"/>
          </a:xfrm>
          <a:prstGeom prst="rect">
            <a:avLst/>
          </a:prstGeom>
          <a:noFill/>
        </p:spPr>
        <p:txBody>
          <a:bodyPr wrap="square" rtlCol="0">
            <a:spAutoFit/>
          </a:bodyPr>
          <a:lstStyle/>
          <a:p>
            <a:pPr>
              <a:lnSpc>
                <a:spcPts val="1700"/>
              </a:lnSpc>
            </a:pPr>
            <a:r>
              <a:rPr lang="en-US" sz="1500" dirty="0">
                <a:solidFill>
                  <a:schemeClr val="bg1"/>
                </a:solidFill>
              </a:rPr>
              <a:t>keeping in mind the words ‘ Remember you are dust and to </a:t>
            </a:r>
            <a:r>
              <a:rPr lang="en-US" sz="1500" dirty="0" smtClean="0">
                <a:solidFill>
                  <a:schemeClr val="bg1"/>
                </a:solidFill>
              </a:rPr>
              <a:t>dust you </a:t>
            </a:r>
            <a:r>
              <a:rPr lang="en-US" sz="1500" dirty="0">
                <a:solidFill>
                  <a:schemeClr val="bg1"/>
                </a:solidFill>
              </a:rPr>
              <a:t>will return’ </a:t>
            </a:r>
            <a:r>
              <a:rPr lang="en-US" sz="1500" dirty="0" smtClean="0">
                <a:solidFill>
                  <a:schemeClr val="bg1"/>
                </a:solidFill>
              </a:rPr>
              <a:t>or ‘</a:t>
            </a:r>
            <a:r>
              <a:rPr lang="en-US" sz="1500" dirty="0">
                <a:solidFill>
                  <a:schemeClr val="bg1"/>
                </a:solidFill>
              </a:rPr>
              <a:t>Be faithful to the Gospel</a:t>
            </a:r>
            <a:r>
              <a:rPr lang="en-US" sz="1500" dirty="0" smtClean="0">
                <a:solidFill>
                  <a:schemeClr val="bg1"/>
                </a:solidFill>
              </a:rPr>
              <a:t>’.</a:t>
            </a:r>
            <a:endParaRPr lang="en-US" sz="1500" dirty="0">
              <a:solidFill>
                <a:schemeClr val="bg1"/>
              </a:solidFill>
            </a:endParaRPr>
          </a:p>
        </p:txBody>
      </p:sp>
      <p:pic>
        <p:nvPicPr>
          <p:cNvPr id="15" name="Butto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1417979"/>
            <a:ext cx="677405"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veal 1"/>
          <p:cNvSpPr txBox="1"/>
          <p:nvPr/>
        </p:nvSpPr>
        <p:spPr>
          <a:xfrm>
            <a:off x="5060413" y="619774"/>
            <a:ext cx="3960000" cy="528350"/>
          </a:xfrm>
          <a:prstGeom prst="rect">
            <a:avLst/>
          </a:prstGeom>
          <a:noFill/>
        </p:spPr>
        <p:txBody>
          <a:bodyPr wrap="square" rtlCol="0">
            <a:spAutoFit/>
          </a:bodyPr>
          <a:lstStyle/>
          <a:p>
            <a:pPr>
              <a:lnSpc>
                <a:spcPts val="1700"/>
              </a:lnSpc>
            </a:pPr>
            <a:r>
              <a:rPr lang="en-NZ" sz="1500" b="1" dirty="0">
                <a:solidFill>
                  <a:srgbClr val="FFFF99"/>
                </a:solidFill>
              </a:rPr>
              <a:t>Reflect on how you are going to do this during Lent and share your ideas.</a:t>
            </a:r>
            <a:endParaRPr lang="en-GB" sz="1500" dirty="0">
              <a:solidFill>
                <a:srgbClr val="FFFF99"/>
              </a:solidFill>
            </a:endParaRPr>
          </a:p>
        </p:txBody>
      </p:sp>
      <p:sp>
        <p:nvSpPr>
          <p:cNvPr id="3" name="Line 1"/>
          <p:cNvSpPr txBox="1"/>
          <p:nvPr/>
        </p:nvSpPr>
        <p:spPr>
          <a:xfrm>
            <a:off x="84752" y="619774"/>
            <a:ext cx="4316046" cy="528350"/>
          </a:xfrm>
          <a:prstGeom prst="rect">
            <a:avLst/>
          </a:prstGeom>
          <a:noFill/>
        </p:spPr>
        <p:txBody>
          <a:bodyPr wrap="square" rtlCol="0">
            <a:spAutoFit/>
          </a:bodyPr>
          <a:lstStyle/>
          <a:p>
            <a:pPr>
              <a:lnSpc>
                <a:spcPts val="1700"/>
              </a:lnSpc>
            </a:pPr>
            <a:r>
              <a:rPr lang="en-NZ" sz="1500" dirty="0">
                <a:solidFill>
                  <a:schemeClr val="bg1"/>
                </a:solidFill>
              </a:rPr>
              <a:t>using Lent as a time of prayer, fasting and giving to those in need.</a:t>
            </a:r>
            <a:endParaRPr lang="en-GB" sz="1500" dirty="0">
              <a:solidFill>
                <a:schemeClr val="bg1"/>
              </a:solidFill>
            </a:endParaRPr>
          </a:p>
        </p:txBody>
      </p:sp>
      <p:pic>
        <p:nvPicPr>
          <p:cNvPr id="1026" name="Butto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560567"/>
            <a:ext cx="677405"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20474"/>
            <a:ext cx="9144000" cy="507831"/>
          </a:xfrm>
        </p:spPr>
        <p:txBody>
          <a:bodyPr>
            <a:spAutoFit/>
          </a:bodyPr>
          <a:lstStyle/>
          <a:p>
            <a:r>
              <a:rPr lang="en-US" sz="2700" dirty="0">
                <a:solidFill>
                  <a:schemeClr val="bg1"/>
                </a:solidFill>
              </a:rPr>
              <a:t>When people receive ashes on Ash Wednesday they commit to:</a:t>
            </a:r>
            <a:endParaRPr lang="en-GB" sz="27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Tool instructions stop"/>
          <p:cNvSpPr txBox="1"/>
          <p:nvPr/>
        </p:nvSpPr>
        <p:spPr>
          <a:xfrm>
            <a:off x="3604428" y="4909873"/>
            <a:ext cx="1935145" cy="230832"/>
          </a:xfrm>
          <a:prstGeom prst="rect">
            <a:avLst/>
          </a:prstGeom>
          <a:noFill/>
        </p:spPr>
        <p:txBody>
          <a:bodyPr wrap="none" rtlCol="0">
            <a:spAutoFit/>
          </a:bodyPr>
          <a:lstStyle/>
          <a:p>
            <a:pPr algn="ctr"/>
            <a:r>
              <a:rPr lang="en-GB" sz="900" dirty="0">
                <a:solidFill>
                  <a:schemeClr val="bg1"/>
                </a:solidFill>
                <a:latin typeface="+mj-lt"/>
                <a:cs typeface="Arial" panose="020B0604020202020204" pitchFamily="34" charset="0"/>
              </a:rPr>
              <a:t>Click the audio button to stop </a:t>
            </a:r>
            <a:r>
              <a:rPr lang="en-GB" sz="900" dirty="0" smtClean="0">
                <a:solidFill>
                  <a:schemeClr val="bg1"/>
                </a:solidFill>
                <a:latin typeface="+mj-lt"/>
                <a:cs typeface="Arial" panose="020B0604020202020204" pitchFamily="34" charset="0"/>
              </a:rPr>
              <a:t>‘Ashes’</a:t>
            </a:r>
            <a:endParaRPr lang="en-GB" sz="900" dirty="0">
              <a:solidFill>
                <a:schemeClr val="bg1"/>
              </a:solidFill>
              <a:latin typeface="+mj-lt"/>
              <a:cs typeface="Arial" panose="020B0604020202020204" pitchFamily="34" charset="0"/>
            </a:endParaRPr>
          </a:p>
        </p:txBody>
      </p:sp>
      <p:sp>
        <p:nvSpPr>
          <p:cNvPr id="30" name="TextBox: Tool instructions start"/>
          <p:cNvSpPr txBox="1"/>
          <p:nvPr/>
        </p:nvSpPr>
        <p:spPr>
          <a:xfrm>
            <a:off x="3598817" y="4909873"/>
            <a:ext cx="1946366" cy="230832"/>
          </a:xfrm>
          <a:prstGeom prst="rect">
            <a:avLst/>
          </a:prstGeom>
          <a:noFill/>
        </p:spPr>
        <p:txBody>
          <a:bodyPr wrap="none" rtlCol="0">
            <a:spAutoFit/>
          </a:bodyPr>
          <a:lstStyle/>
          <a:p>
            <a:pPr algn="ctr"/>
            <a:r>
              <a:rPr lang="en-GB" sz="900" dirty="0">
                <a:solidFill>
                  <a:schemeClr val="bg1"/>
                </a:solidFill>
                <a:latin typeface="+mj-lt"/>
                <a:cs typeface="Arial" panose="020B0604020202020204" pitchFamily="34" charset="0"/>
              </a:rPr>
              <a:t>Click the audio button to </a:t>
            </a:r>
            <a:r>
              <a:rPr lang="en-GB" sz="900" dirty="0" smtClean="0">
                <a:solidFill>
                  <a:schemeClr val="bg1"/>
                </a:solidFill>
                <a:latin typeface="+mj-lt"/>
                <a:cs typeface="Arial" panose="020B0604020202020204" pitchFamily="34" charset="0"/>
              </a:rPr>
              <a:t>start ‘Ashes’</a:t>
            </a:r>
            <a:endParaRPr lang="en-GB" sz="900" dirty="0">
              <a:solidFill>
                <a:schemeClr val="bg1"/>
              </a:solidFill>
              <a:latin typeface="+mj-lt"/>
              <a:cs typeface="Arial" panose="020B0604020202020204" pitchFamily="34" charset="0"/>
            </a:endParaRPr>
          </a:p>
        </p:txBody>
      </p:sp>
      <p:sp>
        <p:nvSpPr>
          <p:cNvPr id="31" name="Textbox: Tool instructions"/>
          <p:cNvSpPr txBox="1"/>
          <p:nvPr/>
        </p:nvSpPr>
        <p:spPr>
          <a:xfrm>
            <a:off x="3806406" y="4773186"/>
            <a:ext cx="1531188" cy="230832"/>
          </a:xfrm>
          <a:prstGeom prst="rect">
            <a:avLst/>
          </a:prstGeom>
          <a:noFill/>
        </p:spPr>
        <p:txBody>
          <a:bodyPr wrap="none" rtlCol="0">
            <a:spAutoFit/>
          </a:bodyPr>
          <a:lstStyle/>
          <a:p>
            <a:pPr algn="ctr"/>
            <a:r>
              <a:rPr lang="en-GB" sz="900" dirty="0" smtClean="0">
                <a:solidFill>
                  <a:schemeClr val="bg1"/>
                </a:solidFill>
                <a:latin typeface="+mj-lt"/>
                <a:ea typeface="Adobe Fan Heiti Std B" pitchFamily="34" charset="-128"/>
                <a:cs typeface="Arial" pitchFamily="34" charset="0"/>
              </a:rPr>
              <a:t>Click the icons to reveal text.</a:t>
            </a:r>
            <a:endParaRPr lang="en-GB" sz="900" dirty="0">
              <a:solidFill>
                <a:schemeClr val="bg1"/>
              </a:solidFill>
              <a:latin typeface="+mj-lt"/>
              <a:ea typeface="Adobe Fan Heiti Std B" pitchFamily="34" charset="-128"/>
              <a:cs typeface="Arial" pitchFamily="34" charset="0"/>
            </a:endParaRPr>
          </a:p>
        </p:txBody>
      </p:sp>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grpId="1"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26"/>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nextCondLst>
                <p:cond evt="onClick" delay="0">
                  <p:tgtEl>
                    <p:spTgt spid="1026"/>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3"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28"/>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xit" presetSubtype="0" fill="hold" grpId="1" nodeType="with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113295" fill="hold"/>
                                        <p:tgtEl>
                                          <p:spTgt spid="7"/>
                                        </p:tgtEl>
                                      </p:cBhvr>
                                    </p:cmd>
                                  </p:childTnLst>
                                </p:cTn>
                              </p:par>
                              <p:par>
                                <p:cTn id="88" presetID="1" presetClass="emph" presetSubtype="2" fill="hold" nodeType="withEffect">
                                  <p:stCondLst>
                                    <p:cond delay="0"/>
                                  </p:stCondLst>
                                  <p:childTnLst>
                                    <p:animClr clrSpc="rgb" dir="cw">
                                      <p:cBhvr>
                                        <p:cTn id="89" dur="1000" fill="hold"/>
                                        <p:tgtEl>
                                          <p:spTgt spid="28"/>
                                        </p:tgtEl>
                                        <p:attrNameLst>
                                          <p:attrName>fillcolor</p:attrName>
                                        </p:attrNameLst>
                                      </p:cBhvr>
                                      <p:to>
                                        <a:schemeClr val="accent2"/>
                                      </p:to>
                                    </p:animClr>
                                    <p:set>
                                      <p:cBhvr>
                                        <p:cTn id="90" dur="1000" fill="hold"/>
                                        <p:tgtEl>
                                          <p:spTgt spid="28"/>
                                        </p:tgtEl>
                                        <p:attrNameLst>
                                          <p:attrName>fill.type</p:attrName>
                                        </p:attrNameLst>
                                      </p:cBhvr>
                                      <p:to>
                                        <p:strVal val="solid"/>
                                      </p:to>
                                    </p:set>
                                    <p:set>
                                      <p:cBhvr>
                                        <p:cTn id="91" dur="1000" fill="hold"/>
                                        <p:tgtEl>
                                          <p:spTgt spid="28"/>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3" presetClass="mediacall" presetSubtype="0" fill="hold" nodeType="clickEffect">
                                  <p:stCondLst>
                                    <p:cond delay="0"/>
                                  </p:stCondLst>
                                  <p:childTnLst>
                                    <p:cmd type="call" cmd="stop">
                                      <p:cBhvr>
                                        <p:cTn id="95" dur="1" fill="hold"/>
                                        <p:tgtEl>
                                          <p:spTgt spid="7"/>
                                        </p:tgtEl>
                                      </p:cBhvr>
                                    </p:cmd>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ntr" presetSubtype="0" fill="hold" grpId="2"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par>
                                <p:cTn id="102" presetID="1" presetClass="emph" presetSubtype="2" fill="hold" nodeType="withEffect">
                                  <p:stCondLst>
                                    <p:cond delay="0"/>
                                  </p:stCondLst>
                                  <p:childTnLst>
                                    <p:animClr clrSpc="rgb" dir="cw">
                                      <p:cBhvr>
                                        <p:cTn id="103" dur="2000" fill="hold"/>
                                        <p:tgtEl>
                                          <p:spTgt spid="28"/>
                                        </p:tgtEl>
                                        <p:attrNameLst>
                                          <p:attrName>fillcolor</p:attrName>
                                        </p:attrNameLst>
                                      </p:cBhvr>
                                      <p:to>
                                        <a:schemeClr val="bg1"/>
                                      </p:to>
                                    </p:animClr>
                                    <p:set>
                                      <p:cBhvr>
                                        <p:cTn id="104" dur="2000" fill="hold"/>
                                        <p:tgtEl>
                                          <p:spTgt spid="28"/>
                                        </p:tgtEl>
                                        <p:attrNameLst>
                                          <p:attrName>fill.type</p:attrName>
                                        </p:attrNameLst>
                                      </p:cBhvr>
                                      <p:to>
                                        <p:strVal val="solid"/>
                                      </p:to>
                                    </p:set>
                                    <p:set>
                                      <p:cBhvr>
                                        <p:cTn id="10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06" restart="whenNotActive" fill="hold" evtFilter="cancelBubble" nodeType="interactiveSeq">
                <p:stCondLst>
                  <p:cond evt="onClick" delay="0">
                    <p:tgtEl>
                      <p:spTgt spid="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1" nodeType="withEffect">
                                  <p:stCondLst>
                                    <p:cond delay="0"/>
                                  </p:stCondLst>
                                  <p:childTnLst>
                                    <p:set>
                                      <p:cBhvr>
                                        <p:cTn id="110" dur="1" fill="hold">
                                          <p:stCondLst>
                                            <p:cond delay="0"/>
                                          </p:stCondLst>
                                        </p:cTn>
                                        <p:tgtEl>
                                          <p:spTgt spid="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4"/>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5"/>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6"/>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2" nodeType="withEffect">
                                  <p:stCondLst>
                                    <p:cond delay="0"/>
                                  </p:stCondLst>
                                  <p:childTnLst>
                                    <p:set>
                                      <p:cBhvr>
                                        <p:cTn id="123" dur="1" fill="hold">
                                          <p:stCondLst>
                                            <p:cond delay="0"/>
                                          </p:stCondLst>
                                        </p:cTn>
                                        <p:tgtEl>
                                          <p:spTgt spid="8"/>
                                        </p:tgtEl>
                                        <p:attrNameLst>
                                          <p:attrName>style.visibility</p:attrName>
                                        </p:attrNameLst>
                                      </p:cBhvr>
                                      <p:to>
                                        <p:strVal val="hidden"/>
                                      </p:to>
                                    </p:set>
                                  </p:childTnLst>
                                </p:cTn>
                              </p:par>
                              <p:par>
                                <p:cTn id="124" presetID="1" presetClass="exit" presetSubtype="0" fill="hold" grpId="2" nodeType="withEffect">
                                  <p:stCondLst>
                                    <p:cond delay="0"/>
                                  </p:stCondLst>
                                  <p:childTnLst>
                                    <p:set>
                                      <p:cBhvr>
                                        <p:cTn id="125" dur="1" fill="hold">
                                          <p:stCondLst>
                                            <p:cond delay="0"/>
                                          </p:stCondLst>
                                        </p:cTn>
                                        <p:tgtEl>
                                          <p:spTgt spid="24"/>
                                        </p:tgtEl>
                                        <p:attrNameLst>
                                          <p:attrName>style.visibility</p:attrName>
                                        </p:attrNameLst>
                                      </p:cBhvr>
                                      <p:to>
                                        <p:strVal val="hidden"/>
                                      </p:to>
                                    </p:set>
                                  </p:childTnLst>
                                </p:cTn>
                              </p:par>
                              <p:par>
                                <p:cTn id="126" presetID="1" presetClass="exit" presetSubtype="0" fill="hold" grpId="2" nodeType="withEffect">
                                  <p:stCondLst>
                                    <p:cond delay="0"/>
                                  </p:stCondLst>
                                  <p:childTnLst>
                                    <p:set>
                                      <p:cBhvr>
                                        <p:cTn id="127" dur="1" fill="hold">
                                          <p:stCondLst>
                                            <p:cond delay="0"/>
                                          </p:stCondLst>
                                        </p:cTn>
                                        <p:tgtEl>
                                          <p:spTgt spid="25"/>
                                        </p:tgtEl>
                                        <p:attrNameLst>
                                          <p:attrName>style.visibility</p:attrName>
                                        </p:attrNameLst>
                                      </p:cBhvr>
                                      <p:to>
                                        <p:strVal val="hidden"/>
                                      </p:to>
                                    </p:set>
                                  </p:childTnLst>
                                </p:cTn>
                              </p:par>
                              <p:par>
                                <p:cTn id="128" presetID="1" presetClass="exit" presetSubtype="0" fill="hold" grpId="2" nodeType="withEffect">
                                  <p:stCondLst>
                                    <p:cond delay="0"/>
                                  </p:stCondLst>
                                  <p:childTnLst>
                                    <p:set>
                                      <p:cBhvr>
                                        <p:cTn id="129" dur="1" fill="hold">
                                          <p:stCondLst>
                                            <p:cond delay="0"/>
                                          </p:stCondLst>
                                        </p:cTn>
                                        <p:tgtEl>
                                          <p:spTgt spid="26"/>
                                        </p:tgtEl>
                                        <p:attrNameLst>
                                          <p:attrName>style.visibility</p:attrName>
                                        </p:attrNameLst>
                                      </p:cBhvr>
                                      <p:to>
                                        <p:strVal val="hidden"/>
                                      </p:to>
                                    </p:set>
                                  </p:childTnLst>
                                </p:cTn>
                              </p:par>
                              <p:par>
                                <p:cTn id="130" presetID="1" presetClass="exit" presetSubtype="0" fill="hold" grpId="2" nodeType="withEffect">
                                  <p:stCondLst>
                                    <p:cond delay="0"/>
                                  </p:stCondLst>
                                  <p:childTnLst>
                                    <p:set>
                                      <p:cBhvr>
                                        <p:cTn id="1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132" fill="hold" display="0">
                  <p:stCondLst>
                    <p:cond delay="indefinite"/>
                  </p:stCondLst>
                  <p:endCondLst>
                    <p:cond evt="onStopAudio" delay="0">
                      <p:tgtEl>
                        <p:sldTgt/>
                      </p:tgtEl>
                    </p:cond>
                  </p:endCondLst>
                </p:cTn>
                <p:tgtEl>
                  <p:spTgt spid="7"/>
                </p:tgtEl>
              </p:cMediaNode>
            </p:audio>
          </p:childTnLst>
        </p:cTn>
      </p:par>
    </p:tnLst>
    <p:bldLst>
      <p:bldP spid="27" grpId="1"/>
      <p:bldP spid="27" grpId="2"/>
      <p:bldP spid="27" grpId="3"/>
      <p:bldP spid="23" grpId="1"/>
      <p:bldP spid="26" grpId="0"/>
      <p:bldP spid="26" grpId="1"/>
      <p:bldP spid="26" grpId="2"/>
      <p:bldP spid="22" grpId="0"/>
      <p:bldP spid="25" grpId="0"/>
      <p:bldP spid="25" grpId="1"/>
      <p:bldP spid="25" grpId="2"/>
      <p:bldP spid="21" grpId="0"/>
      <p:bldP spid="24" grpId="0"/>
      <p:bldP spid="24" grpId="1"/>
      <p:bldP spid="24" grpId="2"/>
      <p:bldP spid="19" grpId="0"/>
      <p:bldP spid="8" grpId="0"/>
      <p:bldP spid="8" grpId="1"/>
      <p:bldP spid="8" grpId="2"/>
      <p:bldP spid="3" grpId="0"/>
      <p:bldP spid="29" grpId="0"/>
      <p:bldP spid="29" grpId="1"/>
      <p:bldP spid="30" grpId="0"/>
      <p:bldP spid="30" grpId="1"/>
      <p:bldP spid="3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2" name="Filter"/>
          <p:cNvSpPr/>
          <p:nvPr/>
        </p:nvSpPr>
        <p:spPr>
          <a:xfrm>
            <a:off x="0"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4" name="Picture" descr="D:\03 Projects\TCI\10 Lessons\02 LITURGICAL YEAR\03 Lent\Lent Y7-L01\Images\slide 5-transparent_small.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4166">
            <a:off x="879422" y="639083"/>
            <a:ext cx="6882323" cy="3999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51470"/>
            <a:ext cx="9144000" cy="507831"/>
          </a:xfrm>
        </p:spPr>
        <p:txBody>
          <a:bodyPr>
            <a:spAutoFit/>
          </a:bodyPr>
          <a:lstStyle/>
          <a:p>
            <a:r>
              <a:rPr lang="en-US" sz="2700" dirty="0">
                <a:solidFill>
                  <a:schemeClr val="bg1"/>
                </a:solidFill>
              </a:rPr>
              <a:t>Recording my Lenten Journey</a:t>
            </a:r>
            <a:endParaRPr lang="en-GB" sz="27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225319" y="4912668"/>
            <a:ext cx="26933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2" name="Filter"/>
          <p:cNvSpPr/>
          <p:nvPr/>
        </p:nvSpPr>
        <p:spPr>
          <a:xfrm>
            <a:off x="-10204" y="1"/>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2"/>
          <p:cNvSpPr txBox="1"/>
          <p:nvPr/>
        </p:nvSpPr>
        <p:spPr>
          <a:xfrm>
            <a:off x="5004048" y="3478817"/>
            <a:ext cx="3815952" cy="1107996"/>
          </a:xfrm>
          <a:prstGeom prst="rect">
            <a:avLst/>
          </a:prstGeom>
          <a:noFill/>
        </p:spPr>
        <p:txBody>
          <a:bodyPr wrap="square" rtlCol="0">
            <a:spAutoFit/>
          </a:bodyPr>
          <a:lstStyle/>
          <a:p>
            <a:r>
              <a:rPr lang="en-NZ" sz="2200" dirty="0">
                <a:solidFill>
                  <a:schemeClr val="bg1"/>
                </a:solidFill>
              </a:rPr>
              <a:t>How do you describe fasting and how do young people of your age fast in Lent</a:t>
            </a:r>
            <a:r>
              <a:rPr lang="en-NZ" sz="2200" dirty="0" smtClean="0">
                <a:solidFill>
                  <a:schemeClr val="bg1"/>
                </a:solidFill>
              </a:rPr>
              <a:t>?</a:t>
            </a:r>
            <a:endParaRPr lang="en-GB" sz="2200" dirty="0">
              <a:solidFill>
                <a:schemeClr val="bg1"/>
              </a:solidFill>
            </a:endParaRPr>
          </a:p>
        </p:txBody>
      </p:sp>
      <p:sp>
        <p:nvSpPr>
          <p:cNvPr id="3" name="TextBox 1"/>
          <p:cNvSpPr txBox="1"/>
          <p:nvPr/>
        </p:nvSpPr>
        <p:spPr>
          <a:xfrm>
            <a:off x="5004048" y="3004959"/>
            <a:ext cx="3815952" cy="430887"/>
          </a:xfrm>
          <a:prstGeom prst="rect">
            <a:avLst/>
          </a:prstGeom>
          <a:noFill/>
        </p:spPr>
        <p:txBody>
          <a:bodyPr wrap="square" rtlCol="0">
            <a:spAutoFit/>
          </a:bodyPr>
          <a:lstStyle/>
          <a:p>
            <a:r>
              <a:rPr lang="en-NZ" sz="2200" dirty="0">
                <a:solidFill>
                  <a:schemeClr val="bg1"/>
                </a:solidFill>
              </a:rPr>
              <a:t>What is the purpose of fasting?</a:t>
            </a:r>
            <a:endParaRPr lang="en-GB" sz="2200" dirty="0">
              <a:solidFill>
                <a:schemeClr val="bg1"/>
              </a:solidFill>
            </a:endParaRPr>
          </a:p>
        </p:txBody>
      </p:sp>
      <p:pic>
        <p:nvPicPr>
          <p:cNvPr id="4099"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1487">
            <a:off x="5363616" y="735397"/>
            <a:ext cx="2901950" cy="21764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hape: Card 6 (bottom)"/>
          <p:cNvSpPr/>
          <p:nvPr/>
        </p:nvSpPr>
        <p:spPr>
          <a:xfrm>
            <a:off x="971600" y="6827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solidFill>
                  <a:srgbClr val="FFFF99"/>
                </a:solidFill>
              </a:rPr>
              <a:t>Fasting from food can remind people not to take more than their share of the earth’s resources so that others may have their fair share. </a:t>
            </a:r>
            <a:endParaRPr lang="en-GB" b="1" dirty="0">
              <a:solidFill>
                <a:srgbClr val="FFFF99"/>
              </a:solidFill>
            </a:endParaRPr>
          </a:p>
        </p:txBody>
      </p:sp>
      <p:sp>
        <p:nvSpPr>
          <p:cNvPr id="14" name="Shape: Card 5"/>
          <p:cNvSpPr/>
          <p:nvPr/>
        </p:nvSpPr>
        <p:spPr>
          <a:xfrm>
            <a:off x="1124000" y="8351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600" b="1" dirty="0">
                <a:solidFill>
                  <a:srgbClr val="FFFF99"/>
                </a:solidFill>
              </a:rPr>
              <a:t>Lent began as a way for Christians to remind themselves of the value of repentance – making up for </a:t>
            </a:r>
            <a:r>
              <a:rPr lang="en-NZ" sz="1600" b="1" dirty="0" smtClean="0">
                <a:solidFill>
                  <a:srgbClr val="FFFF99"/>
                </a:solidFill>
              </a:rPr>
              <a:t>sinfulness.</a:t>
            </a:r>
          </a:p>
          <a:p>
            <a:pPr algn="ctr"/>
            <a:endParaRPr lang="en-NZ" sz="1200" b="1" dirty="0" smtClean="0">
              <a:solidFill>
                <a:srgbClr val="FFFF99"/>
              </a:solidFill>
            </a:endParaRPr>
          </a:p>
          <a:p>
            <a:pPr algn="ctr"/>
            <a:r>
              <a:rPr lang="en-NZ" sz="1600" b="1" dirty="0" smtClean="0">
                <a:solidFill>
                  <a:srgbClr val="FFFF99"/>
                </a:solidFill>
              </a:rPr>
              <a:t>The </a:t>
            </a:r>
            <a:r>
              <a:rPr lang="en-NZ" sz="1600" b="1" dirty="0">
                <a:solidFill>
                  <a:srgbClr val="FFFF99"/>
                </a:solidFill>
              </a:rPr>
              <a:t>austerity of the Lenten season was seen as similar to how people in the Old Testament fasted, did penance  and repented in sackcloth and ashes.</a:t>
            </a:r>
            <a:endParaRPr lang="en-GB" sz="1600" b="1" dirty="0">
              <a:solidFill>
                <a:srgbClr val="FFFF99"/>
              </a:solidFill>
            </a:endParaRPr>
          </a:p>
        </p:txBody>
      </p:sp>
      <p:sp>
        <p:nvSpPr>
          <p:cNvPr id="15" name="Shape: Card 4"/>
          <p:cNvSpPr/>
          <p:nvPr/>
        </p:nvSpPr>
        <p:spPr>
          <a:xfrm>
            <a:off x="1276400" y="9875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solidFill>
                  <a:srgbClr val="FFFF99"/>
                </a:solidFill>
              </a:rPr>
              <a:t>Nowadays Catholics give up a special food or habits such as using technology, and any money saved is given to Caritas – fasting leads to almsgiving and turns our hearts and minds back to what God wants us to do.</a:t>
            </a:r>
            <a:endParaRPr lang="en-GB" b="1" dirty="0">
              <a:solidFill>
                <a:srgbClr val="FFFF99"/>
              </a:solidFill>
            </a:endParaRPr>
          </a:p>
        </p:txBody>
      </p:sp>
      <p:sp>
        <p:nvSpPr>
          <p:cNvPr id="16" name="Shape: Card 3"/>
          <p:cNvSpPr/>
          <p:nvPr/>
        </p:nvSpPr>
        <p:spPr>
          <a:xfrm>
            <a:off x="1428800" y="11399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solidFill>
                  <a:srgbClr val="FFFF99"/>
                </a:solidFill>
              </a:rPr>
              <a:t>Fasting means changing ways of behaving which cause hurt, conflict and take away </a:t>
            </a:r>
            <a:r>
              <a:rPr lang="en-NZ" b="1" dirty="0" smtClean="0">
                <a:solidFill>
                  <a:srgbClr val="FFFF99"/>
                </a:solidFill>
              </a:rPr>
              <a:t>freedom.</a:t>
            </a:r>
          </a:p>
          <a:p>
            <a:pPr algn="ctr"/>
            <a:endParaRPr lang="en-NZ" sz="1200" b="1" dirty="0">
              <a:solidFill>
                <a:srgbClr val="FFFF99"/>
              </a:solidFill>
            </a:endParaRPr>
          </a:p>
          <a:p>
            <a:pPr algn="ctr"/>
            <a:r>
              <a:rPr lang="en-NZ" b="1" dirty="0" smtClean="0">
                <a:solidFill>
                  <a:srgbClr val="FFFF99"/>
                </a:solidFill>
              </a:rPr>
              <a:t>God </a:t>
            </a:r>
            <a:r>
              <a:rPr lang="en-NZ" b="1" dirty="0">
                <a:solidFill>
                  <a:srgbClr val="FFFF99"/>
                </a:solidFill>
              </a:rPr>
              <a:t>is pleased when we repent </a:t>
            </a:r>
            <a:r>
              <a:rPr lang="en-NZ" b="1" dirty="0" smtClean="0">
                <a:solidFill>
                  <a:srgbClr val="FFFF99"/>
                </a:solidFill>
              </a:rPr>
              <a:t>of</a:t>
            </a:r>
          </a:p>
          <a:p>
            <a:pPr algn="ctr"/>
            <a:r>
              <a:rPr lang="en-NZ" b="1" dirty="0" smtClean="0">
                <a:solidFill>
                  <a:srgbClr val="FFFF99"/>
                </a:solidFill>
              </a:rPr>
              <a:t>our </a:t>
            </a:r>
            <a:r>
              <a:rPr lang="en-NZ" b="1" dirty="0">
                <a:solidFill>
                  <a:srgbClr val="FFFF99"/>
                </a:solidFill>
              </a:rPr>
              <a:t>sinful </a:t>
            </a:r>
            <a:r>
              <a:rPr lang="en-NZ" b="1" dirty="0" smtClean="0">
                <a:solidFill>
                  <a:srgbClr val="FFFF99"/>
                </a:solidFill>
              </a:rPr>
              <a:t>habits.</a:t>
            </a:r>
            <a:endParaRPr lang="en-GB" b="1" dirty="0">
              <a:solidFill>
                <a:srgbClr val="FFFF99"/>
              </a:solidFill>
            </a:endParaRPr>
          </a:p>
        </p:txBody>
      </p:sp>
      <p:sp>
        <p:nvSpPr>
          <p:cNvPr id="17" name="Shape: Card 2"/>
          <p:cNvSpPr/>
          <p:nvPr/>
        </p:nvSpPr>
        <p:spPr>
          <a:xfrm>
            <a:off x="1581200" y="12923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solidFill>
                  <a:srgbClr val="FFFF99"/>
                </a:solidFill>
              </a:rPr>
              <a:t>Fasting is a spiritual discipline which involves giving up luxuries and pleasures as a form of </a:t>
            </a:r>
            <a:r>
              <a:rPr lang="en-NZ" b="1" dirty="0" smtClean="0">
                <a:solidFill>
                  <a:srgbClr val="FFFF99"/>
                </a:solidFill>
              </a:rPr>
              <a:t>penance.</a:t>
            </a:r>
          </a:p>
          <a:p>
            <a:pPr algn="ctr"/>
            <a:endParaRPr lang="en-NZ" sz="1200" b="1" dirty="0" smtClean="0">
              <a:solidFill>
                <a:srgbClr val="FFFF99"/>
              </a:solidFill>
            </a:endParaRPr>
          </a:p>
          <a:p>
            <a:pPr algn="ctr"/>
            <a:r>
              <a:rPr lang="en-NZ" b="1" dirty="0" smtClean="0">
                <a:solidFill>
                  <a:srgbClr val="FFFF99"/>
                </a:solidFill>
              </a:rPr>
              <a:t>It </a:t>
            </a:r>
            <a:r>
              <a:rPr lang="en-NZ" b="1" dirty="0">
                <a:solidFill>
                  <a:srgbClr val="FFFF99"/>
                </a:solidFill>
              </a:rPr>
              <a:t>leads people to self-denial and appreciation of what they have and makes up to God for their sinful ways. </a:t>
            </a:r>
            <a:endParaRPr lang="en-GB" b="1" dirty="0">
              <a:solidFill>
                <a:srgbClr val="FFFF99"/>
              </a:solidFill>
            </a:endParaRPr>
          </a:p>
        </p:txBody>
      </p:sp>
      <p:sp>
        <p:nvSpPr>
          <p:cNvPr id="18" name="Shape: Card 1 (top)"/>
          <p:cNvSpPr/>
          <p:nvPr/>
        </p:nvSpPr>
        <p:spPr>
          <a:xfrm>
            <a:off x="1733600" y="1444774"/>
            <a:ext cx="2556000" cy="3168352"/>
          </a:xfrm>
          <a:prstGeom prst="roundRect">
            <a:avLst/>
          </a:prstGeom>
          <a:gradFill>
            <a:gsLst>
              <a:gs pos="0">
                <a:srgbClr val="52025A">
                  <a:lumMod val="82000"/>
                  <a:lumOff val="18000"/>
                </a:srgbClr>
              </a:gs>
              <a:gs pos="50000">
                <a:srgbClr val="9933FF"/>
              </a:gs>
              <a:gs pos="100000">
                <a:srgbClr val="CC66FF"/>
              </a:gs>
            </a:gsLst>
            <a:lin ang="5400000" scaled="0"/>
          </a:gradFill>
          <a:ln w="82550" cmpd="thickThi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solidFill>
                  <a:srgbClr val="FFFF99"/>
                </a:solidFill>
              </a:rPr>
              <a:t>Listen to the Reading from Isaiah 58:6-7, </a:t>
            </a:r>
            <a:r>
              <a:rPr lang="en-NZ" b="1" dirty="0" smtClean="0">
                <a:solidFill>
                  <a:srgbClr val="FFFF99"/>
                </a:solidFill>
              </a:rPr>
              <a:t>9-10.</a:t>
            </a:r>
          </a:p>
          <a:p>
            <a:pPr algn="ctr"/>
            <a:r>
              <a:rPr lang="en-NZ" b="1" dirty="0" smtClean="0">
                <a:solidFill>
                  <a:srgbClr val="FFFF99"/>
                </a:solidFill>
              </a:rPr>
              <a:t>Name </a:t>
            </a:r>
            <a:r>
              <a:rPr lang="en-NZ" b="1" dirty="0">
                <a:solidFill>
                  <a:srgbClr val="FFFF99"/>
                </a:solidFill>
              </a:rPr>
              <a:t>the ways fasting is described by </a:t>
            </a:r>
            <a:r>
              <a:rPr lang="en-NZ" b="1" dirty="0" smtClean="0">
                <a:solidFill>
                  <a:srgbClr val="FFFF99"/>
                </a:solidFill>
              </a:rPr>
              <a:t>Isaiah.</a:t>
            </a:r>
          </a:p>
          <a:p>
            <a:pPr algn="ctr"/>
            <a:endParaRPr lang="en-NZ" sz="1200" b="1" dirty="0">
              <a:solidFill>
                <a:srgbClr val="FFFF99"/>
              </a:solidFill>
            </a:endParaRPr>
          </a:p>
          <a:p>
            <a:pPr algn="ctr"/>
            <a:r>
              <a:rPr lang="en-NZ" b="1" dirty="0" smtClean="0">
                <a:solidFill>
                  <a:srgbClr val="FFFF99"/>
                </a:solidFill>
              </a:rPr>
              <a:t>How </a:t>
            </a:r>
            <a:r>
              <a:rPr lang="en-NZ" b="1" dirty="0">
                <a:solidFill>
                  <a:srgbClr val="FFFF99"/>
                </a:solidFill>
              </a:rPr>
              <a:t>would these ways help people to turn back to God?</a:t>
            </a:r>
            <a:endParaRPr lang="en-GB" b="1" dirty="0">
              <a:solidFill>
                <a:srgbClr val="FFFF99"/>
              </a:solidFill>
            </a:endParaRPr>
          </a:p>
        </p:txBody>
      </p:sp>
      <p:sp>
        <p:nvSpPr>
          <p:cNvPr id="2" name="Title"/>
          <p:cNvSpPr>
            <a:spLocks noGrp="1"/>
          </p:cNvSpPr>
          <p:nvPr>
            <p:ph type="ctrTitle"/>
          </p:nvPr>
        </p:nvSpPr>
        <p:spPr>
          <a:xfrm>
            <a:off x="0" y="51470"/>
            <a:ext cx="9144000" cy="507831"/>
          </a:xfrm>
        </p:spPr>
        <p:txBody>
          <a:bodyPr>
            <a:spAutoFit/>
          </a:bodyPr>
          <a:lstStyle/>
          <a:p>
            <a:r>
              <a:rPr lang="en-US" sz="2700" dirty="0">
                <a:solidFill>
                  <a:schemeClr val="bg1"/>
                </a:solidFill>
              </a:rPr>
              <a:t>Exploring the Meaning of Fasting</a:t>
            </a:r>
            <a:endParaRPr lang="en-GB" sz="27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top card to discard it</a:t>
            </a: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0-ppt_h/2"/>
                                          </p:val>
                                        </p:tav>
                                      </p:tavLst>
                                    </p:anim>
                                    <p:set>
                                      <p:cBhvr>
                                        <p:cTn id="8"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7"/>
                                        </p:tgtEl>
                                        <p:attrNameLst>
                                          <p:attrName>ppt_x</p:attrName>
                                        </p:attrNameLst>
                                      </p:cBhvr>
                                      <p:tavLst>
                                        <p:tav tm="0">
                                          <p:val>
                                            <p:strVal val="ppt_x"/>
                                          </p:val>
                                        </p:tav>
                                        <p:tav tm="100000">
                                          <p:val>
                                            <p:strVal val="1+ppt_w/2"/>
                                          </p:val>
                                        </p:tav>
                                      </p:tavLst>
                                    </p:anim>
                                    <p:anim calcmode="lin" valueType="num">
                                      <p:cBhvr additive="base">
                                        <p:cTn id="14" dur="1000"/>
                                        <p:tgtEl>
                                          <p:spTgt spid="17"/>
                                        </p:tgtEl>
                                        <p:attrNameLst>
                                          <p:attrName>ppt_y</p:attrName>
                                        </p:attrNameLst>
                                      </p:cBhvr>
                                      <p:tavLst>
                                        <p:tav tm="0">
                                          <p:val>
                                            <p:strVal val="ppt_y"/>
                                          </p:val>
                                        </p:tav>
                                        <p:tav tm="100000">
                                          <p:val>
                                            <p:strVal val="0-ppt_h/2"/>
                                          </p:val>
                                        </p:tav>
                                      </p:tavLst>
                                    </p:anim>
                                    <p:set>
                                      <p:cBhvr>
                                        <p:cTn id="1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6"/>
                                        </p:tgtEl>
                                        <p:attrNameLst>
                                          <p:attrName>ppt_x</p:attrName>
                                        </p:attrNameLst>
                                      </p:cBhvr>
                                      <p:tavLst>
                                        <p:tav tm="0">
                                          <p:val>
                                            <p:strVal val="ppt_x"/>
                                          </p:val>
                                        </p:tav>
                                        <p:tav tm="100000">
                                          <p:val>
                                            <p:strVal val="1+ppt_w/2"/>
                                          </p:val>
                                        </p:tav>
                                      </p:tavLst>
                                    </p:anim>
                                    <p:anim calcmode="lin" valueType="num">
                                      <p:cBhvr additive="base">
                                        <p:cTn id="21" dur="1000"/>
                                        <p:tgtEl>
                                          <p:spTgt spid="16"/>
                                        </p:tgtEl>
                                        <p:attrNameLst>
                                          <p:attrName>ppt_y</p:attrName>
                                        </p:attrNameLst>
                                      </p:cBhvr>
                                      <p:tavLst>
                                        <p:tav tm="0">
                                          <p:val>
                                            <p:strVal val="ppt_y"/>
                                          </p:val>
                                        </p:tav>
                                        <p:tav tm="100000">
                                          <p:val>
                                            <p:strVal val="0-ppt_h/2"/>
                                          </p:val>
                                        </p:tav>
                                      </p:tavLst>
                                    </p:anim>
                                    <p:set>
                                      <p:cBhvr>
                                        <p:cTn id="2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5"/>
                                        </p:tgtEl>
                                        <p:attrNameLst>
                                          <p:attrName>ppt_x</p:attrName>
                                        </p:attrNameLst>
                                      </p:cBhvr>
                                      <p:tavLst>
                                        <p:tav tm="0">
                                          <p:val>
                                            <p:strVal val="ppt_x"/>
                                          </p:val>
                                        </p:tav>
                                        <p:tav tm="100000">
                                          <p:val>
                                            <p:strVal val="1+ppt_w/2"/>
                                          </p:val>
                                        </p:tav>
                                      </p:tavLst>
                                    </p:anim>
                                    <p:anim calcmode="lin" valueType="num">
                                      <p:cBhvr additive="base">
                                        <p:cTn id="28" dur="1000"/>
                                        <p:tgtEl>
                                          <p:spTgt spid="15"/>
                                        </p:tgtEl>
                                        <p:attrNameLst>
                                          <p:attrName>ppt_y</p:attrName>
                                        </p:attrNameLst>
                                      </p:cBhvr>
                                      <p:tavLst>
                                        <p:tav tm="0">
                                          <p:val>
                                            <p:strVal val="ppt_y"/>
                                          </p:val>
                                        </p:tav>
                                        <p:tav tm="100000">
                                          <p:val>
                                            <p:strVal val="0-ppt_h/2"/>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4"/>
                                        </p:tgtEl>
                                        <p:attrNameLst>
                                          <p:attrName>ppt_x</p:attrName>
                                        </p:attrNameLst>
                                      </p:cBhvr>
                                      <p:tavLst>
                                        <p:tav tm="0">
                                          <p:val>
                                            <p:strVal val="ppt_x"/>
                                          </p:val>
                                        </p:tav>
                                        <p:tav tm="100000">
                                          <p:val>
                                            <p:strVal val="1+ppt_w/2"/>
                                          </p:val>
                                        </p:tav>
                                      </p:tavLst>
                                    </p:anim>
                                    <p:anim calcmode="lin" valueType="num">
                                      <p:cBhvr additive="base">
                                        <p:cTn id="35" dur="1000"/>
                                        <p:tgtEl>
                                          <p:spTgt spid="14"/>
                                        </p:tgtEl>
                                        <p:attrNameLst>
                                          <p:attrName>ppt_y</p:attrName>
                                        </p:attrNameLst>
                                      </p:cBhvr>
                                      <p:tavLst>
                                        <p:tav tm="0">
                                          <p:val>
                                            <p:strVal val="ppt_y"/>
                                          </p:val>
                                        </p:tav>
                                        <p:tav tm="100000">
                                          <p:val>
                                            <p:strVal val="0-ppt_h/2"/>
                                          </p:val>
                                        </p:tav>
                                      </p:tavLst>
                                    </p:anim>
                                    <p:set>
                                      <p:cBhvr>
                                        <p:cTn id="3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13"/>
                                        </p:tgtEl>
                                        <p:attrNameLst>
                                          <p:attrName>ppt_x</p:attrName>
                                        </p:attrNameLst>
                                      </p:cBhvr>
                                      <p:tavLst>
                                        <p:tav tm="0">
                                          <p:val>
                                            <p:strVal val="ppt_x"/>
                                          </p:val>
                                        </p:tav>
                                        <p:tav tm="100000">
                                          <p:val>
                                            <p:strVal val="1+ppt_w/2"/>
                                          </p:val>
                                        </p:tav>
                                      </p:tavLst>
                                    </p:anim>
                                    <p:anim calcmode="lin" valueType="num">
                                      <p:cBhvr additive="base">
                                        <p:cTn id="42" dur="1000"/>
                                        <p:tgtEl>
                                          <p:spTgt spid="13"/>
                                        </p:tgtEl>
                                        <p:attrNameLst>
                                          <p:attrName>ppt_y</p:attrName>
                                        </p:attrNameLst>
                                      </p:cBhvr>
                                      <p:tavLst>
                                        <p:tav tm="0">
                                          <p:val>
                                            <p:strVal val="ppt_y"/>
                                          </p:val>
                                        </p:tav>
                                        <p:tav tm="100000">
                                          <p:val>
                                            <p:strVal val="0-ppt_h/2"/>
                                          </p:val>
                                        </p:tav>
                                      </p:tavLst>
                                    </p:anim>
                                    <p:set>
                                      <p:cBhvr>
                                        <p:cTn id="4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3"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par>
                                <p:cTn id="64" presetID="1" presetClass="entr" presetSubtype="0" fill="hold" grpId="3" nodeType="with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par>
                                <p:cTn id="66" presetID="1" presetClass="entr" presetSubtype="0" fill="hold" grpId="3"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 presetClass="entr" presetSubtype="0" fill="hold" grpId="3"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3"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par>
                                <p:cTn id="72" presetID="1" presetClass="entr" presetSubtype="0" fill="hold" grpId="3" nodeType="with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3" grpId="0" animBg="1"/>
      <p:bldP spid="13" grpId="1" animBg="1"/>
      <p:bldP spid="13" grpId="3" animBg="1"/>
      <p:bldP spid="14" grpId="0" animBg="1"/>
      <p:bldP spid="14" grpId="1" animBg="1"/>
      <p:bldP spid="14" grpId="3" animBg="1"/>
      <p:bldP spid="15" grpId="0" animBg="1"/>
      <p:bldP spid="15" grpId="1" animBg="1"/>
      <p:bldP spid="15" grpId="3" animBg="1"/>
      <p:bldP spid="16" grpId="0" animBg="1"/>
      <p:bldP spid="16" grpId="1" animBg="1"/>
      <p:bldP spid="16" grpId="3" animBg="1"/>
      <p:bldP spid="17" grpId="0" animBg="1"/>
      <p:bldP spid="17" grpId="1" animBg="1"/>
      <p:bldP spid="17" grpId="3" animBg="1"/>
      <p:bldP spid="18" grpId="0" animBg="1"/>
      <p:bldP spid="18" grpId="1" animBg="1"/>
      <p:bldP spid="18"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23" name="Filter"/>
          <p:cNvSpPr/>
          <p:nvPr/>
        </p:nvSpPr>
        <p:spPr>
          <a:xfrm>
            <a:off x="-10204" y="1"/>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22"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059582"/>
            <a:ext cx="4146095" cy="243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427984" y="2427734"/>
            <a:ext cx="2681054" cy="271576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1068906">
            <a:off x="4620763" y="2892646"/>
            <a:ext cx="2051576" cy="1815882"/>
          </a:xfrm>
          <a:prstGeom prst="rect">
            <a:avLst/>
          </a:prstGeom>
          <a:noFill/>
        </p:spPr>
        <p:txBody>
          <a:bodyPr wrap="square" rtlCol="0">
            <a:spAutoFit/>
          </a:bodyPr>
          <a:lstStyle/>
          <a:p>
            <a:r>
              <a:rPr lang="en-NZ" sz="1400" b="1" dirty="0">
                <a:solidFill>
                  <a:srgbClr val="7030A0"/>
                </a:solidFill>
              </a:rPr>
              <a:t>Praying in different ways, times and places in Lent helps us to fast and show love and mercy to others. Create a quiet Lenten Prayer space in your classroom to help people pray in Lent.</a:t>
            </a:r>
            <a:endParaRPr lang="en-GB" sz="1400" dirty="0">
              <a:solidFill>
                <a:srgbClr val="7030A0"/>
              </a:solidFill>
            </a:endParaRPr>
          </a:p>
        </p:txBody>
      </p:sp>
      <p:pic>
        <p:nvPicPr>
          <p:cNvPr id="34"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807285" y="123478"/>
            <a:ext cx="3085195" cy="27930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1051059">
            <a:off x="6037016" y="560297"/>
            <a:ext cx="2466001" cy="2031325"/>
          </a:xfrm>
          <a:prstGeom prst="rect">
            <a:avLst/>
          </a:prstGeom>
          <a:noFill/>
        </p:spPr>
        <p:txBody>
          <a:bodyPr wrap="square" rtlCol="0">
            <a:spAutoFit/>
          </a:bodyPr>
          <a:lstStyle/>
          <a:p>
            <a:r>
              <a:rPr lang="en-NZ" sz="1400" b="1" dirty="0">
                <a:solidFill>
                  <a:srgbClr val="7030A0"/>
                </a:solidFill>
              </a:rPr>
              <a:t>Prayer unites us to the Trinity – God the Father, Jesus, God the Son and the Holy Spirit. Through prayer our minds are opened to how we are living, how our relationships are which helps us to be able to see where </a:t>
            </a:r>
            <a:r>
              <a:rPr lang="en-NZ" sz="1400" b="1" dirty="0" smtClean="0">
                <a:solidFill>
                  <a:srgbClr val="7030A0"/>
                </a:solidFill>
              </a:rPr>
              <a:t>we need to</a:t>
            </a:r>
          </a:p>
          <a:p>
            <a:r>
              <a:rPr lang="en-NZ" sz="1400" b="1" dirty="0" smtClean="0">
                <a:solidFill>
                  <a:srgbClr val="7030A0"/>
                </a:solidFill>
              </a:rPr>
              <a:t>change</a:t>
            </a:r>
            <a:r>
              <a:rPr lang="en-NZ" sz="1400" b="1" dirty="0">
                <a:solidFill>
                  <a:srgbClr val="7030A0"/>
                </a:solidFill>
              </a:rPr>
              <a:t>. </a:t>
            </a:r>
            <a:endParaRPr lang="en-GB" sz="1400" dirty="0">
              <a:solidFill>
                <a:srgbClr val="7030A0"/>
              </a:solidFill>
            </a:endParaRPr>
          </a:p>
        </p:txBody>
      </p:sp>
      <p:pic>
        <p:nvPicPr>
          <p:cNvPr id="36"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7544" y="2633800"/>
            <a:ext cx="2952328" cy="2406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712016" y="2966081"/>
            <a:ext cx="2311315" cy="1815882"/>
          </a:xfrm>
          <a:prstGeom prst="rect">
            <a:avLst/>
          </a:prstGeom>
          <a:noFill/>
        </p:spPr>
        <p:txBody>
          <a:bodyPr wrap="square" rtlCol="0">
            <a:spAutoFit/>
          </a:bodyPr>
          <a:lstStyle/>
          <a:p>
            <a:r>
              <a:rPr lang="en-NZ" sz="1400" b="1" dirty="0">
                <a:solidFill>
                  <a:srgbClr val="7030A0"/>
                </a:solidFill>
              </a:rPr>
              <a:t>It is through prayer that people have a relationship with God. Whether prayer is individual, in family, in class or community it helps us to be present to God and aware of God’s holy presence within us</a:t>
            </a:r>
            <a:r>
              <a:rPr lang="en-NZ" sz="1400" b="1" dirty="0" smtClean="0">
                <a:solidFill>
                  <a:srgbClr val="7030A0"/>
                </a:solidFill>
              </a:rPr>
              <a:t>.</a:t>
            </a:r>
            <a:endParaRPr lang="en-GB" sz="1400" dirty="0">
              <a:solidFill>
                <a:srgbClr val="7030A0"/>
              </a:solidFill>
            </a:endParaRPr>
          </a:p>
        </p:txBody>
      </p:sp>
      <p:pic>
        <p:nvPicPr>
          <p:cNvPr id="38"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07504" y="483518"/>
            <a:ext cx="2393342" cy="240263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349359" y="881524"/>
            <a:ext cx="1765072" cy="1600438"/>
          </a:xfrm>
          <a:prstGeom prst="rect">
            <a:avLst/>
          </a:prstGeom>
          <a:noFill/>
        </p:spPr>
        <p:txBody>
          <a:bodyPr wrap="square" rtlCol="0">
            <a:spAutoFit/>
          </a:bodyPr>
          <a:lstStyle/>
          <a:p>
            <a:r>
              <a:rPr lang="en-NZ" sz="1400" b="1" dirty="0">
                <a:solidFill>
                  <a:srgbClr val="7030A0"/>
                </a:solidFill>
              </a:rPr>
              <a:t>Prayer in Lent is very important because it helps us to recognise what we need to change and how we can turn our lives back to God. </a:t>
            </a:r>
            <a:endParaRPr lang="en-GB" sz="1400" dirty="0">
              <a:solidFill>
                <a:srgbClr val="7030A0"/>
              </a:solidFill>
            </a:endParaRPr>
          </a:p>
        </p:txBody>
      </p:sp>
      <p:pic>
        <p:nvPicPr>
          <p:cNvPr id="41"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NZ" sz="4000" dirty="0">
                <a:solidFill>
                  <a:srgbClr val="FFFFFF"/>
                </a:solidFill>
              </a:rPr>
              <a:t>Praying in Lent</a:t>
            </a:r>
            <a:endParaRPr lang="en-GB" dirty="0">
              <a:solidFill>
                <a:srgbClr val="FFFFFF"/>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p:cNvSpPr txBox="1"/>
          <p:nvPr/>
        </p:nvSpPr>
        <p:spPr>
          <a:xfrm>
            <a:off x="3336737" y="4912668"/>
            <a:ext cx="2470548" cy="230832"/>
          </a:xfrm>
          <a:prstGeom prst="rect">
            <a:avLst/>
          </a:prstGeom>
          <a:noFill/>
        </p:spPr>
        <p:txBody>
          <a:bodyPr wrap="none" rtlCol="0">
            <a:spAutoFit/>
          </a:bodyPr>
          <a:lstStyle/>
          <a:p>
            <a:pPr algn="ctr"/>
            <a:r>
              <a:rPr lang="en-GB" sz="900" dirty="0" smtClean="0">
                <a:solidFill>
                  <a:schemeClr val="bg1"/>
                </a:solidFill>
                <a:latin typeface="+mj-lt"/>
                <a:ea typeface="Adobe Fan Heiti Std B" pitchFamily="34" charset="-128"/>
                <a:cs typeface="Arial" pitchFamily="34" charset="0"/>
              </a:rPr>
              <a:t>Click the pins on the right to reveal post-it notes.</a:t>
            </a:r>
            <a:endParaRPr lang="en-GB" sz="900" dirty="0">
              <a:solidFill>
                <a:schemeClr val="bg1"/>
              </a:solidFill>
              <a:latin typeface="+mj-lt"/>
              <a:ea typeface="Adobe Fan Heiti Std B" pitchFamily="34" charset="-128"/>
              <a:cs typeface="Arial"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900" decel="100000" fill="hold"/>
                                        <p:tgtEl>
                                          <p:spTgt spid="3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900" decel="100000" fill="hold"/>
                                        <p:tgtEl>
                                          <p:spTgt spid="3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900" decel="100000" fill="hold"/>
                                        <p:tgtEl>
                                          <p:spTgt spid="3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7" restart="whenNotActive" fill="hold" evtFilter="cancelBubble" nodeType="interactiveSeq">
                <p:stCondLst>
                  <p:cond evt="onClick" delay="0">
                    <p:tgtEl>
                      <p:spTgt spid="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3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3" grpId="0"/>
      <p:bldP spid="33" grpId="1"/>
      <p:bldP spid="33" grpId="2"/>
      <p:bldP spid="35" grpId="0"/>
      <p:bldP spid="35" grpId="1"/>
      <p:bldP spid="35" grpId="2"/>
      <p:bldP spid="37" grpId="0"/>
      <p:bldP spid="37" grpId="1"/>
      <p:bldP spid="37" grpId="2"/>
      <p:bldP spid="39" grpId="0"/>
      <p:bldP spid="39" grpId="1"/>
      <p:bldP spid="3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67" name="Filter"/>
          <p:cNvSpPr/>
          <p:nvPr/>
        </p:nvSpPr>
        <p:spPr>
          <a:xfrm>
            <a:off x="0"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Picture: Right 2" descr="D:\03 Projects\TCI\10 Lessons\02 LITURGICAL YEAR\03 Lent\Lent Y7-L01\Images\Slide 8 - transparent_small.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5558">
            <a:off x="7685396" y="3389761"/>
            <a:ext cx="1171183" cy="117118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Right 1" descr="D:\03 Projects\TCI\10 Lessons\02 LITURGICAL YEAR\03 Lent\Lent Y7-L01\Images\Slide 8 - transparent_small.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98865">
            <a:off x="6683026" y="3443844"/>
            <a:ext cx="1171183" cy="117118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Left" descr="D:\03 Projects\TCI\10 Lessons\02 LITURGICAL YEAR\03 Lent\Lent Y7-L01\Images\Slide 8 - transparent_small.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34" y="3312976"/>
            <a:ext cx="1349977" cy="13499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Dots high"/>
          <p:cNvSpPr txBox="1"/>
          <p:nvPr/>
        </p:nvSpPr>
        <p:spPr>
          <a:xfrm>
            <a:off x="5049126" y="2621956"/>
            <a:ext cx="534473" cy="369332"/>
          </a:xfrm>
          <a:prstGeom prst="rect">
            <a:avLst/>
          </a:prstGeom>
          <a:noFill/>
        </p:spPr>
        <p:txBody>
          <a:bodyPr wrap="square" rtlCol="0">
            <a:spAutoFit/>
          </a:bodyPr>
          <a:lstStyle/>
          <a:p>
            <a:r>
              <a:rPr lang="en-NZ" dirty="0" smtClean="0">
                <a:solidFill>
                  <a:schemeClr val="bg1"/>
                </a:solidFill>
              </a:rPr>
              <a:t>…</a:t>
            </a:r>
            <a:endParaRPr lang="en-GB" dirty="0">
              <a:solidFill>
                <a:schemeClr val="bg1"/>
              </a:solidFill>
            </a:endParaRPr>
          </a:p>
        </p:txBody>
      </p:sp>
      <p:sp>
        <p:nvSpPr>
          <p:cNvPr id="70" name="TextBox: Dots low"/>
          <p:cNvSpPr txBox="1"/>
          <p:nvPr/>
        </p:nvSpPr>
        <p:spPr>
          <a:xfrm>
            <a:off x="4254957" y="2798832"/>
            <a:ext cx="534473" cy="369332"/>
          </a:xfrm>
          <a:prstGeom prst="rect">
            <a:avLst/>
          </a:prstGeom>
          <a:noFill/>
        </p:spPr>
        <p:txBody>
          <a:bodyPr wrap="square" rtlCol="0">
            <a:spAutoFit/>
          </a:bodyPr>
          <a:lstStyle/>
          <a:p>
            <a:r>
              <a:rPr lang="en-NZ" dirty="0" smtClean="0">
                <a:solidFill>
                  <a:schemeClr val="bg1"/>
                </a:solidFill>
              </a:rPr>
              <a:t>…</a:t>
            </a:r>
            <a:endParaRPr lang="en-GB" dirty="0">
              <a:solidFill>
                <a:schemeClr val="bg1"/>
              </a:solidFill>
            </a:endParaRPr>
          </a:p>
        </p:txBody>
      </p:sp>
      <p:sp>
        <p:nvSpPr>
          <p:cNvPr id="41" name="Textbox: Answer E"/>
          <p:cNvSpPr txBox="1"/>
          <p:nvPr/>
        </p:nvSpPr>
        <p:spPr>
          <a:xfrm>
            <a:off x="1902904" y="4454991"/>
            <a:ext cx="4478662" cy="276999"/>
          </a:xfrm>
          <a:prstGeom prst="rect">
            <a:avLst/>
          </a:prstGeom>
          <a:noFill/>
        </p:spPr>
        <p:txBody>
          <a:bodyPr wrap="none" lIns="0" tIns="0" rIns="0" bIns="0" rtlCol="0">
            <a:spAutoFit/>
          </a:bodyPr>
          <a:lstStyle/>
          <a:p>
            <a:pPr lvl="0"/>
            <a:r>
              <a:rPr lang="en-NZ" dirty="0">
                <a:solidFill>
                  <a:schemeClr val="bg1"/>
                </a:solidFill>
              </a:rPr>
              <a:t>can’t manage can be understood as giving alms.</a:t>
            </a:r>
            <a:endParaRPr lang="en-GB" dirty="0">
              <a:solidFill>
                <a:schemeClr val="bg1"/>
              </a:solidFill>
            </a:endParaRPr>
          </a:p>
        </p:txBody>
      </p:sp>
      <p:sp>
        <p:nvSpPr>
          <p:cNvPr id="42" name="Textbox: Answer D"/>
          <p:cNvSpPr txBox="1"/>
          <p:nvPr/>
        </p:nvSpPr>
        <p:spPr>
          <a:xfrm>
            <a:off x="1902904" y="4146198"/>
            <a:ext cx="4272132" cy="276999"/>
          </a:xfrm>
          <a:prstGeom prst="rect">
            <a:avLst/>
          </a:prstGeom>
          <a:noFill/>
        </p:spPr>
        <p:txBody>
          <a:bodyPr wrap="none" lIns="0" tIns="0" rIns="0" bIns="0" rtlCol="0">
            <a:spAutoFit/>
          </a:bodyPr>
          <a:lstStyle/>
          <a:p>
            <a:pPr lvl="0"/>
            <a:r>
              <a:rPr lang="en-NZ" dirty="0">
                <a:solidFill>
                  <a:schemeClr val="bg1"/>
                </a:solidFill>
              </a:rPr>
              <a:t>but nowadays it can also mean giving oneself.</a:t>
            </a:r>
            <a:endParaRPr lang="en-GB" dirty="0">
              <a:solidFill>
                <a:schemeClr val="bg1"/>
              </a:solidFill>
            </a:endParaRPr>
          </a:p>
        </p:txBody>
      </p:sp>
      <p:sp>
        <p:nvSpPr>
          <p:cNvPr id="43" name="Textbox: Answer C"/>
          <p:cNvSpPr txBox="1"/>
          <p:nvPr/>
        </p:nvSpPr>
        <p:spPr>
          <a:xfrm>
            <a:off x="1902904" y="3837406"/>
            <a:ext cx="4757328" cy="276999"/>
          </a:xfrm>
          <a:prstGeom prst="rect">
            <a:avLst/>
          </a:prstGeom>
          <a:noFill/>
        </p:spPr>
        <p:txBody>
          <a:bodyPr wrap="none" lIns="0" tIns="0" rIns="0" bIns="0" rtlCol="0">
            <a:spAutoFit/>
          </a:bodyPr>
          <a:lstStyle/>
          <a:p>
            <a:pPr lvl="0"/>
            <a:r>
              <a:rPr lang="en-NZ" dirty="0">
                <a:solidFill>
                  <a:schemeClr val="bg1"/>
                </a:solidFill>
              </a:rPr>
              <a:t>alone and in need is a different form of almsgiving.</a:t>
            </a:r>
            <a:endParaRPr lang="en-GB" dirty="0">
              <a:solidFill>
                <a:schemeClr val="bg1"/>
              </a:solidFill>
            </a:endParaRPr>
          </a:p>
        </p:txBody>
      </p:sp>
      <p:sp>
        <p:nvSpPr>
          <p:cNvPr id="44" name="Textbox: Answer B"/>
          <p:cNvSpPr txBox="1"/>
          <p:nvPr/>
        </p:nvSpPr>
        <p:spPr>
          <a:xfrm>
            <a:off x="1902904" y="3528614"/>
            <a:ext cx="4384342" cy="276999"/>
          </a:xfrm>
          <a:prstGeom prst="rect">
            <a:avLst/>
          </a:prstGeom>
          <a:noFill/>
        </p:spPr>
        <p:txBody>
          <a:bodyPr wrap="none" lIns="0" tIns="0" rIns="0" bIns="0" rtlCol="0">
            <a:spAutoFit/>
          </a:bodyPr>
          <a:lstStyle/>
          <a:p>
            <a:pPr>
              <a:buSzPct val="96000"/>
            </a:pPr>
            <a:r>
              <a:rPr lang="en-NZ" dirty="0">
                <a:solidFill>
                  <a:schemeClr val="bg1"/>
                </a:solidFill>
              </a:rPr>
              <a:t>it involves sacrifice which gives honour to God.</a:t>
            </a:r>
            <a:endParaRPr lang="en-GB" dirty="0">
              <a:solidFill>
                <a:schemeClr val="bg1"/>
              </a:solidFill>
              <a:latin typeface="Segoe UI" pitchFamily="34" charset="0"/>
              <a:ea typeface="Segoe UI" pitchFamily="34" charset="0"/>
              <a:cs typeface="Segoe UI" pitchFamily="34" charset="0"/>
            </a:endParaRPr>
          </a:p>
        </p:txBody>
      </p:sp>
      <p:sp>
        <p:nvSpPr>
          <p:cNvPr id="45" name="Textbox: Answer A"/>
          <p:cNvSpPr txBox="1"/>
          <p:nvPr/>
        </p:nvSpPr>
        <p:spPr>
          <a:xfrm>
            <a:off x="1902904" y="3219822"/>
            <a:ext cx="3938771" cy="276999"/>
          </a:xfrm>
          <a:prstGeom prst="rect">
            <a:avLst/>
          </a:prstGeom>
          <a:noFill/>
        </p:spPr>
        <p:txBody>
          <a:bodyPr wrap="none" lIns="0" tIns="0" rIns="0" bIns="0" rtlCol="0">
            <a:spAutoFit/>
          </a:bodyPr>
          <a:lstStyle/>
          <a:p>
            <a:pPr>
              <a:buSzPct val="96000"/>
            </a:pPr>
            <a:r>
              <a:rPr lang="en-NZ" dirty="0">
                <a:solidFill>
                  <a:schemeClr val="bg1"/>
                </a:solidFill>
              </a:rPr>
              <a:t>what we have with others who need help.</a:t>
            </a:r>
            <a:endParaRPr lang="en-GB" dirty="0">
              <a:solidFill>
                <a:schemeClr val="bg1"/>
              </a:solidFill>
              <a:latin typeface="Segoe UI" pitchFamily="34" charset="0"/>
              <a:ea typeface="Segoe UI" pitchFamily="34" charset="0"/>
              <a:cs typeface="Segoe UI" pitchFamily="34" charset="0"/>
            </a:endParaRPr>
          </a:p>
        </p:txBody>
      </p:sp>
      <p:sp>
        <p:nvSpPr>
          <p:cNvPr id="49" name="Shape: Marker E"/>
          <p:cNvSpPr txBox="1"/>
          <p:nvPr/>
        </p:nvSpPr>
        <p:spPr>
          <a:xfrm>
            <a:off x="1619672" y="4454991"/>
            <a:ext cx="189154" cy="276999"/>
          </a:xfrm>
          <a:prstGeom prst="rect">
            <a:avLst/>
          </a:prstGeom>
          <a:noFill/>
        </p:spPr>
        <p:txBody>
          <a:bodyPr wrap="none" lIns="0" tIns="0" rIns="0" bIns="0" rtlCol="0">
            <a:spAutoFit/>
          </a:bodyPr>
          <a:lstStyle/>
          <a:p>
            <a:r>
              <a:rPr lang="en-GB" dirty="0">
                <a:solidFill>
                  <a:schemeClr val="bg1"/>
                </a:solidFill>
                <a:latin typeface="Segoe UI" pitchFamily="34" charset="0"/>
                <a:ea typeface="Segoe UI" pitchFamily="34" charset="0"/>
                <a:cs typeface="Segoe UI" pitchFamily="34" charset="0"/>
              </a:rPr>
              <a:t>e</a:t>
            </a:r>
            <a:r>
              <a:rPr lang="en-GB" dirty="0" smtClean="0">
                <a:solidFill>
                  <a:schemeClr val="bg1"/>
                </a:solidFill>
                <a:latin typeface="Segoe UI" pitchFamily="34" charset="0"/>
                <a:ea typeface="Segoe UI" pitchFamily="34" charset="0"/>
                <a:cs typeface="Segoe UI" pitchFamily="34" charset="0"/>
              </a:rPr>
              <a:t>)</a:t>
            </a:r>
            <a:endParaRPr lang="en-GB" dirty="0">
              <a:solidFill>
                <a:schemeClr val="bg1"/>
              </a:solidFill>
              <a:latin typeface="Segoe UI" pitchFamily="34" charset="0"/>
              <a:ea typeface="Segoe UI" pitchFamily="34" charset="0"/>
              <a:cs typeface="Segoe UI" pitchFamily="34" charset="0"/>
            </a:endParaRPr>
          </a:p>
        </p:txBody>
      </p:sp>
      <p:sp>
        <p:nvSpPr>
          <p:cNvPr id="50" name="Shape: Marker D"/>
          <p:cNvSpPr txBox="1"/>
          <p:nvPr/>
        </p:nvSpPr>
        <p:spPr>
          <a:xfrm>
            <a:off x="1619672" y="4146198"/>
            <a:ext cx="205184" cy="276999"/>
          </a:xfrm>
          <a:prstGeom prst="rect">
            <a:avLst/>
          </a:prstGeom>
          <a:noFill/>
        </p:spPr>
        <p:txBody>
          <a:bodyPr wrap="none" lIns="0" tIns="0" rIns="0" bIns="0" rtlCol="0">
            <a:spAutoFit/>
          </a:bodyPr>
          <a:lstStyle/>
          <a:p>
            <a:r>
              <a:rPr lang="en-GB" dirty="0">
                <a:solidFill>
                  <a:schemeClr val="bg1"/>
                </a:solidFill>
                <a:latin typeface="Segoe UI" pitchFamily="34" charset="0"/>
                <a:ea typeface="Segoe UI" pitchFamily="34" charset="0"/>
                <a:cs typeface="Segoe UI" pitchFamily="34" charset="0"/>
              </a:rPr>
              <a:t>d</a:t>
            </a:r>
            <a:r>
              <a:rPr lang="en-GB" dirty="0" smtClean="0">
                <a:solidFill>
                  <a:schemeClr val="bg1"/>
                </a:solidFill>
                <a:latin typeface="Segoe UI" pitchFamily="34" charset="0"/>
                <a:ea typeface="Segoe UI" pitchFamily="34" charset="0"/>
                <a:cs typeface="Segoe UI" pitchFamily="34" charset="0"/>
              </a:rPr>
              <a:t>)</a:t>
            </a:r>
            <a:endParaRPr lang="en-GB" dirty="0">
              <a:solidFill>
                <a:schemeClr val="bg1"/>
              </a:solidFill>
              <a:latin typeface="Segoe UI" pitchFamily="34" charset="0"/>
              <a:ea typeface="Segoe UI" pitchFamily="34" charset="0"/>
              <a:cs typeface="Segoe UI" pitchFamily="34" charset="0"/>
            </a:endParaRPr>
          </a:p>
        </p:txBody>
      </p:sp>
      <p:sp>
        <p:nvSpPr>
          <p:cNvPr id="51" name="Shape: Marker C"/>
          <p:cNvSpPr txBox="1"/>
          <p:nvPr/>
        </p:nvSpPr>
        <p:spPr>
          <a:xfrm>
            <a:off x="1619672" y="3837406"/>
            <a:ext cx="176330" cy="276999"/>
          </a:xfrm>
          <a:prstGeom prst="rect">
            <a:avLst/>
          </a:prstGeom>
          <a:noFill/>
        </p:spPr>
        <p:txBody>
          <a:bodyPr wrap="none" lIns="0" tIns="0" rIns="0" bIns="0" rtlCol="0">
            <a:spAutoFit/>
          </a:bodyPr>
          <a:lstStyle/>
          <a:p>
            <a:r>
              <a:rPr lang="en-GB" dirty="0" smtClean="0">
                <a:solidFill>
                  <a:schemeClr val="bg1"/>
                </a:solidFill>
                <a:latin typeface="Segoe UI" pitchFamily="34" charset="0"/>
                <a:ea typeface="Segoe UI" pitchFamily="34" charset="0"/>
                <a:cs typeface="Segoe UI" pitchFamily="34" charset="0"/>
              </a:rPr>
              <a:t>c)</a:t>
            </a:r>
            <a:endParaRPr lang="en-GB" dirty="0">
              <a:solidFill>
                <a:schemeClr val="bg1"/>
              </a:solidFill>
              <a:latin typeface="Segoe UI" pitchFamily="34" charset="0"/>
              <a:ea typeface="Segoe UI" pitchFamily="34" charset="0"/>
              <a:cs typeface="Segoe UI" pitchFamily="34" charset="0"/>
            </a:endParaRPr>
          </a:p>
        </p:txBody>
      </p:sp>
      <p:sp>
        <p:nvSpPr>
          <p:cNvPr id="52" name="Shape: Marker B"/>
          <p:cNvSpPr txBox="1"/>
          <p:nvPr/>
        </p:nvSpPr>
        <p:spPr>
          <a:xfrm>
            <a:off x="1619672" y="3528614"/>
            <a:ext cx="205184" cy="276999"/>
          </a:xfrm>
          <a:prstGeom prst="rect">
            <a:avLst/>
          </a:prstGeom>
          <a:noFill/>
        </p:spPr>
        <p:txBody>
          <a:bodyPr wrap="none" lIns="0" tIns="0" rIns="0" bIns="0" rtlCol="0">
            <a:spAutoFit/>
          </a:bodyPr>
          <a:lstStyle/>
          <a:p>
            <a:r>
              <a:rPr lang="en-GB" dirty="0" smtClean="0">
                <a:solidFill>
                  <a:schemeClr val="bg1"/>
                </a:solidFill>
                <a:latin typeface="Segoe UI" pitchFamily="34" charset="0"/>
                <a:ea typeface="Segoe UI" pitchFamily="34" charset="0"/>
                <a:cs typeface="Segoe UI" pitchFamily="34" charset="0"/>
              </a:rPr>
              <a:t>b)</a:t>
            </a:r>
            <a:endParaRPr lang="en-GB" dirty="0">
              <a:solidFill>
                <a:schemeClr val="bg1"/>
              </a:solidFill>
              <a:latin typeface="Segoe UI" pitchFamily="34" charset="0"/>
              <a:ea typeface="Segoe UI" pitchFamily="34" charset="0"/>
              <a:cs typeface="Segoe UI" pitchFamily="34" charset="0"/>
            </a:endParaRPr>
          </a:p>
        </p:txBody>
      </p:sp>
      <p:sp>
        <p:nvSpPr>
          <p:cNvPr id="53" name="Shape: Marker A"/>
          <p:cNvSpPr txBox="1"/>
          <p:nvPr/>
        </p:nvSpPr>
        <p:spPr>
          <a:xfrm>
            <a:off x="1619672" y="3219822"/>
            <a:ext cx="185948" cy="276999"/>
          </a:xfrm>
          <a:prstGeom prst="rect">
            <a:avLst/>
          </a:prstGeom>
          <a:noFill/>
        </p:spPr>
        <p:txBody>
          <a:bodyPr wrap="none" lIns="0" tIns="0" rIns="0" bIns="0" rtlCol="0">
            <a:spAutoFit/>
          </a:bodyPr>
          <a:lstStyle/>
          <a:p>
            <a:r>
              <a:rPr lang="en-GB" dirty="0" smtClean="0">
                <a:solidFill>
                  <a:schemeClr val="bg1"/>
                </a:solidFill>
                <a:latin typeface="Segoe UI" pitchFamily="34" charset="0"/>
                <a:ea typeface="Segoe UI" pitchFamily="34" charset="0"/>
                <a:cs typeface="Segoe UI" pitchFamily="34" charset="0"/>
              </a:rPr>
              <a:t>a)</a:t>
            </a:r>
            <a:endParaRPr lang="en-GB" dirty="0">
              <a:solidFill>
                <a:schemeClr val="bg1"/>
              </a:solidFill>
              <a:latin typeface="Segoe UI" pitchFamily="34" charset="0"/>
              <a:ea typeface="Segoe UI" pitchFamily="34" charset="0"/>
              <a:cs typeface="Segoe UI" pitchFamily="34" charset="0"/>
            </a:endParaRPr>
          </a:p>
        </p:txBody>
      </p:sp>
      <p:sp>
        <p:nvSpPr>
          <p:cNvPr id="54" name="Textbox: Sentences"/>
          <p:cNvSpPr txBox="1"/>
          <p:nvPr/>
        </p:nvSpPr>
        <p:spPr>
          <a:xfrm>
            <a:off x="519584" y="868526"/>
            <a:ext cx="5212112" cy="2126864"/>
          </a:xfrm>
          <a:prstGeom prst="rect">
            <a:avLst/>
          </a:prstGeom>
          <a:noFill/>
        </p:spPr>
        <p:txBody>
          <a:bodyPr wrap="square" rtlCol="0">
            <a:spAutoFit/>
          </a:bodyPr>
          <a:lstStyle/>
          <a:p>
            <a:pPr lvl="0">
              <a:lnSpc>
                <a:spcPct val="150000"/>
              </a:lnSpc>
            </a:pPr>
            <a:r>
              <a:rPr lang="en-NZ" dirty="0">
                <a:solidFill>
                  <a:schemeClr val="bg1"/>
                </a:solidFill>
              </a:rPr>
              <a:t>Almsgiving used to mean giving money</a:t>
            </a:r>
            <a:endParaRPr lang="en-GB" dirty="0">
              <a:solidFill>
                <a:schemeClr val="bg1"/>
              </a:solidFill>
            </a:endParaRPr>
          </a:p>
          <a:p>
            <a:pPr lvl="0">
              <a:lnSpc>
                <a:spcPct val="150000"/>
              </a:lnSpc>
            </a:pPr>
            <a:r>
              <a:rPr lang="en-NZ" dirty="0">
                <a:solidFill>
                  <a:schemeClr val="bg1"/>
                </a:solidFill>
              </a:rPr>
              <a:t>Spending time with people who are</a:t>
            </a:r>
            <a:endParaRPr lang="en-GB" dirty="0">
              <a:solidFill>
                <a:schemeClr val="bg1"/>
              </a:solidFill>
            </a:endParaRPr>
          </a:p>
          <a:p>
            <a:pPr lvl="0">
              <a:lnSpc>
                <a:spcPct val="150000"/>
              </a:lnSpc>
            </a:pPr>
            <a:r>
              <a:rPr lang="en-NZ" dirty="0">
                <a:solidFill>
                  <a:schemeClr val="bg1"/>
                </a:solidFill>
              </a:rPr>
              <a:t>Offering practical help to those who </a:t>
            </a:r>
            <a:endParaRPr lang="en-GB" dirty="0">
              <a:solidFill>
                <a:schemeClr val="bg1"/>
              </a:solidFill>
            </a:endParaRPr>
          </a:p>
          <a:p>
            <a:pPr lvl="0">
              <a:lnSpc>
                <a:spcPct val="150000"/>
              </a:lnSpc>
            </a:pPr>
            <a:r>
              <a:rPr lang="en-NZ" dirty="0">
                <a:solidFill>
                  <a:schemeClr val="bg1"/>
                </a:solidFill>
              </a:rPr>
              <a:t>Almsgiving is a way of sharing  </a:t>
            </a:r>
            <a:endParaRPr lang="en-GB" dirty="0">
              <a:solidFill>
                <a:schemeClr val="bg1"/>
              </a:solidFill>
            </a:endParaRPr>
          </a:p>
          <a:p>
            <a:pPr lvl="0">
              <a:lnSpc>
                <a:spcPct val="150000"/>
              </a:lnSpc>
            </a:pPr>
            <a:r>
              <a:rPr lang="en-NZ" dirty="0">
                <a:solidFill>
                  <a:schemeClr val="bg1"/>
                </a:solidFill>
              </a:rPr>
              <a:t>Almsgiving combines prayer and fasting because</a:t>
            </a:r>
            <a:endParaRPr lang="en-GB" dirty="0">
              <a:solidFill>
                <a:schemeClr val="bg1"/>
              </a:solidFill>
            </a:endParaRPr>
          </a:p>
        </p:txBody>
      </p:sp>
      <p:sp>
        <p:nvSpPr>
          <p:cNvPr id="58" name="Shape: Button 5"/>
          <p:cNvSpPr/>
          <p:nvPr/>
        </p:nvSpPr>
        <p:spPr>
          <a:xfrm>
            <a:off x="251520" y="2673436"/>
            <a:ext cx="275897" cy="248306"/>
          </a:xfrm>
          <a:prstGeom prst="ellipse">
            <a:avLst/>
          </a:prstGeom>
          <a:solidFill>
            <a:srgbClr val="9933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a:t>
            </a:r>
            <a:endParaRPr lang="en-GB" dirty="0"/>
          </a:p>
        </p:txBody>
      </p:sp>
      <p:sp>
        <p:nvSpPr>
          <p:cNvPr id="59" name="Shape: Button 4"/>
          <p:cNvSpPr/>
          <p:nvPr/>
        </p:nvSpPr>
        <p:spPr>
          <a:xfrm>
            <a:off x="251520" y="2261902"/>
            <a:ext cx="275897" cy="248306"/>
          </a:xfrm>
          <a:prstGeom prst="ellipse">
            <a:avLst/>
          </a:prstGeom>
          <a:solidFill>
            <a:srgbClr val="9933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4</a:t>
            </a:r>
            <a:endParaRPr lang="en-GB"/>
          </a:p>
        </p:txBody>
      </p:sp>
      <p:sp>
        <p:nvSpPr>
          <p:cNvPr id="60" name="Shape: Button 3"/>
          <p:cNvSpPr/>
          <p:nvPr/>
        </p:nvSpPr>
        <p:spPr>
          <a:xfrm>
            <a:off x="251520" y="1850368"/>
            <a:ext cx="275897" cy="248306"/>
          </a:xfrm>
          <a:prstGeom prst="ellipse">
            <a:avLst/>
          </a:prstGeom>
          <a:solidFill>
            <a:srgbClr val="9933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3</a:t>
            </a:r>
            <a:endParaRPr lang="en-GB"/>
          </a:p>
        </p:txBody>
      </p:sp>
      <p:sp>
        <p:nvSpPr>
          <p:cNvPr id="61" name="Shape: Button 2"/>
          <p:cNvSpPr/>
          <p:nvPr/>
        </p:nvSpPr>
        <p:spPr>
          <a:xfrm>
            <a:off x="251520" y="1438834"/>
            <a:ext cx="275897" cy="248306"/>
          </a:xfrm>
          <a:prstGeom prst="ellipse">
            <a:avLst/>
          </a:prstGeom>
          <a:solidFill>
            <a:srgbClr val="9933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2</a:t>
            </a:r>
            <a:endParaRPr lang="en-GB"/>
          </a:p>
        </p:txBody>
      </p:sp>
      <p:sp>
        <p:nvSpPr>
          <p:cNvPr id="62" name="Shape: Button 1"/>
          <p:cNvSpPr/>
          <p:nvPr/>
        </p:nvSpPr>
        <p:spPr>
          <a:xfrm>
            <a:off x="251520" y="1027300"/>
            <a:ext cx="275897" cy="248306"/>
          </a:xfrm>
          <a:prstGeom prst="ellipse">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68" name="Title"/>
          <p:cNvSpPr>
            <a:spLocks noGrp="1"/>
          </p:cNvSpPr>
          <p:nvPr>
            <p:ph type="ctrTitle"/>
          </p:nvPr>
        </p:nvSpPr>
        <p:spPr>
          <a:xfrm>
            <a:off x="0" y="0"/>
            <a:ext cx="9144000" cy="900000"/>
          </a:xfrm>
        </p:spPr>
        <p:txBody>
          <a:bodyPr>
            <a:normAutofit/>
          </a:bodyPr>
          <a:lstStyle/>
          <a:p>
            <a:r>
              <a:rPr lang="en-US" sz="4000" dirty="0">
                <a:solidFill>
                  <a:srgbClr val="FFFFFF"/>
                </a:solidFill>
              </a:rPr>
              <a:t>Understanding the meaning of almsgiving</a:t>
            </a:r>
            <a:endParaRPr lang="en-GB" dirty="0">
              <a:solidFill>
                <a:srgbClr val="FFFFFF"/>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Tool instructions"/>
          <p:cNvSpPr txBox="1"/>
          <p:nvPr/>
        </p:nvSpPr>
        <p:spPr>
          <a:xfrm>
            <a:off x="2766864" y="4912668"/>
            <a:ext cx="3610284" cy="230832"/>
          </a:xfrm>
          <a:prstGeom prst="rect">
            <a:avLst/>
          </a:prstGeom>
          <a:noFill/>
        </p:spPr>
        <p:txBody>
          <a:bodyPr wrap="none" rtlCol="0">
            <a:spAutoFit/>
          </a:bodyPr>
          <a:lstStyle/>
          <a:p>
            <a:pPr algn="ctr"/>
            <a:r>
              <a:rPr lang="en-GB" sz="900" dirty="0" smtClean="0">
                <a:solidFill>
                  <a:schemeClr val="bg1"/>
                </a:solidFill>
                <a:latin typeface="+mj-lt"/>
                <a:ea typeface="Segoe UI" pitchFamily="34" charset="0"/>
                <a:cs typeface="Arial" pitchFamily="34" charset="0"/>
              </a:rPr>
              <a:t>Click the purple buttons on the left to reveal the correct statement match</a:t>
            </a:r>
            <a:endParaRPr lang="en-GB" sz="900" dirty="0">
              <a:solidFill>
                <a:schemeClr val="bg1"/>
              </a:solidFill>
              <a:latin typeface="+mj-lt"/>
              <a:ea typeface="Segoe UI" pitchFamily="34" charset="0"/>
              <a:cs typeface="Arial" pitchFamily="34" charset="0"/>
            </a:endParaRPr>
          </a:p>
        </p:txBody>
      </p:sp>
    </p:spTree>
    <p:extLst>
      <p:ext uri="{BB962C8B-B14F-4D97-AF65-F5344CB8AC3E}">
        <p14:creationId xmlns:p14="http://schemas.microsoft.com/office/powerpoint/2010/main" val="118241606"/>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3" nodeType="withEffect">
                                  <p:stCondLst>
                                    <p:cond delay="0"/>
                                  </p:stCondLst>
                                  <p:childTnLst>
                                    <p:animEffect transition="out" filter="fade">
                                      <p:cBhvr>
                                        <p:cTn id="6" dur="2000"/>
                                        <p:tgtEl>
                                          <p:spTgt spid="50"/>
                                        </p:tgtEl>
                                      </p:cBhvr>
                                    </p:animEffect>
                                    <p:set>
                                      <p:cBhvr>
                                        <p:cTn id="7" dur="1" fill="hold">
                                          <p:stCondLst>
                                            <p:cond delay="1999"/>
                                          </p:stCondLst>
                                        </p:cTn>
                                        <p:tgtEl>
                                          <p:spTgt spid="5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3.33333E-6 -4.69136E-6 L 0.25764 -0.60833 " pathEditMode="relative" rAng="0" ptsTypes="AA">
                                      <p:cBhvr>
                                        <p:cTn id="9" dur="2000" fill="hold"/>
                                        <p:tgtEl>
                                          <p:spTgt spid="42"/>
                                        </p:tgtEl>
                                        <p:attrNameLst>
                                          <p:attrName>ppt_x</p:attrName>
                                          <p:attrName>ppt_y</p:attrName>
                                        </p:attrNameLst>
                                      </p:cBhvr>
                                      <p:rCtr x="12882" y="-30432"/>
                                    </p:animMotion>
                                  </p:childTnLst>
                                </p:cTn>
                              </p:par>
                            </p:childTnLst>
                          </p:cTn>
                        </p:par>
                      </p:childTnLst>
                    </p:cTn>
                  </p:par>
                </p:childTnLst>
              </p:cTn>
              <p:nextCondLst>
                <p:cond evt="onClick" delay="0">
                  <p:tgtEl>
                    <p:spTgt spid="62"/>
                  </p:tgtEl>
                </p:cond>
              </p:nextCondLst>
            </p:seq>
            <p:seq concurrent="1" nextAc="seek">
              <p:cTn id="10" restart="whenNotActive" fill="hold" evtFilter="cancelBubble" nodeType="interactiveSeq">
                <p:stCondLst>
                  <p:cond evt="onClick" delay="0">
                    <p:tgtEl>
                      <p:spTgt spid="61"/>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grpId="3" nodeType="clickEffect">
                                  <p:stCondLst>
                                    <p:cond delay="0"/>
                                  </p:stCondLst>
                                  <p:childTnLst>
                                    <p:animEffect transition="out" filter="fade">
                                      <p:cBhvr>
                                        <p:cTn id="14" dur="2000"/>
                                        <p:tgtEl>
                                          <p:spTgt spid="51"/>
                                        </p:tgtEl>
                                      </p:cBhvr>
                                    </p:animEffect>
                                    <p:set>
                                      <p:cBhvr>
                                        <p:cTn id="15" dur="1" fill="hold">
                                          <p:stCondLst>
                                            <p:cond delay="1999"/>
                                          </p:stCondLst>
                                        </p:cTn>
                                        <p:tgtEl>
                                          <p:spTgt spid="51"/>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8.33333E-7 -1.04906E-6 L 0.225 -0.47022 " pathEditMode="relative" rAng="0" ptsTypes="AA">
                                      <p:cBhvr>
                                        <p:cTn id="17" dur="2000" fill="hold"/>
                                        <p:tgtEl>
                                          <p:spTgt spid="43"/>
                                        </p:tgtEl>
                                        <p:attrNameLst>
                                          <p:attrName>ppt_x</p:attrName>
                                          <p:attrName>ppt_y</p:attrName>
                                        </p:attrNameLst>
                                      </p:cBhvr>
                                      <p:rCtr x="11250" y="-23511"/>
                                    </p:animMotion>
                                  </p:childTnLst>
                                </p:cTn>
                              </p:par>
                            </p:childTnLst>
                          </p:cTn>
                        </p:par>
                      </p:childTnLst>
                    </p:cTn>
                  </p:par>
                </p:childTnLst>
              </p:cTn>
              <p:nextCondLst>
                <p:cond evt="onClick" delay="0">
                  <p:tgtEl>
                    <p:spTgt spid="61"/>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3" nodeType="withEffect">
                                  <p:stCondLst>
                                    <p:cond delay="0"/>
                                  </p:stCondLst>
                                  <p:childTnLst>
                                    <p:animEffect transition="out" filter="fade">
                                      <p:cBhvr>
                                        <p:cTn id="22" dur="2000"/>
                                        <p:tgtEl>
                                          <p:spTgt spid="49"/>
                                        </p:tgtEl>
                                      </p:cBhvr>
                                    </p:animEffect>
                                    <p:set>
                                      <p:cBhvr>
                                        <p:cTn id="23" dur="1" fill="hold">
                                          <p:stCondLst>
                                            <p:cond delay="1999"/>
                                          </p:stCondLst>
                                        </p:cTn>
                                        <p:tgtEl>
                                          <p:spTgt spid="49"/>
                                        </p:tgtEl>
                                        <p:attrNameLst>
                                          <p:attrName>style.visibility</p:attrName>
                                        </p:attrNameLst>
                                      </p:cBhvr>
                                      <p:to>
                                        <p:strVal val="hidden"/>
                                      </p:to>
                                    </p:set>
                                  </p:childTnLst>
                                </p:cTn>
                              </p:par>
                              <p:par>
                                <p:cTn id="24" presetID="42" presetClass="path" presetSubtype="0" accel="50000" decel="50000" fill="hold" grpId="0" nodeType="withEffect">
                                  <p:stCondLst>
                                    <p:cond delay="0"/>
                                  </p:stCondLst>
                                  <p:childTnLst>
                                    <p:animMotion origin="layout" path="M -1.38889E-6 -1.23457E-6 L 0.22899 -0.50957 " pathEditMode="relative" rAng="0" ptsTypes="AA">
                                      <p:cBhvr>
                                        <p:cTn id="25" dur="2000" fill="hold"/>
                                        <p:tgtEl>
                                          <p:spTgt spid="41"/>
                                        </p:tgtEl>
                                        <p:attrNameLst>
                                          <p:attrName>ppt_x</p:attrName>
                                          <p:attrName>ppt_y</p:attrName>
                                        </p:attrNameLst>
                                      </p:cBhvr>
                                      <p:rCtr x="11441" y="-25494"/>
                                    </p:animMotion>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3" nodeType="withEffect">
                                  <p:stCondLst>
                                    <p:cond delay="0"/>
                                  </p:stCondLst>
                                  <p:childTnLst>
                                    <p:animEffect transition="out" filter="fade">
                                      <p:cBhvr>
                                        <p:cTn id="30" dur="2000"/>
                                        <p:tgtEl>
                                          <p:spTgt spid="53"/>
                                        </p:tgtEl>
                                      </p:cBhvr>
                                    </p:animEffect>
                                    <p:set>
                                      <p:cBhvr>
                                        <p:cTn id="31" dur="1" fill="hold">
                                          <p:stCondLst>
                                            <p:cond delay="1999"/>
                                          </p:stCondLst>
                                        </p:cTn>
                                        <p:tgtEl>
                                          <p:spTgt spid="53"/>
                                        </p:tgtEl>
                                        <p:attrNameLst>
                                          <p:attrName>style.visibility</p:attrName>
                                        </p:attrNameLst>
                                      </p:cBhvr>
                                      <p:to>
                                        <p:strVal val="hidden"/>
                                      </p:to>
                                    </p:set>
                                  </p:childTnLst>
                                </p:cTn>
                              </p:par>
                              <p:par>
                                <p:cTn id="32" presetID="42" presetClass="path" presetSubtype="0" accel="50000" decel="50000" fill="hold" grpId="0" nodeType="withEffect">
                                  <p:stCondLst>
                                    <p:cond delay="0"/>
                                  </p:stCondLst>
                                  <p:childTnLst>
                                    <p:animMotion origin="layout" path="M 2.5E-6 3.63468E-6 L 0.16475 -0.18822 " pathEditMode="relative" rAng="0" ptsTypes="AA">
                                      <p:cBhvr>
                                        <p:cTn id="33" dur="2000" fill="hold"/>
                                        <p:tgtEl>
                                          <p:spTgt spid="45"/>
                                        </p:tgtEl>
                                        <p:attrNameLst>
                                          <p:attrName>ppt_x</p:attrName>
                                          <p:attrName>ppt_y</p:attrName>
                                        </p:attrNameLst>
                                      </p:cBhvr>
                                      <p:rCtr x="8229" y="-9411"/>
                                    </p:animMotion>
                                  </p:childTnLst>
                                </p:cTn>
                              </p:par>
                            </p:childTnLst>
                          </p:cTn>
                        </p:par>
                      </p:childTnLst>
                    </p:cTn>
                  </p:par>
                </p:childTnLst>
              </p:cTn>
              <p:nextCondLst>
                <p:cond evt="onClick" delay="0">
                  <p:tgtEl>
                    <p:spTgt spid="59"/>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3" nodeType="withEffect">
                                  <p:stCondLst>
                                    <p:cond delay="0"/>
                                  </p:stCondLst>
                                  <p:childTnLst>
                                    <p:animEffect transition="out" filter="fade">
                                      <p:cBhvr>
                                        <p:cTn id="38" dur="2000"/>
                                        <p:tgtEl>
                                          <p:spTgt spid="52"/>
                                        </p:tgtEl>
                                      </p:cBhvr>
                                    </p:animEffect>
                                    <p:set>
                                      <p:cBhvr>
                                        <p:cTn id="39" dur="1" fill="hold">
                                          <p:stCondLst>
                                            <p:cond delay="1999"/>
                                          </p:stCondLst>
                                        </p:cTn>
                                        <p:tgtEl>
                                          <p:spTgt spid="52"/>
                                        </p:tgtEl>
                                        <p:attrNameLst>
                                          <p:attrName>style.visibility</p:attrName>
                                        </p:attrNameLst>
                                      </p:cBhvr>
                                      <p:to>
                                        <p:strVal val="hidden"/>
                                      </p:to>
                                    </p:set>
                                  </p:childTnLst>
                                </p:cTn>
                              </p:par>
                              <p:par>
                                <p:cTn id="40" presetID="42" presetClass="path" presetSubtype="0" accel="50000" decel="50000" fill="hold" grpId="0" nodeType="withEffect">
                                  <p:stCondLst>
                                    <p:cond delay="0"/>
                                  </p:stCondLst>
                                  <p:childTnLst>
                                    <p:animMotion origin="layout" path="M -3.05556E-6 -2.98056E-6 L 0.28872 -0.13298 " pathEditMode="relative" rAng="0" ptsTypes="AA">
                                      <p:cBhvr>
                                        <p:cTn id="41" dur="2000" fill="hold"/>
                                        <p:tgtEl>
                                          <p:spTgt spid="44"/>
                                        </p:tgtEl>
                                        <p:attrNameLst>
                                          <p:attrName>ppt_x</p:attrName>
                                          <p:attrName>ppt_y</p:attrName>
                                        </p:attrNameLst>
                                      </p:cBhvr>
                                      <p:rCtr x="14427" y="-6665"/>
                                    </p:animMotion>
                                  </p:childTnLst>
                                </p:cTn>
                              </p:par>
                              <p:par>
                                <p:cTn id="42" presetID="10" presetClass="entr" presetSubtype="0" fill="hold" grpId="0" nodeType="withEffect">
                                  <p:stCondLst>
                                    <p:cond delay="14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400"/>
                                        <p:tgtEl>
                                          <p:spTgt spid="70"/>
                                        </p:tgtEl>
                                      </p:cBhvr>
                                    </p:animEffect>
                                  </p:childTnLst>
                                </p:cTn>
                              </p:par>
                            </p:childTnLst>
                          </p:cTn>
                        </p:par>
                      </p:childTnLst>
                    </p:cTn>
                  </p:par>
                </p:childTnLst>
              </p:cTn>
              <p:nextCondLst>
                <p:cond evt="onClick" delay="0">
                  <p:tgtEl>
                    <p:spTgt spid="58"/>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grpId="1" nodeType="withEffect">
                                  <p:stCondLst>
                                    <p:cond delay="0"/>
                                  </p:stCondLst>
                                  <p:childTnLst>
                                    <p:animMotion origin="layout" path="M 3.33333E-6 -4.69136E-6 L 0.25746 -0.60833 " pathEditMode="relative" rAng="0" ptsTypes="AA">
                                      <p:cBhvr>
                                        <p:cTn id="52" dur="100" spd="-100000" fill="hold"/>
                                        <p:tgtEl>
                                          <p:spTgt spid="42"/>
                                        </p:tgtEl>
                                        <p:attrNameLst>
                                          <p:attrName>ppt_x</p:attrName>
                                          <p:attrName>ppt_y</p:attrName>
                                        </p:attrNameLst>
                                      </p:cBhvr>
                                      <p:rCtr x="12865" y="-30432"/>
                                    </p:animMotion>
                                  </p:childTnLst>
                                </p:cTn>
                              </p:par>
                              <p:par>
                                <p:cTn id="53" presetID="42" presetClass="path" presetSubtype="0" accel="50000" decel="50000" fill="hold" grpId="1" nodeType="withEffect">
                                  <p:stCondLst>
                                    <p:cond delay="0"/>
                                  </p:stCondLst>
                                  <p:childTnLst>
                                    <p:animMotion origin="layout" path="M 8.33333E-7 4.93827E-7 L 0.22483 -0.47037 " pathEditMode="relative" rAng="0" ptsTypes="AA">
                                      <p:cBhvr>
                                        <p:cTn id="54" dur="100" spd="-100000" fill="hold"/>
                                        <p:tgtEl>
                                          <p:spTgt spid="43"/>
                                        </p:tgtEl>
                                        <p:attrNameLst>
                                          <p:attrName>ppt_x</p:attrName>
                                          <p:attrName>ppt_y</p:attrName>
                                        </p:attrNameLst>
                                      </p:cBhvr>
                                      <p:rCtr x="11233" y="-23519"/>
                                    </p:animMotion>
                                  </p:childTnLst>
                                </p:cTn>
                              </p:par>
                              <p:par>
                                <p:cTn id="55" presetID="42" presetClass="path" presetSubtype="0" accel="50000" decel="50000" fill="hold" grpId="2" nodeType="withEffect">
                                  <p:stCondLst>
                                    <p:cond delay="0"/>
                                  </p:stCondLst>
                                  <p:childTnLst>
                                    <p:animMotion origin="layout" path="M -1.38889E-6 -1.23457E-6 L 0.22865 -0.50957 " pathEditMode="relative" rAng="0" ptsTypes="AA">
                                      <p:cBhvr>
                                        <p:cTn id="56" dur="100" spd="-100000" fill="hold"/>
                                        <p:tgtEl>
                                          <p:spTgt spid="41"/>
                                        </p:tgtEl>
                                        <p:attrNameLst>
                                          <p:attrName>ppt_x</p:attrName>
                                          <p:attrName>ppt_y</p:attrName>
                                        </p:attrNameLst>
                                      </p:cBhvr>
                                      <p:rCtr x="11424" y="-25494"/>
                                    </p:animMotion>
                                  </p:childTnLst>
                                </p:cTn>
                              </p:par>
                              <p:par>
                                <p:cTn id="57" presetID="64" presetClass="path" presetSubtype="0" accel="50000" decel="50000" fill="hold" grpId="2" nodeType="withEffect">
                                  <p:stCondLst>
                                    <p:cond delay="0"/>
                                  </p:stCondLst>
                                  <p:childTnLst>
                                    <p:animMotion origin="layout" path="M 2.5E-6 2.22222E-6 L 0.16406 -0.18827 " pathEditMode="relative" rAng="0" ptsTypes="AA">
                                      <p:cBhvr>
                                        <p:cTn id="58" dur="100" spd="-100000" fill="hold"/>
                                        <p:tgtEl>
                                          <p:spTgt spid="45"/>
                                        </p:tgtEl>
                                        <p:attrNameLst>
                                          <p:attrName>ppt_x</p:attrName>
                                          <p:attrName>ppt_y</p:attrName>
                                        </p:attrNameLst>
                                      </p:cBhvr>
                                      <p:rCtr x="8194" y="-9414"/>
                                    </p:animMotion>
                                  </p:childTnLst>
                                </p:cTn>
                              </p:par>
                              <p:par>
                                <p:cTn id="59" presetID="42" presetClass="path" presetSubtype="0" accel="50000" decel="50000" fill="hold" grpId="1" nodeType="withEffect">
                                  <p:stCondLst>
                                    <p:cond delay="0"/>
                                  </p:stCondLst>
                                  <p:childTnLst>
                                    <p:animMotion origin="layout" path="M -3.05556E-6 -2.96296E-6 L 0.28854 -0.13302 " pathEditMode="relative" rAng="0" ptsTypes="AA">
                                      <p:cBhvr>
                                        <p:cTn id="60" dur="100" spd="-100000" fill="hold"/>
                                        <p:tgtEl>
                                          <p:spTgt spid="44"/>
                                        </p:tgtEl>
                                        <p:attrNameLst>
                                          <p:attrName>ppt_x</p:attrName>
                                          <p:attrName>ppt_y</p:attrName>
                                        </p:attrNameLst>
                                      </p:cBhvr>
                                      <p:rCtr x="14427" y="-6667"/>
                                    </p:animMotion>
                                  </p:childTnLst>
                                </p:cTn>
                              </p:par>
                              <p:par>
                                <p:cTn id="61" presetID="1" presetClass="entr" presetSubtype="0" fill="hold" grpId="1"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grpId="2" nodeType="withEffect">
                                  <p:stCondLst>
                                    <p:cond delay="0"/>
                                  </p:stCondLst>
                                  <p:childTnLst>
                                    <p:animMotion origin="layout" path="M 3.33333E-6 -4.69136E-6 L 0.25729 -0.60895 " pathEditMode="relative" rAng="0" ptsTypes="AA">
                                      <p:cBhvr>
                                        <p:cTn id="79" dur="100" spd="-100000" fill="hold"/>
                                        <p:tgtEl>
                                          <p:spTgt spid="42"/>
                                        </p:tgtEl>
                                        <p:attrNameLst>
                                          <p:attrName>ppt_x</p:attrName>
                                          <p:attrName>ppt_y</p:attrName>
                                        </p:attrNameLst>
                                      </p:cBhvr>
                                      <p:rCtr x="12865" y="-30463"/>
                                    </p:animMotion>
                                  </p:childTnLst>
                                </p:cTn>
                              </p:par>
                              <p:par>
                                <p:cTn id="80" presetID="42" presetClass="path" presetSubtype="0" accel="50000" decel="50000" fill="hold" grpId="2" nodeType="withEffect">
                                  <p:stCondLst>
                                    <p:cond delay="0"/>
                                  </p:stCondLst>
                                  <p:childTnLst>
                                    <p:animMotion origin="layout" path="M 8.33333E-7 4.93827E-7 L 0.22465 -0.47037 " pathEditMode="relative" rAng="0" ptsTypes="AA">
                                      <p:cBhvr>
                                        <p:cTn id="81" dur="100" spd="-100000" fill="hold"/>
                                        <p:tgtEl>
                                          <p:spTgt spid="43"/>
                                        </p:tgtEl>
                                        <p:attrNameLst>
                                          <p:attrName>ppt_x</p:attrName>
                                          <p:attrName>ppt_y</p:attrName>
                                        </p:attrNameLst>
                                      </p:cBhvr>
                                      <p:rCtr x="11233" y="-23519"/>
                                    </p:animMotion>
                                  </p:childTnLst>
                                </p:cTn>
                              </p:par>
                              <p:par>
                                <p:cTn id="82" presetID="42" presetClass="path" presetSubtype="0" accel="50000" decel="50000" fill="hold" grpId="1" nodeType="withEffect">
                                  <p:stCondLst>
                                    <p:cond delay="0"/>
                                  </p:stCondLst>
                                  <p:childTnLst>
                                    <p:animMotion origin="layout" path="M -1.38889E-6 -1.23457E-6 L 0.22882 -0.50957 " pathEditMode="relative" rAng="0" ptsTypes="AA">
                                      <p:cBhvr>
                                        <p:cTn id="83" dur="100" spd="-100000" fill="hold"/>
                                        <p:tgtEl>
                                          <p:spTgt spid="41"/>
                                        </p:tgtEl>
                                        <p:attrNameLst>
                                          <p:attrName>ppt_x</p:attrName>
                                          <p:attrName>ppt_y</p:attrName>
                                        </p:attrNameLst>
                                      </p:cBhvr>
                                      <p:rCtr x="11441" y="-25494"/>
                                    </p:animMotion>
                                  </p:childTnLst>
                                </p:cTn>
                              </p:par>
                              <p:par>
                                <p:cTn id="84" presetID="42" presetClass="path" presetSubtype="0" accel="50000" decel="50000" fill="hold" grpId="1" nodeType="withEffect">
                                  <p:stCondLst>
                                    <p:cond delay="0"/>
                                  </p:stCondLst>
                                  <p:childTnLst>
                                    <p:animMotion origin="layout" path="M 2.5E-6 2.22222E-6 L 0.16423 -0.18827 " pathEditMode="relative" rAng="0" ptsTypes="AA">
                                      <p:cBhvr>
                                        <p:cTn id="85" dur="100" spd="-100000" fill="hold"/>
                                        <p:tgtEl>
                                          <p:spTgt spid="45"/>
                                        </p:tgtEl>
                                        <p:attrNameLst>
                                          <p:attrName>ppt_x</p:attrName>
                                          <p:attrName>ppt_y</p:attrName>
                                        </p:attrNameLst>
                                      </p:cBhvr>
                                      <p:rCtr x="8212" y="-9414"/>
                                    </p:animMotion>
                                  </p:childTnLst>
                                </p:cTn>
                              </p:par>
                              <p:par>
                                <p:cTn id="86" presetID="42" presetClass="path" presetSubtype="0" accel="50000" decel="50000" fill="hold" grpId="2" nodeType="withEffect">
                                  <p:stCondLst>
                                    <p:cond delay="0"/>
                                  </p:stCondLst>
                                  <p:childTnLst>
                                    <p:animMotion origin="layout" path="M -3.05556E-6 -2.96296E-6 L 0.28837 -0.13271 " pathEditMode="relative" rAng="0" ptsTypes="AA">
                                      <p:cBhvr>
                                        <p:cTn id="87" dur="100" spd="-100000" fill="hold"/>
                                        <p:tgtEl>
                                          <p:spTgt spid="44"/>
                                        </p:tgtEl>
                                        <p:attrNameLst>
                                          <p:attrName>ppt_x</p:attrName>
                                          <p:attrName>ppt_y</p:attrName>
                                        </p:attrNameLst>
                                      </p:cBhvr>
                                      <p:rCtr x="14410" y="-6636"/>
                                    </p:animMotion>
                                  </p:childTnLst>
                                </p:cTn>
                              </p:par>
                              <p:par>
                                <p:cTn id="88" presetID="1" presetClass="entr" presetSubtype="0" fill="hold" grpId="2" nodeType="withEffect">
                                  <p:stCondLst>
                                    <p:cond delay="0"/>
                                  </p:stCondLst>
                                  <p:childTnLst>
                                    <p:set>
                                      <p:cBhvr>
                                        <p:cTn id="89" dur="1" fill="hold">
                                          <p:stCondLst>
                                            <p:cond delay="0"/>
                                          </p:stCondLst>
                                        </p:cTn>
                                        <p:tgtEl>
                                          <p:spTgt spid="51"/>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53"/>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52"/>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50"/>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11"/>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1" grpId="0"/>
      <p:bldP spid="11" grpId="1"/>
      <p:bldP spid="11" grpId="2"/>
      <p:bldP spid="70" grpId="0"/>
      <p:bldP spid="70" grpId="1"/>
      <p:bldP spid="7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9" grpId="1"/>
      <p:bldP spid="49" grpId="2"/>
      <p:bldP spid="49" grpId="3"/>
      <p:bldP spid="50" grpId="1"/>
      <p:bldP spid="50" grpId="2"/>
      <p:bldP spid="50" grpId="3"/>
      <p:bldP spid="51" grpId="1"/>
      <p:bldP spid="51" grpId="2"/>
      <p:bldP spid="51" grpId="3"/>
      <p:bldP spid="52" grpId="1"/>
      <p:bldP spid="52" grpId="2"/>
      <p:bldP spid="52" grpId="3"/>
      <p:bldP spid="53" grpId="1"/>
      <p:bldP spid="53" grpId="2"/>
      <p:bldP spid="53"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ackground" descr="D:\03 Projects\TCI\10 Lessons\03 Backgrounds\Lent\Sun and st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26" name="Filter"/>
          <p:cNvSpPr/>
          <p:nvPr/>
        </p:nvSpPr>
        <p:spPr>
          <a:xfrm>
            <a:off x="0" y="0"/>
            <a:ext cx="9143999" cy="5143500"/>
          </a:xfrm>
          <a:prstGeom prst="rect">
            <a:avLst/>
          </a:prstGeom>
          <a:solidFill>
            <a:srgbClr val="82038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Line 6"/>
          <p:cNvSpPr txBox="1"/>
          <p:nvPr/>
        </p:nvSpPr>
        <p:spPr>
          <a:xfrm>
            <a:off x="739544" y="4231014"/>
            <a:ext cx="7487428" cy="400110"/>
          </a:xfrm>
          <a:prstGeom prst="rect">
            <a:avLst/>
          </a:prstGeom>
          <a:noFill/>
        </p:spPr>
        <p:txBody>
          <a:bodyPr wrap="square" rtlCol="0">
            <a:spAutoFit/>
          </a:bodyPr>
          <a:lstStyle/>
          <a:p>
            <a:pPr lvl="0">
              <a:spcAft>
                <a:spcPts val="1800"/>
              </a:spcAft>
            </a:pPr>
            <a:r>
              <a:rPr lang="en-US" sz="2000" dirty="0" smtClean="0">
                <a:solidFill>
                  <a:schemeClr val="bg1"/>
                </a:solidFill>
                <a:latin typeface="+mj-lt"/>
                <a:ea typeface="Adobe Heiti Std R" pitchFamily="34" charset="-128"/>
                <a:cs typeface="Segoe UI" pitchFamily="34" charset="0"/>
              </a:rPr>
              <a:t>Questions </a:t>
            </a:r>
            <a:r>
              <a:rPr lang="en-US" sz="2000" dirty="0">
                <a:solidFill>
                  <a:schemeClr val="bg1"/>
                </a:solidFill>
                <a:latin typeface="+mj-lt"/>
                <a:ea typeface="Adobe Heiti Std R" pitchFamily="34" charset="-128"/>
                <a:cs typeface="Segoe UI" pitchFamily="34" charset="0"/>
              </a:rPr>
              <a:t>I would like to ask about the topics in this </a:t>
            </a:r>
            <a:r>
              <a:rPr lang="en-US" sz="2000" dirty="0" smtClean="0">
                <a:solidFill>
                  <a:schemeClr val="bg1"/>
                </a:solidFill>
                <a:latin typeface="+mj-lt"/>
                <a:ea typeface="Adobe Heiti Std R" pitchFamily="34" charset="-128"/>
                <a:cs typeface="Segoe UI" pitchFamily="34" charset="0"/>
              </a:rPr>
              <a:t>resource </a:t>
            </a:r>
            <a:r>
              <a:rPr lang="en-US" sz="2000" dirty="0">
                <a:solidFill>
                  <a:schemeClr val="bg1"/>
                </a:solidFill>
                <a:latin typeface="+mj-lt"/>
                <a:ea typeface="Adobe Heiti Std R" pitchFamily="34" charset="-128"/>
                <a:cs typeface="Segoe UI" pitchFamily="34" charset="0"/>
              </a:rPr>
              <a:t>are …</a:t>
            </a:r>
            <a:endParaRPr lang="en-GB" sz="2000" dirty="0">
              <a:solidFill>
                <a:schemeClr val="bg1"/>
              </a:solidFill>
              <a:latin typeface="+mj-lt"/>
              <a:ea typeface="Adobe Heiti Std R" pitchFamily="34" charset="-128"/>
              <a:cs typeface="Segoe UI" pitchFamily="34" charset="0"/>
            </a:endParaRPr>
          </a:p>
        </p:txBody>
      </p:sp>
      <p:sp>
        <p:nvSpPr>
          <p:cNvPr id="18" name="Textbox: Line 5"/>
          <p:cNvSpPr txBox="1"/>
          <p:nvPr/>
        </p:nvSpPr>
        <p:spPr>
          <a:xfrm>
            <a:off x="743666" y="3760764"/>
            <a:ext cx="7487428" cy="400110"/>
          </a:xfrm>
          <a:prstGeom prst="rect">
            <a:avLst/>
          </a:prstGeom>
          <a:noFill/>
        </p:spPr>
        <p:txBody>
          <a:bodyPr wrap="square" rtlCol="0">
            <a:spAutoFit/>
          </a:bodyPr>
          <a:lstStyle/>
          <a:p>
            <a:pPr lvl="0">
              <a:spcAft>
                <a:spcPts val="1800"/>
              </a:spcAft>
            </a:pPr>
            <a:r>
              <a:rPr lang="en-NZ" sz="2000" dirty="0">
                <a:solidFill>
                  <a:schemeClr val="bg1"/>
                </a:solidFill>
              </a:rPr>
              <a:t>Which activity do you think helped you to learn best in this resource?</a:t>
            </a:r>
            <a:endParaRPr lang="en-GB" sz="2000" dirty="0">
              <a:solidFill>
                <a:schemeClr val="bg1"/>
              </a:solidFill>
              <a:latin typeface="Adobe Heiti Std R" pitchFamily="34" charset="-128"/>
              <a:ea typeface="Adobe Heiti Std R" pitchFamily="34" charset="-128"/>
              <a:cs typeface="Segoe UI" pitchFamily="34" charset="0"/>
            </a:endParaRPr>
          </a:p>
        </p:txBody>
      </p:sp>
      <p:sp>
        <p:nvSpPr>
          <p:cNvPr id="20" name="Textbox: Line 4"/>
          <p:cNvSpPr txBox="1"/>
          <p:nvPr/>
        </p:nvSpPr>
        <p:spPr>
          <a:xfrm>
            <a:off x="752829" y="2969753"/>
            <a:ext cx="7490312" cy="707886"/>
          </a:xfrm>
          <a:prstGeom prst="rect">
            <a:avLst/>
          </a:prstGeom>
          <a:noFill/>
        </p:spPr>
        <p:txBody>
          <a:bodyPr wrap="square" rtlCol="0">
            <a:spAutoFit/>
          </a:bodyPr>
          <a:lstStyle/>
          <a:p>
            <a:pPr lvl="0"/>
            <a:r>
              <a:rPr lang="en-NZ" sz="2000" dirty="0">
                <a:solidFill>
                  <a:schemeClr val="bg1"/>
                </a:solidFill>
              </a:rPr>
              <a:t>Give a one minute elevator pitch on how Lent enables Christians to recommit their lives to God through prayer, fasting and almsgiving.</a:t>
            </a:r>
            <a:endParaRPr lang="en-GB" sz="2000" dirty="0">
              <a:solidFill>
                <a:schemeClr val="bg1"/>
              </a:solidFill>
            </a:endParaRPr>
          </a:p>
        </p:txBody>
      </p:sp>
      <p:sp>
        <p:nvSpPr>
          <p:cNvPr id="21" name="Textbox: Line 3"/>
          <p:cNvSpPr txBox="1"/>
          <p:nvPr/>
        </p:nvSpPr>
        <p:spPr>
          <a:xfrm>
            <a:off x="752826" y="2158219"/>
            <a:ext cx="7490315" cy="707886"/>
          </a:xfrm>
          <a:prstGeom prst="rect">
            <a:avLst/>
          </a:prstGeom>
          <a:noFill/>
        </p:spPr>
        <p:txBody>
          <a:bodyPr wrap="square" rtlCol="0">
            <a:spAutoFit/>
          </a:bodyPr>
          <a:lstStyle/>
          <a:p>
            <a:pPr lvl="0"/>
            <a:r>
              <a:rPr lang="en-NZ" sz="2000" dirty="0">
                <a:solidFill>
                  <a:schemeClr val="bg1"/>
                </a:solidFill>
              </a:rPr>
              <a:t>Write an explanation of fasting and explain why people are expected to fast in Lent. </a:t>
            </a:r>
            <a:endParaRPr lang="en-GB" sz="2000" dirty="0">
              <a:solidFill>
                <a:schemeClr val="bg1"/>
              </a:solidFill>
            </a:endParaRPr>
          </a:p>
        </p:txBody>
      </p:sp>
      <p:sp>
        <p:nvSpPr>
          <p:cNvPr id="22" name="Textbox: Line 2"/>
          <p:cNvSpPr txBox="1"/>
          <p:nvPr/>
        </p:nvSpPr>
        <p:spPr>
          <a:xfrm>
            <a:off x="752830" y="1672641"/>
            <a:ext cx="7695356" cy="400110"/>
          </a:xfrm>
          <a:prstGeom prst="rect">
            <a:avLst/>
          </a:prstGeom>
          <a:noFill/>
        </p:spPr>
        <p:txBody>
          <a:bodyPr wrap="square" rtlCol="0">
            <a:spAutoFit/>
          </a:bodyPr>
          <a:lstStyle/>
          <a:p>
            <a:pPr lvl="0"/>
            <a:r>
              <a:rPr lang="en-NZ" sz="2000" dirty="0">
                <a:solidFill>
                  <a:schemeClr val="bg1"/>
                </a:solidFill>
              </a:rPr>
              <a:t>How </a:t>
            </a:r>
            <a:r>
              <a:rPr lang="en-NZ" sz="2000" dirty="0" smtClean="0">
                <a:solidFill>
                  <a:schemeClr val="bg1"/>
                </a:solidFill>
              </a:rPr>
              <a:t>do people </a:t>
            </a:r>
            <a:r>
              <a:rPr lang="en-NZ" sz="2000" dirty="0">
                <a:solidFill>
                  <a:schemeClr val="bg1"/>
                </a:solidFill>
              </a:rPr>
              <a:t>of your age share in the Lenten practice of almsgiving?</a:t>
            </a:r>
            <a:endParaRPr lang="en-GB" sz="2000" dirty="0">
              <a:solidFill>
                <a:schemeClr val="bg1"/>
              </a:solidFill>
            </a:endParaRPr>
          </a:p>
        </p:txBody>
      </p:sp>
      <p:sp>
        <p:nvSpPr>
          <p:cNvPr id="27" name="Textbox: Line 1"/>
          <p:cNvSpPr txBox="1"/>
          <p:nvPr/>
        </p:nvSpPr>
        <p:spPr>
          <a:xfrm>
            <a:off x="752829" y="1203416"/>
            <a:ext cx="4873623" cy="400110"/>
          </a:xfrm>
          <a:prstGeom prst="rect">
            <a:avLst/>
          </a:prstGeom>
          <a:noFill/>
        </p:spPr>
        <p:txBody>
          <a:bodyPr wrap="square" rtlCol="0">
            <a:spAutoFit/>
          </a:bodyPr>
          <a:lstStyle/>
          <a:p>
            <a:pPr lvl="0"/>
            <a:r>
              <a:rPr lang="en-NZ" sz="2000" dirty="0">
                <a:solidFill>
                  <a:schemeClr val="bg1"/>
                </a:solidFill>
              </a:rPr>
              <a:t>Prayer is very important in Lent because …</a:t>
            </a:r>
            <a:endParaRPr lang="en-GB" sz="2000" dirty="0">
              <a:solidFill>
                <a:schemeClr val="bg1"/>
              </a:solidFill>
            </a:endParaRPr>
          </a:p>
        </p:txBody>
      </p:sp>
      <p:sp>
        <p:nvSpPr>
          <p:cNvPr id="43" name="Shape: Border 6"/>
          <p:cNvSpPr/>
          <p:nvPr/>
        </p:nvSpPr>
        <p:spPr>
          <a:xfrm>
            <a:off x="796301" y="4254492"/>
            <a:ext cx="7656001"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792185" y="3788222"/>
            <a:ext cx="7656001"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792185" y="2976505"/>
            <a:ext cx="7656001"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792185" y="2164788"/>
            <a:ext cx="7656001"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792185" y="1698671"/>
            <a:ext cx="7656001"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792185" y="1232554"/>
            <a:ext cx="7019839"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451512" y="4267493"/>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7" name="Shape: Number 5"/>
          <p:cNvSpPr txBox="1"/>
          <p:nvPr/>
        </p:nvSpPr>
        <p:spPr>
          <a:xfrm>
            <a:off x="455634" y="3787250"/>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5</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8" name="Shape: Number 4"/>
          <p:cNvSpPr txBox="1"/>
          <p:nvPr/>
        </p:nvSpPr>
        <p:spPr>
          <a:xfrm>
            <a:off x="455634" y="3017214"/>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4)</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455634" y="2205219"/>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455634" y="1709238"/>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450871" y="1246283"/>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pic>
        <p:nvPicPr>
          <p:cNvPr id="29" name="Picture: Right Cor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123478"/>
            <a:ext cx="864096" cy="12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ea typeface="Adobe Heiti Std R" pitchFamily="34" charset="-128"/>
              </a:rPr>
              <a:t>Check up</a:t>
            </a:r>
            <a:endParaRPr lang="en-GB" sz="36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in each caption space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5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bg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500" fill="hold"/>
                                        <p:tgtEl>
                                          <p:spTgt spid="36"/>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5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bg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500" fill="hold"/>
                                        <p:tgtEl>
                                          <p:spTgt spid="36"/>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3905</TotalTime>
  <Words>2359</Words>
  <Application>Microsoft Office PowerPoint</Application>
  <PresentationFormat>On-screen Show (16:9)</PresentationFormat>
  <Paragraphs>304</Paragraphs>
  <Slides>14</Slides>
  <Notes>14</Notes>
  <HiddenSlides>4</HiddenSlides>
  <MMClips>2</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Custom Design</vt:lpstr>
      <vt:lpstr>Lent – A time for Prayer, Fasting and Almsgiving</vt:lpstr>
      <vt:lpstr>Learning Intentions</vt:lpstr>
      <vt:lpstr>How much do you know about the Liturgical Year?</vt:lpstr>
      <vt:lpstr>When people receive ashes on Ash Wednesday they commit to:</vt:lpstr>
      <vt:lpstr>Recording my Lenten Journey</vt:lpstr>
      <vt:lpstr>Exploring the Meaning of Fasting</vt:lpstr>
      <vt:lpstr>Praying in Lent</vt:lpstr>
      <vt:lpstr>Understanding the meaning of almsgiving</vt:lpstr>
      <vt:lpstr>Check up</vt:lpstr>
      <vt:lpstr>Time for Reflection</vt:lpstr>
      <vt:lpstr>How much do you know about the Liturgical Year?</vt:lpstr>
      <vt:lpstr>How much do you know about the Liturgical Year?</vt:lpstr>
      <vt:lpstr>Recording my Lenten Journey</vt:lpstr>
      <vt:lpstr>Check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123</cp:revision>
  <dcterms:created xsi:type="dcterms:W3CDTF">2016-10-02T19:59:59Z</dcterms:created>
  <dcterms:modified xsi:type="dcterms:W3CDTF">2017-02-22T05:30:55Z</dcterms:modified>
</cp:coreProperties>
</file>