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256" r:id="rId3"/>
    <p:sldId id="257" r:id="rId4"/>
    <p:sldId id="277" r:id="rId5"/>
    <p:sldId id="276" r:id="rId6"/>
    <p:sldId id="274" r:id="rId7"/>
    <p:sldId id="258" r:id="rId8"/>
    <p:sldId id="278" r:id="rId9"/>
    <p:sldId id="275" r:id="rId10"/>
    <p:sldId id="280" r:id="rId11"/>
    <p:sldId id="281" r:id="rId12"/>
    <p:sldId id="269" r:id="rId13"/>
    <p:sldId id="271" r:id="rId14"/>
    <p:sldId id="282" r:id="rId15"/>
    <p:sldId id="283" r:id="rId16"/>
    <p:sldId id="279" r:id="rId17"/>
    <p:sldId id="263" r:id="rId18"/>
    <p:sldId id="284" r:id="rId19"/>
    <p:sldId id="285"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9933FF"/>
    <a:srgbClr val="2E002E"/>
    <a:srgbClr val="660066"/>
    <a:srgbClr val="82038F"/>
    <a:srgbClr val="006666"/>
    <a:srgbClr val="FFFFFF"/>
    <a:srgbClr val="FF00FF"/>
    <a:srgbClr val="CC66FF"/>
    <a:srgbClr val="520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0" autoAdjust="0"/>
    <p:restoredTop sz="84914" autoAdjust="0"/>
  </p:normalViewPr>
  <p:slideViewPr>
    <p:cSldViewPr snapToGrid="0">
      <p:cViewPr varScale="1">
        <p:scale>
          <a:sx n="115" d="100"/>
          <a:sy n="115" d="100"/>
        </p:scale>
        <p:origin x="-564" y="-90"/>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22/02/2017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fcm7_vN1c2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3h-pEo_PM6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smtClean="0">
                <a:solidFill>
                  <a:schemeClr val="tx1"/>
                </a:solidFill>
                <a:effectLst/>
                <a:latin typeface="+mn-lt"/>
                <a:ea typeface="+mn-ea"/>
                <a:cs typeface="+mn-cs"/>
              </a:rPr>
              <a:t>Slide 1 Lent – Preparing for Baptism</a:t>
            </a:r>
            <a:endParaRPr lang="en-NZ" sz="1200" kern="1200" noProof="0" smtClean="0">
              <a:solidFill>
                <a:schemeClr val="tx1"/>
              </a:solidFill>
              <a:effectLst/>
              <a:latin typeface="+mn-lt"/>
              <a:ea typeface="+mn-ea"/>
              <a:cs typeface="+mn-cs"/>
            </a:endParaRPr>
          </a:p>
          <a:p>
            <a:r>
              <a:rPr lang="en-NZ" sz="1200" kern="1200" noProof="0" smtClean="0">
                <a:solidFill>
                  <a:schemeClr val="tx1"/>
                </a:solidFill>
                <a:effectLst/>
                <a:latin typeface="+mn-lt"/>
                <a:ea typeface="+mn-ea"/>
                <a:cs typeface="+mn-cs"/>
              </a:rPr>
              <a:t>Use this slide as a focussing strategy to introduce the lesson topic. Read the title together and invite students to share something they know about how people prepare for Baptism to become members of the Catholic Church. Teacher’s Note: In this lesson be aware of young people who may not be baptised or may be members of other faith communities.</a:t>
            </a:r>
            <a:endParaRPr lang="en-NZ" noProof="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10 What are the challenges baptised people face in the world today?</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5</a:t>
            </a:r>
          </a:p>
          <a:p>
            <a:r>
              <a:rPr lang="en-NZ" sz="1200" kern="1200" noProof="0" dirty="0" smtClean="0">
                <a:solidFill>
                  <a:schemeClr val="tx1"/>
                </a:solidFill>
                <a:effectLst/>
                <a:latin typeface="+mn-lt"/>
                <a:ea typeface="+mn-ea"/>
                <a:cs typeface="+mn-cs"/>
              </a:rPr>
              <a:t>Read Acts 7:54-8:3 and work through the revealed text.                                           Invite students to reflect on the challenges of living a Christian life in ANZ today.</a:t>
            </a:r>
          </a:p>
          <a:p>
            <a:r>
              <a:rPr lang="en-NZ" sz="1200" kern="1200" noProof="0" dirty="0" smtClean="0">
                <a:solidFill>
                  <a:schemeClr val="tx1"/>
                </a:solidFill>
                <a:effectLst/>
                <a:latin typeface="+mn-lt"/>
                <a:ea typeface="+mn-ea"/>
                <a:cs typeface="+mn-cs"/>
              </a:rPr>
              <a:t>Sing using the MP3 ‘A new heart for a new world’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11 Check Up</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formative assessment strategy will help teachers to identify how well students have achieved the Learning Intentions of the resource. </a:t>
            </a:r>
          </a:p>
          <a:p>
            <a:r>
              <a:rPr lang="en-NZ" sz="1200" kern="1200" noProof="0" dirty="0" smtClean="0">
                <a:solidFill>
                  <a:schemeClr val="tx1"/>
                </a:solidFill>
                <a:effectLst/>
                <a:latin typeface="+mn-lt"/>
                <a:ea typeface="+mn-ea"/>
                <a:cs typeface="+mn-cs"/>
              </a:rPr>
              <a:t>Teachers can choose how they use the slide in their range of assessment options.</a:t>
            </a:r>
          </a:p>
          <a:p>
            <a:r>
              <a:rPr lang="en-NZ" sz="1200" kern="1200" noProof="0" dirty="0" smtClean="0">
                <a:solidFill>
                  <a:schemeClr val="tx1"/>
                </a:solidFill>
                <a:effectLst/>
                <a:latin typeface="+mn-lt"/>
                <a:ea typeface="+mn-ea"/>
                <a:cs typeface="+mn-cs"/>
              </a:rPr>
              <a:t>A worksheet of this slide is available for students in Years 5-8 to complete.</a:t>
            </a:r>
          </a:p>
          <a:p>
            <a:r>
              <a:rPr lang="en-NZ" sz="1200" kern="1200" noProof="0" dirty="0" smtClean="0">
                <a:solidFill>
                  <a:schemeClr val="tx1"/>
                </a:solidFill>
                <a:effectLst/>
                <a:latin typeface="+mn-lt"/>
                <a:ea typeface="+mn-ea"/>
                <a:cs typeface="+mn-cs"/>
              </a:rPr>
              <a:t>The last two items are feed forward for the teacher. </a:t>
            </a:r>
          </a:p>
          <a:p>
            <a:r>
              <a:rPr lang="en-NZ" sz="1200" kern="1200" noProof="0" dirty="0" smtClean="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12 Time for Reflection</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The MP3 is played to help create a reflective atmosphere and bring the young people to stillness and silence as the teacher invites them to reflect </a:t>
            </a:r>
            <a:r>
              <a:rPr lang="en-NZ" sz="1200" i="1" kern="1200" noProof="0" dirty="0" smtClean="0">
                <a:solidFill>
                  <a:schemeClr val="tx1"/>
                </a:solidFill>
                <a:effectLst/>
                <a:latin typeface="+mn-lt"/>
                <a:ea typeface="+mn-ea"/>
                <a:cs typeface="+mn-cs"/>
              </a:rPr>
              <a:t>on what influence believing in God and following Jesus each day has in their lives. Bring to mind the ways Baptism changes how you live. Ask yourself what it means to you to be a son or daughter of God?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13A Sharing our Learning about LENT with family </a:t>
            </a:r>
            <a:r>
              <a:rPr lang="en-NZ" sz="1200" b="1" kern="1200" noProof="0" dirty="0" err="1" smtClean="0">
                <a:solidFill>
                  <a:schemeClr val="tx1"/>
                </a:solidFill>
                <a:effectLst/>
                <a:latin typeface="+mn-lt"/>
                <a:ea typeface="+mn-ea"/>
                <a:cs typeface="+mn-cs"/>
              </a:rPr>
              <a:t>whānau</a:t>
            </a:r>
            <a:r>
              <a:rPr lang="en-NZ" sz="1200" b="1" kern="1200" noProof="0" dirty="0" smtClean="0">
                <a:solidFill>
                  <a:schemeClr val="tx1"/>
                </a:solidFill>
                <a:effectLst/>
                <a:latin typeface="+mn-lt"/>
                <a:ea typeface="+mn-ea"/>
                <a:cs typeface="+mn-cs"/>
              </a:rPr>
              <a:t>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slide provides some choices for young people to show and share what they have learned. Examples could be photographed as evidence of young people’s learning. </a:t>
            </a:r>
          </a:p>
          <a:p>
            <a:r>
              <a:rPr lang="en-NZ" sz="1200" kern="1200" noProof="0" dirty="0" smtClean="0">
                <a:solidFill>
                  <a:schemeClr val="tx1"/>
                </a:solidFill>
                <a:effectLst/>
                <a:latin typeface="+mn-lt"/>
                <a:ea typeface="+mn-ea"/>
                <a:cs typeface="+mn-cs"/>
              </a:rPr>
              <a:t>You may like to put a copy of the </a:t>
            </a:r>
            <a:r>
              <a:rPr lang="en-NZ" sz="1200" b="1" u="sng" kern="1200" noProof="0" dirty="0" smtClean="0">
                <a:solidFill>
                  <a:schemeClr val="tx1"/>
                </a:solidFill>
                <a:effectLst/>
                <a:latin typeface="+mn-lt"/>
                <a:ea typeface="+mn-ea"/>
                <a:cs typeface="+mn-cs"/>
              </a:rPr>
              <a:t>Sharing our Learning</a:t>
            </a:r>
            <a:r>
              <a:rPr lang="en-NZ" sz="1200" kern="1200" noProof="0" dirty="0" smtClean="0">
                <a:solidFill>
                  <a:schemeClr val="tx1"/>
                </a:solidFill>
                <a:effectLst/>
                <a:latin typeface="+mn-lt"/>
                <a:ea typeface="+mn-ea"/>
                <a:cs typeface="+mn-cs"/>
              </a:rPr>
              <a:t> page in young people’s RE Learning Journals. You could talk through the choices using the slide and let the young people make their choice from their own copy. </a:t>
            </a:r>
          </a:p>
          <a:p>
            <a:r>
              <a:rPr lang="en-NZ" sz="1200" kern="1200" noProof="0" dirty="0" smtClean="0">
                <a:solidFill>
                  <a:schemeClr val="tx1"/>
                </a:solidFill>
                <a:effectLst/>
                <a:latin typeface="+mn-lt"/>
                <a:ea typeface="+mn-ea"/>
                <a:cs typeface="+mn-cs"/>
              </a:rPr>
              <a:t>Young people could work on their choice at school and/or at home and you may like to set a day for sharing. Please let parents and </a:t>
            </a:r>
            <a:r>
              <a:rPr lang="en-NZ" sz="1200" kern="1200" noProof="0" dirty="0" err="1" smtClean="0">
                <a:solidFill>
                  <a:schemeClr val="tx1"/>
                </a:solidFill>
                <a:effectLst/>
                <a:latin typeface="+mn-lt"/>
                <a:ea typeface="+mn-ea"/>
                <a:cs typeface="+mn-cs"/>
              </a:rPr>
              <a:t>whānau</a:t>
            </a:r>
            <a:r>
              <a:rPr lang="en-NZ" sz="1200" kern="1200" noProof="0" dirty="0" smtClean="0">
                <a:solidFill>
                  <a:schemeClr val="tx1"/>
                </a:solidFill>
                <a:effectLst/>
                <a:latin typeface="+mn-lt"/>
                <a:ea typeface="+mn-ea"/>
                <a:cs typeface="+mn-cs"/>
              </a:rPr>
              <a:t> know what you expect them to do with this. </a:t>
            </a:r>
          </a:p>
          <a:p>
            <a:r>
              <a:rPr lang="en-NZ" sz="1200" kern="1200" noProof="0" dirty="0" smtClean="0">
                <a:solidFill>
                  <a:schemeClr val="tx1"/>
                </a:solidFill>
                <a:effectLst/>
                <a:latin typeface="+mn-lt"/>
                <a:ea typeface="+mn-ea"/>
                <a:cs typeface="+mn-cs"/>
              </a:rPr>
              <a:t>The slide is focussed on LENT Year 7 Achievement Objective which is covered in Resources 1-2</a:t>
            </a:r>
          </a:p>
          <a:p>
            <a:r>
              <a:rPr lang="en-NZ" sz="1200" b="1" kern="1200" noProof="0" dirty="0" smtClean="0">
                <a:solidFill>
                  <a:schemeClr val="tx1"/>
                </a:solidFill>
                <a:effectLst/>
                <a:latin typeface="+mn-lt"/>
                <a:ea typeface="+mn-ea"/>
                <a:cs typeface="+mn-cs"/>
              </a:rPr>
              <a:t>LENT Year 7 </a:t>
            </a:r>
            <a:r>
              <a:rPr lang="en-NZ" sz="1200" kern="1200" noProof="0" dirty="0" smtClean="0">
                <a:solidFill>
                  <a:schemeClr val="tx1"/>
                </a:solidFill>
                <a:effectLst/>
                <a:latin typeface="+mn-lt"/>
                <a:ea typeface="+mn-ea"/>
                <a:cs typeface="+mn-cs"/>
              </a:rPr>
              <a:t>AO Students will be able to: recognise Lent as a time when people prepare for Baptism and a new way of life of prayer </a:t>
            </a:r>
            <a:r>
              <a:rPr lang="en-NZ" sz="1200" kern="1200" noProof="0" dirty="0" err="1" smtClean="0">
                <a:solidFill>
                  <a:schemeClr val="tx1"/>
                </a:solidFill>
                <a:effectLst/>
                <a:latin typeface="+mn-lt"/>
                <a:ea typeface="+mn-ea"/>
                <a:cs typeface="+mn-cs"/>
              </a:rPr>
              <a:t>karakia</a:t>
            </a:r>
            <a:r>
              <a:rPr lang="en-NZ" sz="1200" kern="1200" noProof="0" dirty="0" smtClean="0">
                <a:solidFill>
                  <a:schemeClr val="tx1"/>
                </a:solidFill>
                <a:effectLst/>
                <a:latin typeface="+mn-lt"/>
                <a:ea typeface="+mn-ea"/>
                <a:cs typeface="+mn-cs"/>
              </a:rPr>
              <a:t>, fasting and almsgiving.</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smtClean="0">
                <a:solidFill>
                  <a:schemeClr val="tx1"/>
                </a:solidFill>
                <a:effectLst/>
                <a:latin typeface="+mn-lt"/>
                <a:ea typeface="+mn-ea"/>
                <a:cs typeface="+mn-cs"/>
              </a:rPr>
              <a:t>Slide 13B Sharing our Learning about LENT with family </a:t>
            </a:r>
            <a:r>
              <a:rPr lang="en-NZ" sz="1200" b="1" kern="1200" dirty="0" err="1" smtClean="0">
                <a:solidFill>
                  <a:schemeClr val="tx1"/>
                </a:solidFill>
                <a:effectLst/>
                <a:latin typeface="+mn-lt"/>
                <a:ea typeface="+mn-ea"/>
                <a:cs typeface="+mn-cs"/>
              </a:rPr>
              <a:t>whānau</a:t>
            </a:r>
            <a:r>
              <a:rPr lang="en-NZ"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This slide provides some choices for young people to show and share what they have learned. Examples could be photographed as evidence of young people’s learning.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 may like to put a copy of the </a:t>
            </a:r>
            <a:r>
              <a:rPr lang="en-NZ" sz="1200" b="1" u="sng" kern="1200" dirty="0" smtClean="0">
                <a:solidFill>
                  <a:schemeClr val="tx1"/>
                </a:solidFill>
                <a:effectLst/>
                <a:latin typeface="+mn-lt"/>
                <a:ea typeface="+mn-ea"/>
                <a:cs typeface="+mn-cs"/>
              </a:rPr>
              <a:t>Sharing our Learning</a:t>
            </a:r>
            <a:r>
              <a:rPr lang="en-NZ" sz="1200" kern="1200" dirty="0" smtClean="0">
                <a:solidFill>
                  <a:schemeClr val="tx1"/>
                </a:solidFill>
                <a:effectLst/>
                <a:latin typeface="+mn-lt"/>
                <a:ea typeface="+mn-ea"/>
                <a:cs typeface="+mn-cs"/>
              </a:rPr>
              <a:t> page in young people’s RE Learning Journals. You could talk through the choices using the slide and let the young people make their choice from their own copy.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Young people could work on their choice at school and/or at home and you may like to set a day for sharing. Please let parents and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know what you expect them to do with this. </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slide is focussed on LENT Year 7 Achievement Objective which is covered in Resources 1-2</a:t>
            </a:r>
            <a:endParaRPr lang="en-GB" sz="1200" kern="1200" dirty="0" smtClean="0">
              <a:solidFill>
                <a:schemeClr val="tx1"/>
              </a:solidFill>
              <a:effectLst/>
              <a:latin typeface="+mn-lt"/>
              <a:ea typeface="+mn-ea"/>
              <a:cs typeface="+mn-cs"/>
            </a:endParaRPr>
          </a:p>
          <a:p>
            <a:r>
              <a:rPr lang="en-NZ" sz="1200" b="1" kern="1200" dirty="0" smtClean="0">
                <a:solidFill>
                  <a:schemeClr val="tx1"/>
                </a:solidFill>
                <a:effectLst/>
                <a:latin typeface="+mn-lt"/>
                <a:ea typeface="+mn-ea"/>
                <a:cs typeface="+mn-cs"/>
              </a:rPr>
              <a:t>LENT Year 7 </a:t>
            </a:r>
            <a:r>
              <a:rPr lang="en-NZ" sz="1200" kern="1200" dirty="0" smtClean="0">
                <a:solidFill>
                  <a:schemeClr val="tx1"/>
                </a:solidFill>
                <a:effectLst/>
                <a:latin typeface="+mn-lt"/>
                <a:ea typeface="+mn-ea"/>
                <a:cs typeface="+mn-cs"/>
              </a:rPr>
              <a:t>AO Students will be able to: recognise Lent as a time when people prepare for Baptism and a new way of life of prayer </a:t>
            </a:r>
            <a:r>
              <a:rPr lang="en-NZ" sz="1200" kern="1200" dirty="0" err="1" smtClean="0">
                <a:solidFill>
                  <a:schemeClr val="tx1"/>
                </a:solidFill>
                <a:effectLst/>
                <a:latin typeface="+mn-lt"/>
                <a:ea typeface="+mn-ea"/>
                <a:cs typeface="+mn-cs"/>
              </a:rPr>
              <a:t>karakia</a:t>
            </a:r>
            <a:r>
              <a:rPr lang="en-NZ" sz="1200" kern="1200" dirty="0" smtClean="0">
                <a:solidFill>
                  <a:schemeClr val="tx1"/>
                </a:solidFill>
                <a:effectLst/>
                <a:latin typeface="+mn-lt"/>
                <a:ea typeface="+mn-ea"/>
                <a:cs typeface="+mn-cs"/>
              </a:rPr>
              <a:t>, fasting and almsgiving.</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7 The Baptismal Promises/Vows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7</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11 Check up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11</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13A Sharing our Learning</a:t>
            </a:r>
            <a:r>
              <a:rPr lang="en-NZ" sz="1200" kern="1200" noProof="0" dirty="0" smtClean="0">
                <a:solidFill>
                  <a:schemeClr val="tx1"/>
                </a:solidFill>
                <a:effectLst/>
                <a:latin typeface="+mn-lt"/>
                <a:ea typeface="+mn-ea"/>
                <a:cs typeface="+mn-cs"/>
              </a:rPr>
              <a:t> </a:t>
            </a:r>
            <a:r>
              <a:rPr lang="en-NZ" sz="1200" b="1" kern="1200" noProof="0" dirty="0" smtClean="0">
                <a:solidFill>
                  <a:schemeClr val="tx1"/>
                </a:solidFill>
                <a:effectLst/>
                <a:latin typeface="+mn-lt"/>
                <a:ea typeface="+mn-ea"/>
                <a:cs typeface="+mn-cs"/>
              </a:rPr>
              <a:t>about LENT with family </a:t>
            </a:r>
            <a:r>
              <a:rPr lang="en-NZ" sz="1200" b="1" kern="1200" noProof="0" dirty="0" err="1" smtClean="0">
                <a:solidFill>
                  <a:schemeClr val="tx1"/>
                </a:solidFill>
                <a:effectLst/>
                <a:latin typeface="+mn-lt"/>
                <a:ea typeface="+mn-ea"/>
                <a:cs typeface="+mn-cs"/>
              </a:rPr>
              <a:t>whānau</a:t>
            </a:r>
            <a:r>
              <a:rPr lang="en-NZ" sz="1200" b="1" kern="1200" noProof="0" dirty="0" smtClean="0">
                <a:solidFill>
                  <a:schemeClr val="tx1"/>
                </a:solidFill>
                <a:effectLst/>
                <a:latin typeface="+mn-lt"/>
                <a:ea typeface="+mn-ea"/>
                <a:cs typeface="+mn-cs"/>
              </a:rPr>
              <a:t>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13A</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13A Sharing our Learning</a:t>
            </a:r>
            <a:r>
              <a:rPr lang="en-NZ" sz="1200" kern="1200" noProof="0" dirty="0" smtClean="0">
                <a:solidFill>
                  <a:schemeClr val="tx1"/>
                </a:solidFill>
                <a:effectLst/>
                <a:latin typeface="+mn-lt"/>
                <a:ea typeface="+mn-ea"/>
                <a:cs typeface="+mn-cs"/>
              </a:rPr>
              <a:t> </a:t>
            </a:r>
            <a:r>
              <a:rPr lang="en-NZ" sz="1200" b="1" kern="1200" noProof="0" dirty="0" smtClean="0">
                <a:solidFill>
                  <a:schemeClr val="tx1"/>
                </a:solidFill>
                <a:effectLst/>
                <a:latin typeface="+mn-lt"/>
                <a:ea typeface="+mn-ea"/>
                <a:cs typeface="+mn-cs"/>
              </a:rPr>
              <a:t>about LENT with family </a:t>
            </a:r>
            <a:r>
              <a:rPr lang="en-NZ" sz="1200" b="1" kern="1200" noProof="0" dirty="0" err="1" smtClean="0">
                <a:solidFill>
                  <a:schemeClr val="tx1"/>
                </a:solidFill>
                <a:effectLst/>
                <a:latin typeface="+mn-lt"/>
                <a:ea typeface="+mn-ea"/>
                <a:cs typeface="+mn-cs"/>
              </a:rPr>
              <a:t>whānau</a:t>
            </a:r>
            <a:r>
              <a:rPr lang="en-NZ" sz="1200" b="1" kern="1200" noProof="0" dirty="0" smtClean="0">
                <a:solidFill>
                  <a:schemeClr val="tx1"/>
                </a:solidFill>
                <a:effectLst/>
                <a:latin typeface="+mn-lt"/>
                <a:ea typeface="+mn-ea"/>
                <a:cs typeface="+mn-cs"/>
              </a:rPr>
              <a:t> WORKSHEET</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This worksheet relates to slide 13B</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2 Learning Intentions</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Read through the Learning Intentions with the class and identify some ideas/questions that might be explored in the lesson.</a:t>
            </a: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3 What are catechumens?</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Reveal the text using the arrow and after reading and discussing each idea watch the clip that will expand students’ understanding of what a catechumen is.</a:t>
            </a:r>
          </a:p>
          <a:p>
            <a:r>
              <a:rPr lang="en-NZ" sz="1200" kern="1200" noProof="0" dirty="0" smtClean="0">
                <a:solidFill>
                  <a:schemeClr val="tx1"/>
                </a:solidFill>
                <a:effectLst/>
                <a:latin typeface="+mn-lt"/>
                <a:ea typeface="+mn-ea"/>
                <a:cs typeface="+mn-cs"/>
              </a:rPr>
              <a:t>Adapt Teaching and Learning Experience 1</a:t>
            </a:r>
          </a:p>
          <a:p>
            <a:r>
              <a:rPr lang="en-NZ" sz="1200" kern="1200" noProof="0" dirty="0" smtClean="0">
                <a:solidFill>
                  <a:schemeClr val="tx1"/>
                </a:solidFill>
                <a:effectLst/>
                <a:latin typeface="+mn-lt"/>
                <a:ea typeface="+mn-ea"/>
                <a:cs typeface="+mn-cs"/>
              </a:rPr>
              <a:t>Watch the clip ‘Message to Catechumens’ with Archbishop Anthony Fisher of Sydney. </a:t>
            </a:r>
          </a:p>
          <a:p>
            <a:r>
              <a:rPr lang="en-NZ" sz="1200" u="sng" kern="1200" noProof="0" dirty="0" smtClean="0">
                <a:solidFill>
                  <a:schemeClr val="tx1"/>
                </a:solidFill>
                <a:effectLst/>
                <a:latin typeface="+mn-lt"/>
                <a:ea typeface="+mn-ea"/>
                <a:cs typeface="+mn-cs"/>
                <a:hlinkClick r:id="rId3"/>
              </a:rPr>
              <a:t>https://www.youtube.com/watch?v=fcm7_vN1c24</a:t>
            </a:r>
            <a:endParaRPr lang="en-NZ" sz="1200" kern="1200" noProof="0" dirty="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4 The 5 Stages People go through in the RCIA Programme to become Members of the Catholic Church</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2</a:t>
            </a:r>
          </a:p>
          <a:p>
            <a:r>
              <a:rPr lang="en-NZ" sz="1200" kern="1200" noProof="0" dirty="0" smtClean="0">
                <a:solidFill>
                  <a:schemeClr val="tx1"/>
                </a:solidFill>
                <a:effectLst/>
                <a:latin typeface="+mn-lt"/>
                <a:ea typeface="+mn-ea"/>
                <a:cs typeface="+mn-cs"/>
              </a:rPr>
              <a:t>Explain that RCIA is the programme and process that is most widely used in the Church to prepare people for baptism.</a:t>
            </a:r>
          </a:p>
          <a:p>
            <a:r>
              <a:rPr lang="en-NZ" sz="1200" kern="1200" noProof="0" dirty="0" smtClean="0">
                <a:solidFill>
                  <a:schemeClr val="tx1"/>
                </a:solidFill>
                <a:effectLst/>
                <a:latin typeface="+mn-lt"/>
                <a:ea typeface="+mn-ea"/>
                <a:cs typeface="+mn-cs"/>
              </a:rPr>
              <a:t>Use the information on the flip cards to increase students’ understanding about the RCIA programme. Note and name the stages that people go through on their journey to being baptised as a member of the Catholic Church. Encourage students to ask questions and share about someone they know who has been part of it.</a:t>
            </a:r>
          </a:p>
          <a:p>
            <a:r>
              <a:rPr lang="en-NZ" sz="1200" kern="1200" noProof="0" dirty="0" smtClean="0">
                <a:solidFill>
                  <a:schemeClr val="tx1"/>
                </a:solidFill>
                <a:effectLst/>
                <a:latin typeface="+mn-lt"/>
                <a:ea typeface="+mn-ea"/>
                <a:cs typeface="+mn-cs"/>
              </a:rPr>
              <a:t>There is a children’s version of the programme which is known as RCIC – the Rite of Christian Initiation for Children.</a:t>
            </a:r>
          </a:p>
          <a:p>
            <a:r>
              <a:rPr lang="en-NZ" sz="1200" kern="1200" noProof="0" dirty="0" smtClean="0">
                <a:solidFill>
                  <a:schemeClr val="tx1"/>
                </a:solidFill>
                <a:effectLst/>
                <a:latin typeface="+mn-lt"/>
                <a:ea typeface="+mn-ea"/>
                <a:cs typeface="+mn-cs"/>
              </a:rPr>
              <a:t>Both programmes are for groups of people who want to be baptised and become part of the Catholic community. Each parish pastoral area has a team who lead the programme and the catechumens come with their sponsors who are people who will support them on their journey and help them to understand what they are leaning about. </a:t>
            </a:r>
          </a:p>
          <a:p>
            <a:r>
              <a:rPr lang="en-NZ" sz="1200" kern="1200" noProof="0" dirty="0" smtClean="0">
                <a:solidFill>
                  <a:schemeClr val="tx1"/>
                </a:solidFill>
                <a:effectLst/>
                <a:latin typeface="+mn-lt"/>
                <a:ea typeface="+mn-ea"/>
                <a:cs typeface="+mn-cs"/>
              </a:rPr>
              <a:t>People don’t have to know everything before they are baptised because they will continue to learn with other members of the community as they become part of it. This is known as their life –long journey of faith in God. They belong before they believe and it is being part of the community that helps them to understand and experience what living a Catholic way of life is like. </a:t>
            </a:r>
          </a:p>
          <a:p>
            <a:r>
              <a:rPr lang="en-NZ" sz="1200" kern="1200" noProof="0" dirty="0" smtClean="0">
                <a:solidFill>
                  <a:schemeClr val="tx1"/>
                </a:solidFill>
                <a:effectLst/>
                <a:latin typeface="+mn-lt"/>
                <a:ea typeface="+mn-ea"/>
                <a:cs typeface="+mn-cs"/>
              </a:rPr>
              <a:t>If a child wants to prepare for baptism they need the support of their family </a:t>
            </a:r>
            <a:r>
              <a:rPr lang="en-NZ" sz="1200" kern="1200" noProof="0" dirty="0" err="1" smtClean="0">
                <a:solidFill>
                  <a:schemeClr val="tx1"/>
                </a:solidFill>
                <a:effectLst/>
                <a:latin typeface="+mn-lt"/>
                <a:ea typeface="+mn-ea"/>
                <a:cs typeface="+mn-cs"/>
              </a:rPr>
              <a:t>whānau</a:t>
            </a:r>
            <a:r>
              <a:rPr lang="en-NZ" sz="1200" kern="1200" noProof="0" dirty="0" smtClean="0">
                <a:solidFill>
                  <a:schemeClr val="tx1"/>
                </a:solidFill>
                <a:effectLst/>
                <a:latin typeface="+mn-lt"/>
                <a:ea typeface="+mn-ea"/>
                <a:cs typeface="+mn-cs"/>
              </a:rPr>
              <a:t>. They may be prepared by a catechist/teacher from their school or parish within their school and parish community. Their god parents will support them and be part of their journey to baptism and their life of faith in God.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5 Lent is the time when Catechumens prepare for their Baptism at Easter </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Read the revealed statements and take time to reflect and share the answers to the questions especially the last one.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6 Renewing your Baptismal Promises</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Watch the clip </a:t>
            </a:r>
          </a:p>
          <a:p>
            <a:r>
              <a:rPr lang="en-NZ" sz="1200" kern="1200" noProof="0" dirty="0" smtClean="0">
                <a:solidFill>
                  <a:schemeClr val="tx1"/>
                </a:solidFill>
                <a:effectLst/>
                <a:latin typeface="+mn-lt"/>
                <a:ea typeface="+mn-ea"/>
                <a:cs typeface="+mn-cs"/>
              </a:rPr>
              <a:t>Renewal of Baptismal Promises </a:t>
            </a:r>
          </a:p>
          <a:p>
            <a:r>
              <a:rPr lang="en-NZ" sz="1200" kern="1200" noProof="0" dirty="0" smtClean="0">
                <a:solidFill>
                  <a:schemeClr val="tx1"/>
                </a:solidFill>
                <a:effectLst/>
                <a:latin typeface="+mn-lt"/>
                <a:ea typeface="+mn-ea"/>
                <a:cs typeface="+mn-cs"/>
              </a:rPr>
              <a:t>1:57 minutes</a:t>
            </a:r>
          </a:p>
          <a:p>
            <a:r>
              <a:rPr lang="en-NZ" sz="1200" b="1" u="sng" kern="1200" noProof="0" dirty="0" smtClean="0">
                <a:solidFill>
                  <a:schemeClr val="tx1"/>
                </a:solidFill>
                <a:effectLst/>
                <a:latin typeface="+mn-lt"/>
                <a:ea typeface="+mn-ea"/>
                <a:cs typeface="+mn-cs"/>
                <a:hlinkClick r:id="rId3"/>
              </a:rPr>
              <a:t>https://www.youtube.com/watch?v=3h-pEo_PM6E</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Explain to the students that there are differences in the language used in the Baptismal promises (also referred to as vows) but they all mean the same. See next slide for text.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7 The Baptismal Promises/Vows </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Make copies of the worksheets for the students to add to the RE Learning Journals and to refer to during the lesson.</a:t>
            </a:r>
          </a:p>
          <a:p>
            <a:r>
              <a:rPr lang="en-NZ" sz="1200" kern="1200" noProof="0" dirty="0" smtClean="0">
                <a:solidFill>
                  <a:schemeClr val="tx1"/>
                </a:solidFill>
                <a:effectLst/>
                <a:latin typeface="+mn-lt"/>
                <a:ea typeface="+mn-ea"/>
                <a:cs typeface="+mn-cs"/>
              </a:rPr>
              <a:t>Discuss each promise and what it means and how it would affect the way you live your life.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8 Thinking about the Renunciation of sin</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 4</a:t>
            </a:r>
          </a:p>
          <a:p>
            <a:r>
              <a:rPr lang="en-NZ" sz="1200" kern="1200" noProof="0" dirty="0" smtClean="0">
                <a:solidFill>
                  <a:schemeClr val="tx1"/>
                </a:solidFill>
                <a:effectLst/>
                <a:latin typeface="+mn-lt"/>
                <a:ea typeface="+mn-ea"/>
                <a:cs typeface="+mn-cs"/>
              </a:rPr>
              <a:t>Remind students that if they attend the Easter Vigil Mass in their church they may see the catechumens from their parish pastoral area making their baptismal commitment and they will be able to renew their own.</a:t>
            </a:r>
          </a:p>
          <a:p>
            <a:r>
              <a:rPr lang="en-NZ" sz="1200" kern="1200" noProof="0" dirty="0" smtClean="0">
                <a:solidFill>
                  <a:schemeClr val="tx1"/>
                </a:solidFill>
                <a:effectLst/>
                <a:latin typeface="+mn-lt"/>
                <a:ea typeface="+mn-ea"/>
                <a:cs typeface="+mn-cs"/>
              </a:rPr>
              <a:t>Use each question as a starter for children to discuss and help each other to understand.</a:t>
            </a:r>
          </a:p>
          <a:p>
            <a:r>
              <a:rPr lang="en-NZ" sz="1200" b="1" kern="1200" noProof="0" dirty="0" smtClean="0">
                <a:solidFill>
                  <a:schemeClr val="tx1"/>
                </a:solidFill>
                <a:effectLst/>
                <a:latin typeface="+mn-lt"/>
                <a:ea typeface="+mn-ea"/>
                <a:cs typeface="+mn-cs"/>
              </a:rPr>
              <a:t>Teacher’s Note</a:t>
            </a:r>
            <a:r>
              <a:rPr lang="en-NZ" sz="1200" kern="1200" noProof="0" dirty="0" smtClean="0">
                <a:solidFill>
                  <a:schemeClr val="tx1"/>
                </a:solidFill>
                <a:effectLst/>
                <a:latin typeface="+mn-lt"/>
                <a:ea typeface="+mn-ea"/>
                <a:cs typeface="+mn-cs"/>
              </a:rPr>
              <a:t>: Satan is understood as the presence of evil and the absence of love. This is present wherever people are treated unfairly, disrespected, hurt in any way, put down, deprived of what they need, live without love and compassion.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noProof="0" dirty="0" smtClean="0">
                <a:solidFill>
                  <a:schemeClr val="tx1"/>
                </a:solidFill>
                <a:effectLst/>
                <a:latin typeface="+mn-lt"/>
                <a:ea typeface="+mn-ea"/>
                <a:cs typeface="+mn-cs"/>
              </a:rPr>
              <a:t>Slide 9 The Faith Catholics Believe and Proclaim</a:t>
            </a:r>
            <a:endParaRPr lang="en-NZ" sz="1200" kern="1200" noProof="0" dirty="0" smtClean="0">
              <a:solidFill>
                <a:schemeClr val="tx1"/>
              </a:solidFill>
              <a:effectLst/>
              <a:latin typeface="+mn-lt"/>
              <a:ea typeface="+mn-ea"/>
              <a:cs typeface="+mn-cs"/>
            </a:endParaRPr>
          </a:p>
          <a:p>
            <a:r>
              <a:rPr lang="en-NZ" sz="1200" kern="1200" noProof="0" dirty="0" smtClean="0">
                <a:solidFill>
                  <a:schemeClr val="tx1"/>
                </a:solidFill>
                <a:effectLst/>
                <a:latin typeface="+mn-lt"/>
                <a:ea typeface="+mn-ea"/>
                <a:cs typeface="+mn-cs"/>
              </a:rPr>
              <a:t>Adapt Teaching and Learning Experiences 3, 4 &amp; 6</a:t>
            </a:r>
          </a:p>
          <a:p>
            <a:r>
              <a:rPr lang="en-NZ" sz="1200" kern="1200" noProof="0" dirty="0" smtClean="0">
                <a:solidFill>
                  <a:schemeClr val="tx1"/>
                </a:solidFill>
                <a:effectLst/>
                <a:latin typeface="+mn-lt"/>
                <a:ea typeface="+mn-ea"/>
                <a:cs typeface="+mn-cs"/>
              </a:rPr>
              <a:t>Work through the questions on the pop up.</a:t>
            </a:r>
          </a:p>
          <a:p>
            <a:r>
              <a:rPr lang="en-NZ" sz="1200" kern="1200" noProof="0" dirty="0" smtClean="0">
                <a:solidFill>
                  <a:schemeClr val="tx1"/>
                </a:solidFill>
                <a:effectLst/>
                <a:latin typeface="+mn-lt"/>
                <a:ea typeface="+mn-ea"/>
                <a:cs typeface="+mn-cs"/>
              </a:rPr>
              <a:t>The Baptism Promises are a summary of what Catholics believe and what they proclaim – agree to live by and honour.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8324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4007777908"/>
      </p:ext>
    </p:extLst>
  </p:cSld>
  <p:clrMapOvr>
    <a:masterClrMapping/>
  </p:clrMapOvr>
  <p:transition spd="slow" advClick="0">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296044494"/>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845596893"/>
      </p:ext>
    </p:extLst>
  </p:cSld>
  <p:clrMapOvr>
    <a:masterClrMapping/>
  </p:clrMapOvr>
  <p:transition spd="slow"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transition spd="slow"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transition spd="slow"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transition spd="slow"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transition spd="slow"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transition spd="slow"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transition spd="slow"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22/02/2017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transition spd="slow"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2278067768"/>
      </p:ext>
    </p:extLst>
  </p:cSld>
  <p:clrMapOvr>
    <a:masterClrMapping/>
  </p:clrMapOvr>
  <p:transition spd="slow" advClick="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transition spd="slow"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transition spd="slow"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transition spd="slow"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C3968-206A-4C1C-B939-050B2EAB8BF3}" type="datetimeFigureOut">
              <a:rPr lang="en-GB" smtClean="0"/>
              <a:t>22/02/2017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153222228"/>
      </p:ext>
    </p:extLst>
  </p:cSld>
  <p:clrMapOvr>
    <a:masterClrMapping/>
  </p:clrMapOvr>
  <p:transition spd="slow"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342635122"/>
      </p:ext>
    </p:extLst>
  </p:cSld>
  <p:clrMapOvr>
    <a:masterClrMapping/>
  </p:clrMapOvr>
  <p:transition spd="slow"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2AC3968-206A-4C1C-B939-050B2EAB8BF3}" type="datetimeFigureOut">
              <a:rPr lang="en-GB" smtClean="0"/>
              <a:t>22/02/2017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3674940604"/>
      </p:ext>
    </p:extLst>
  </p:cSld>
  <p:clrMapOvr>
    <a:masterClrMapping/>
  </p:clrMapOvr>
  <p:transition spd="slow"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2AC3968-206A-4C1C-B939-050B2EAB8BF3}" type="datetimeFigureOut">
              <a:rPr lang="en-GB" smtClean="0"/>
              <a:t>22/02/2017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543209846"/>
      </p:ext>
    </p:extLst>
  </p:cSld>
  <p:clrMapOvr>
    <a:masterClrMapping/>
  </p:clrMapOvr>
  <p:transition spd="slow"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692326"/>
      </p:ext>
    </p:extLst>
  </p:cSld>
  <p:clrMapOvr>
    <a:masterClrMapping/>
  </p:clrMapOvr>
  <p:transition spd="slow" advClick="0">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016959754"/>
      </p:ext>
    </p:extLst>
  </p:cSld>
  <p:clrMapOvr>
    <a:masterClrMapping/>
  </p:clrMapOvr>
  <p:transition spd="slow"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C3968-206A-4C1C-B939-050B2EAB8BF3}" type="datetimeFigureOut">
              <a:rPr lang="en-GB" smtClean="0"/>
              <a:t>22/02/2017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0F7598E-D3F3-4140-A7D9-2ED48F1CAD2E}" type="slidenum">
              <a:rPr lang="en-GB" smtClean="0"/>
              <a:t>‹#›</a:t>
            </a:fld>
            <a:endParaRPr lang="en-GB"/>
          </a:p>
        </p:txBody>
      </p:sp>
    </p:spTree>
    <p:extLst>
      <p:ext uri="{BB962C8B-B14F-4D97-AF65-F5344CB8AC3E}">
        <p14:creationId xmlns:p14="http://schemas.microsoft.com/office/powerpoint/2010/main" val="1191536151"/>
      </p:ext>
    </p:extLst>
  </p:cSld>
  <p:clrMapOvr>
    <a:masterClrMapping/>
  </p:clrMapOvr>
  <p:transition spd="slow"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2AC3968-206A-4C1C-B939-050B2EAB8BF3}"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7598E-D3F3-4140-A7D9-2ED48F1CAD2E}" type="slidenum">
              <a:rPr lang="en-GB" smtClean="0"/>
              <a:t>‹#›</a:t>
            </a:fld>
            <a:endParaRPr lang="en-GB"/>
          </a:p>
        </p:txBody>
      </p:sp>
      <p:sp>
        <p:nvSpPr>
          <p:cNvPr id="7" name="Rectangle 6"/>
          <p:cNvSpPr/>
          <p:nvPr userDrawn="1"/>
        </p:nvSpPr>
        <p:spPr>
          <a:xfrm>
            <a:off x="0" y="0"/>
            <a:ext cx="9144000" cy="51435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02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22/02/2017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slide" Target="slide16.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gle.co.nz/url?sa=i&amp;rct=j&amp;q=&amp;esrc=s&amp;source=images&amp;cd=&amp;cad=rja&amp;uact=8&amp;ved=0ahUKEwjQq9zg-eDRAhUBSpQKHTruD1QQjRwIBw&amp;url=https://www.flickr.com/photos/willhumes/3168982053&amp;psig=AFQjCNF7rasuc9Im7o8hzP4TRtkC_2es7g&amp;ust=1485559188454148" TargetMode="External"/><Relationship Id="rId3" Type="http://schemas.openxmlformats.org/officeDocument/2006/relationships/image" Target="../media/image5.pn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30.jpeg"/><Relationship Id="rId5" Type="http://schemas.openxmlformats.org/officeDocument/2006/relationships/image" Target="../media/image26.png"/><Relationship Id="rId10" Type="http://schemas.openxmlformats.org/officeDocument/2006/relationships/hyperlink" Target="http://www.google.co.nz/url?sa=i&amp;rct=j&amp;q=&amp;esrc=s&amp;source=images&amp;cd=&amp;cad=rja&amp;uact=8&amp;ved=0ahUKEwig8sb9-eDRAhUNNpQKHQG3CsEQjRwIBw&amp;url=http://www.clipartpanda.com/categories/faith-clip-art-free&amp;psig=AFQjCNF7rasuc9Im7o8hzP4TRtkC_2es7g&amp;ust=1485559188454148" TargetMode="External"/><Relationship Id="rId4" Type="http://schemas.openxmlformats.org/officeDocument/2006/relationships/image" Target="../media/image25.pn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17.xml"/><Relationship Id="rId3"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hyperlink" Target="https://www.google.co.nz/url?sa=i&amp;rct=j&amp;q=&amp;esrc=s&amp;source=images&amp;cd=&amp;cad=rja&amp;uact=8&amp;ved=0ahUKEwjQq9zg-eDRAhUBSpQKHTruD1QQjRwIBw&amp;url=https://www.flickr.com/photos/willhumes/3168982053&amp;psig=AFQjCNF7rasuc9Im7o8hzP4TRtkC_2es7g&amp;ust=1485559188454148" TargetMode="External"/><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hyperlink" Target="http://www.google.co.nz/url?sa=i&amp;rct=j&amp;q=&amp;esrc=s&amp;source=images&amp;cd=&amp;cad=rja&amp;uact=8&amp;ved=0ahUKEwig8sb9-eDRAhUNNpQKHQG3CsEQjRwIBw&amp;url=http://www.clipartpanda.com/categories/faith-clip-art-free&amp;psig=AFQjCNF7rasuc9Im7o8hzP4TRtkC_2es7g&amp;ust=1485559188454148" TargetMode="Externa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slide" Target="slide1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hyperlink" Target="https://www.google.co.nz/url?sa=i&amp;rct=j&amp;q=&amp;esrc=s&amp;source=images&amp;cd=&amp;cad=rja&amp;uact=8&amp;ved=0ahUKEwjQq9zg-eDRAhUBSpQKHTruD1QQjRwIBw&amp;url=https://www.flickr.com/photos/willhumes/3168982053&amp;psig=AFQjCNF7rasuc9Im7o8hzP4TRtkC_2es7g&amp;ust=148555918845414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jpeg"/><Relationship Id="rId4" Type="http://schemas.openxmlformats.org/officeDocument/2006/relationships/image" Target="../media/image26.png"/><Relationship Id="rId9" Type="http://schemas.openxmlformats.org/officeDocument/2006/relationships/hyperlink" Target="http://www.google.co.nz/url?sa=i&amp;rct=j&amp;q=&amp;esrc=s&amp;source=images&amp;cd=&amp;cad=rja&amp;uact=8&amp;ved=0ahUKEwig8sb9-eDRAhUNNpQKHQG3CsEQjRwIBw&amp;url=http://www.clipartpanda.com/categories/faith-clip-art-free&amp;psig=AFQjCNF7rasuc9Im7o8hzP4TRtkC_2es7g&amp;ust=148555918845414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www.google.co.nz/url?sa=i&amp;rct=j&amp;q=&amp;esrc=s&amp;source=images&amp;cd=&amp;cad=rja&amp;uact=8&amp;ved=0ahUKEwig8sb9-eDRAhUNNpQKHQG3CsEQjRwIBw&amp;url=http://www.clipartpanda.com/categories/faith-clip-art-free&amp;psig=AFQjCNF7rasuc9Im7o8hzP4TRtkC_2es7g&amp;ust=1485559188454148" TargetMode="External"/><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slide" Target="slide13.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9.jpeg"/><Relationship Id="rId5" Type="http://schemas.openxmlformats.org/officeDocument/2006/relationships/image" Target="../media/image27.png"/><Relationship Id="rId10" Type="http://schemas.openxmlformats.org/officeDocument/2006/relationships/hyperlink" Target="https://www.google.co.nz/url?sa=i&amp;rct=j&amp;q=&amp;esrc=s&amp;source=images&amp;cd=&amp;cad=rja&amp;uact=8&amp;ved=0ahUKEwjQq9zg-eDRAhUBSpQKHTruD1QQjRwIBw&amp;url=https://www.flickr.com/photos/willhumes/3168982053&amp;psig=AFQjCNF7rasuc9Im7o8hzP4TRtkC_2es7g&amp;ust=1485559188454148" TargetMode="External"/><Relationship Id="rId4" Type="http://schemas.openxmlformats.org/officeDocument/2006/relationships/image" Target="../media/image25.png"/><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youtube.com/watch?v=CMjCoEwWGg4"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youtube.com/watch?v=3h-pEo_PM6E"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Background" descr="D:\03 Projects\TCI\10 Lessons\03 Backgrounds\Lent\Smok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Wave 3: Banner"/>
          <p:cNvSpPr/>
          <p:nvPr/>
        </p:nvSpPr>
        <p:spPr>
          <a:xfrm>
            <a:off x="-108520" y="249163"/>
            <a:ext cx="9433048" cy="648072"/>
          </a:xfrm>
          <a:prstGeom prst="wave">
            <a:avLst>
              <a:gd name="adj1" fmla="val 5335"/>
              <a:gd name="adj2" fmla="val 138"/>
            </a:avLst>
          </a:prstGeom>
          <a:solidFill>
            <a:srgbClr val="F3F7FB">
              <a:alpha val="29020"/>
            </a:srgbClr>
          </a:solidFill>
          <a:ln>
            <a:solidFill>
              <a:srgbClr val="5202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94" y="1047581"/>
            <a:ext cx="5932761" cy="390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1" y="123199"/>
            <a:ext cx="9143999" cy="900000"/>
          </a:xfrm>
        </p:spPr>
        <p:txBody>
          <a:bodyPr>
            <a:noAutofit/>
          </a:bodyPr>
          <a:lstStyle/>
          <a:p>
            <a:r>
              <a:rPr lang="en-NZ" sz="3400" b="1" dirty="0" smtClean="0">
                <a:solidFill>
                  <a:srgbClr val="52025A"/>
                </a:solidFill>
                <a:ea typeface="Adobe Heiti Std R" pitchFamily="34" charset="-128"/>
              </a:rPr>
              <a:t>Lent – </a:t>
            </a:r>
            <a:r>
              <a:rPr lang="en-NZ" sz="3400" b="1" dirty="0">
                <a:solidFill>
                  <a:srgbClr val="52025A"/>
                </a:solidFill>
                <a:ea typeface="Adobe Heiti Std R" pitchFamily="34" charset="-128"/>
              </a:rPr>
              <a:t>Preparing for Baptism</a:t>
            </a:r>
            <a:endParaRPr lang="en-GB" sz="3400" b="1" dirty="0">
              <a:solidFill>
                <a:srgbClr val="52025A"/>
              </a:solidFill>
              <a:ea typeface="Adobe Heiti Std R" pitchFamily="34" charset="-128"/>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31" presetClass="entr" presetSubtype="0" fill="hold" nodeType="withEffect">
                                  <p:stCondLst>
                                    <p:cond delay="3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700" fill="hold"/>
                                        <p:tgtEl>
                                          <p:spTgt spid="8"/>
                                        </p:tgtEl>
                                        <p:attrNameLst>
                                          <p:attrName>ppt_w</p:attrName>
                                        </p:attrNameLst>
                                      </p:cBhvr>
                                      <p:tavLst>
                                        <p:tav tm="0">
                                          <p:val>
                                            <p:fltVal val="0"/>
                                          </p:val>
                                        </p:tav>
                                        <p:tav tm="100000">
                                          <p:val>
                                            <p:strVal val="#ppt_w"/>
                                          </p:val>
                                        </p:tav>
                                      </p:tavLst>
                                    </p:anim>
                                    <p:anim calcmode="lin" valueType="num">
                                      <p:cBhvr>
                                        <p:cTn id="14" dur="1700" fill="hold"/>
                                        <p:tgtEl>
                                          <p:spTgt spid="8"/>
                                        </p:tgtEl>
                                        <p:attrNameLst>
                                          <p:attrName>ppt_h</p:attrName>
                                        </p:attrNameLst>
                                      </p:cBhvr>
                                      <p:tavLst>
                                        <p:tav tm="0">
                                          <p:val>
                                            <p:fltVal val="0"/>
                                          </p:val>
                                        </p:tav>
                                        <p:tav tm="100000">
                                          <p:val>
                                            <p:strVal val="#ppt_h"/>
                                          </p:val>
                                        </p:tav>
                                      </p:tavLst>
                                    </p:anim>
                                    <p:anim calcmode="lin" valueType="num">
                                      <p:cBhvr>
                                        <p:cTn id="15" dur="1700" fill="hold"/>
                                        <p:tgtEl>
                                          <p:spTgt spid="8"/>
                                        </p:tgtEl>
                                        <p:attrNameLst>
                                          <p:attrName>style.rotation</p:attrName>
                                        </p:attrNameLst>
                                      </p:cBhvr>
                                      <p:tavLst>
                                        <p:tav tm="0">
                                          <p:val>
                                            <p:fltVal val="90"/>
                                          </p:val>
                                        </p:tav>
                                        <p:tav tm="100000">
                                          <p:val>
                                            <p:fltVal val="0"/>
                                          </p:val>
                                        </p:tav>
                                      </p:tavLst>
                                    </p:anim>
                                    <p:animEffect transition="in" filter="fade">
                                      <p:cBhvr>
                                        <p:cTn id="16" dur="1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Lent - Y7-R2-S10 - A New Heart for a New Wor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1662" y="227122"/>
            <a:ext cx="609600" cy="609600"/>
          </a:xfrm>
          <a:prstGeom prst="rect">
            <a:avLst/>
          </a:prstGeom>
        </p:spPr>
      </p:pic>
      <p:pic>
        <p:nvPicPr>
          <p:cNvPr id="28" name="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veal 4"/>
          <p:cNvSpPr txBox="1"/>
          <p:nvPr/>
        </p:nvSpPr>
        <p:spPr>
          <a:xfrm>
            <a:off x="913509" y="4608848"/>
            <a:ext cx="6148154" cy="528350"/>
          </a:xfrm>
          <a:prstGeom prst="rect">
            <a:avLst/>
          </a:prstGeom>
          <a:noFill/>
        </p:spPr>
        <p:txBody>
          <a:bodyPr wrap="square" rtlCol="0">
            <a:spAutoFit/>
          </a:bodyPr>
          <a:lstStyle/>
          <a:p>
            <a:pPr>
              <a:lnSpc>
                <a:spcPts val="1700"/>
              </a:lnSpc>
            </a:pPr>
            <a:r>
              <a:rPr lang="en-US" sz="1500" b="1" dirty="0">
                <a:solidFill>
                  <a:srgbClr val="FFFF99"/>
                </a:solidFill>
              </a:rPr>
              <a:t>Name people who could help you in times of struggle to be faithful to your baptismal promises. </a:t>
            </a:r>
            <a:endParaRPr lang="en-GB" sz="1500" dirty="0">
              <a:solidFill>
                <a:srgbClr val="FFFF99"/>
              </a:solidFill>
            </a:endParaRPr>
          </a:p>
        </p:txBody>
      </p:sp>
      <p:sp>
        <p:nvSpPr>
          <p:cNvPr id="22" name="Line 4"/>
          <p:cNvSpPr txBox="1"/>
          <p:nvPr/>
        </p:nvSpPr>
        <p:spPr>
          <a:xfrm>
            <a:off x="913507" y="3978510"/>
            <a:ext cx="8086493" cy="746358"/>
          </a:xfrm>
          <a:prstGeom prst="rect">
            <a:avLst/>
          </a:prstGeom>
          <a:noFill/>
        </p:spPr>
        <p:txBody>
          <a:bodyPr wrap="square" rtlCol="0">
            <a:spAutoFit/>
          </a:bodyPr>
          <a:lstStyle/>
          <a:p>
            <a:pPr>
              <a:lnSpc>
                <a:spcPts val="1700"/>
              </a:lnSpc>
            </a:pPr>
            <a:r>
              <a:rPr lang="en-US" sz="1500" dirty="0">
                <a:solidFill>
                  <a:schemeClr val="bg1"/>
                </a:solidFill>
              </a:rPr>
              <a:t>What attitudes within society </a:t>
            </a:r>
            <a:r>
              <a:rPr lang="en-US" sz="1500" dirty="0" err="1" smtClean="0">
                <a:solidFill>
                  <a:schemeClr val="bg1"/>
                </a:solidFill>
              </a:rPr>
              <a:t>Aotearoa</a:t>
            </a:r>
            <a:r>
              <a:rPr lang="en-US" sz="1500" dirty="0" smtClean="0">
                <a:solidFill>
                  <a:schemeClr val="bg1"/>
                </a:solidFill>
              </a:rPr>
              <a:t> </a:t>
            </a:r>
            <a:r>
              <a:rPr lang="en-US" sz="1500" dirty="0">
                <a:solidFill>
                  <a:schemeClr val="bg1"/>
                </a:solidFill>
              </a:rPr>
              <a:t>New Zealand challenge people who </a:t>
            </a:r>
            <a:r>
              <a:rPr lang="en-US" sz="1500" dirty="0" smtClean="0">
                <a:solidFill>
                  <a:schemeClr val="bg1"/>
                </a:solidFill>
              </a:rPr>
              <a:t>live as </a:t>
            </a:r>
            <a:r>
              <a:rPr lang="en-US" sz="1500" dirty="0">
                <a:solidFill>
                  <a:schemeClr val="bg1"/>
                </a:solidFill>
              </a:rPr>
              <a:t>disciples of Jesus</a:t>
            </a:r>
            <a:r>
              <a:rPr lang="en-US" sz="1500" dirty="0" smtClean="0">
                <a:solidFill>
                  <a:schemeClr val="bg1"/>
                </a:solidFill>
              </a:rPr>
              <a:t>? Share </a:t>
            </a:r>
            <a:r>
              <a:rPr lang="en-US" sz="1500" dirty="0">
                <a:solidFill>
                  <a:schemeClr val="bg1"/>
                </a:solidFill>
              </a:rPr>
              <a:t>ideas that could help young </a:t>
            </a:r>
            <a:r>
              <a:rPr lang="en-US" sz="1500" dirty="0" smtClean="0">
                <a:solidFill>
                  <a:schemeClr val="bg1"/>
                </a:solidFill>
              </a:rPr>
              <a:t> </a:t>
            </a:r>
            <a:r>
              <a:rPr lang="en-US" sz="1500" dirty="0" err="1" smtClean="0">
                <a:solidFill>
                  <a:schemeClr val="bg1"/>
                </a:solidFill>
              </a:rPr>
              <a:t>baptised</a:t>
            </a:r>
            <a:r>
              <a:rPr lang="en-US" sz="1500" dirty="0" smtClean="0">
                <a:solidFill>
                  <a:schemeClr val="bg1"/>
                </a:solidFill>
              </a:rPr>
              <a:t> </a:t>
            </a:r>
            <a:r>
              <a:rPr lang="en-US" sz="1500" dirty="0">
                <a:solidFill>
                  <a:schemeClr val="bg1"/>
                </a:solidFill>
              </a:rPr>
              <a:t>people to deal with situations that go against living in a Catholic way of life.</a:t>
            </a:r>
          </a:p>
        </p:txBody>
      </p:sp>
      <p:pic>
        <p:nvPicPr>
          <p:cNvPr id="17" name="Button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02" t="-1" r="27602" b="-1"/>
          <a:stretch/>
        </p:blipFill>
        <p:spPr bwMode="auto">
          <a:xfrm>
            <a:off x="220243" y="4068263"/>
            <a:ext cx="618696" cy="93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veal 3"/>
          <p:cNvSpPr txBox="1"/>
          <p:nvPr/>
        </p:nvSpPr>
        <p:spPr>
          <a:xfrm>
            <a:off x="903460" y="3417690"/>
            <a:ext cx="5568614" cy="528350"/>
          </a:xfrm>
          <a:prstGeom prst="rect">
            <a:avLst/>
          </a:prstGeom>
          <a:noFill/>
        </p:spPr>
        <p:txBody>
          <a:bodyPr wrap="square" rtlCol="0">
            <a:spAutoFit/>
          </a:bodyPr>
          <a:lstStyle/>
          <a:p>
            <a:pPr>
              <a:lnSpc>
                <a:spcPts val="1700"/>
              </a:lnSpc>
            </a:pPr>
            <a:r>
              <a:rPr lang="en-US" sz="1500" b="1" dirty="0">
                <a:solidFill>
                  <a:srgbClr val="FFFF99"/>
                </a:solidFill>
              </a:rPr>
              <a:t>Can you name the attitudes of people </a:t>
            </a:r>
            <a:r>
              <a:rPr lang="en-US" sz="1500" b="1" dirty="0" smtClean="0">
                <a:solidFill>
                  <a:srgbClr val="FFFF99"/>
                </a:solidFill>
              </a:rPr>
              <a:t>who</a:t>
            </a:r>
            <a:br>
              <a:rPr lang="en-US" sz="1500" b="1" dirty="0" smtClean="0">
                <a:solidFill>
                  <a:srgbClr val="FFFF99"/>
                </a:solidFill>
              </a:rPr>
            </a:br>
            <a:r>
              <a:rPr lang="en-US" sz="1500" b="1" dirty="0" smtClean="0">
                <a:solidFill>
                  <a:srgbClr val="FFFF99"/>
                </a:solidFill>
              </a:rPr>
              <a:t>accept </a:t>
            </a:r>
            <a:r>
              <a:rPr lang="en-US" sz="1500" b="1" dirty="0">
                <a:solidFill>
                  <a:srgbClr val="FFFF99"/>
                </a:solidFill>
              </a:rPr>
              <a:t>religious and cultural differences in others? </a:t>
            </a:r>
            <a:endParaRPr lang="en-GB" sz="1500" dirty="0">
              <a:solidFill>
                <a:srgbClr val="FFFF99"/>
              </a:solidFill>
            </a:endParaRPr>
          </a:p>
        </p:txBody>
      </p:sp>
      <p:sp>
        <p:nvSpPr>
          <p:cNvPr id="21" name="Line 3"/>
          <p:cNvSpPr txBox="1"/>
          <p:nvPr/>
        </p:nvSpPr>
        <p:spPr>
          <a:xfrm>
            <a:off x="903460" y="2963003"/>
            <a:ext cx="5739437" cy="528350"/>
          </a:xfrm>
          <a:prstGeom prst="rect">
            <a:avLst/>
          </a:prstGeom>
          <a:noFill/>
        </p:spPr>
        <p:txBody>
          <a:bodyPr wrap="square" rtlCol="0">
            <a:spAutoFit/>
          </a:bodyPr>
          <a:lstStyle/>
          <a:p>
            <a:pPr>
              <a:lnSpc>
                <a:spcPts val="1700"/>
              </a:lnSpc>
            </a:pPr>
            <a:r>
              <a:rPr lang="en-US" sz="1500" dirty="0">
                <a:solidFill>
                  <a:schemeClr val="bg1"/>
                </a:solidFill>
              </a:rPr>
              <a:t>What are the attitudes and values of the people </a:t>
            </a:r>
            <a:r>
              <a:rPr lang="en-US" sz="1500" dirty="0" smtClean="0">
                <a:solidFill>
                  <a:schemeClr val="bg1"/>
                </a:solidFill>
              </a:rPr>
              <a:t>who</a:t>
            </a:r>
            <a:br>
              <a:rPr lang="en-US" sz="1500" dirty="0" smtClean="0">
                <a:solidFill>
                  <a:schemeClr val="bg1"/>
                </a:solidFill>
              </a:rPr>
            </a:br>
            <a:r>
              <a:rPr lang="en-US" sz="1500" dirty="0" smtClean="0">
                <a:solidFill>
                  <a:schemeClr val="bg1"/>
                </a:solidFill>
              </a:rPr>
              <a:t>persecute </a:t>
            </a:r>
            <a:r>
              <a:rPr lang="en-US" sz="1500" dirty="0">
                <a:solidFill>
                  <a:schemeClr val="bg1"/>
                </a:solidFill>
              </a:rPr>
              <a:t>those who have different religious beliefs?</a:t>
            </a:r>
            <a:endParaRPr lang="en-GB" sz="1500" dirty="0">
              <a:solidFill>
                <a:schemeClr val="bg1"/>
              </a:solidFill>
            </a:endParaRPr>
          </a:p>
        </p:txBody>
      </p:sp>
      <p:pic>
        <p:nvPicPr>
          <p:cNvPr id="16" name="Button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02" t="-1" r="27602" b="-1"/>
          <a:stretch/>
        </p:blipFill>
        <p:spPr bwMode="auto">
          <a:xfrm>
            <a:off x="210195" y="2982928"/>
            <a:ext cx="618696" cy="93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veal 2"/>
          <p:cNvSpPr txBox="1"/>
          <p:nvPr/>
        </p:nvSpPr>
        <p:spPr>
          <a:xfrm>
            <a:off x="903460" y="2365769"/>
            <a:ext cx="5061405" cy="528350"/>
          </a:xfrm>
          <a:prstGeom prst="rect">
            <a:avLst/>
          </a:prstGeom>
          <a:noFill/>
        </p:spPr>
        <p:txBody>
          <a:bodyPr wrap="square" rtlCol="0">
            <a:spAutoFit/>
          </a:bodyPr>
          <a:lstStyle/>
          <a:p>
            <a:pPr>
              <a:lnSpc>
                <a:spcPts val="1700"/>
              </a:lnSpc>
            </a:pPr>
            <a:r>
              <a:rPr lang="en-US" sz="1500" b="1" dirty="0">
                <a:solidFill>
                  <a:srgbClr val="FFFF99"/>
                </a:solidFill>
              </a:rPr>
              <a:t>Look closely at the collage and discuss what it would </a:t>
            </a:r>
            <a:r>
              <a:rPr lang="en-US" sz="1500" b="1" dirty="0" smtClean="0">
                <a:solidFill>
                  <a:srgbClr val="FFFF99"/>
                </a:solidFill>
              </a:rPr>
              <a:t>be</a:t>
            </a:r>
            <a:br>
              <a:rPr lang="en-US" sz="1500" b="1" dirty="0" smtClean="0">
                <a:solidFill>
                  <a:srgbClr val="FFFF99"/>
                </a:solidFill>
              </a:rPr>
            </a:br>
            <a:r>
              <a:rPr lang="en-US" sz="1500" b="1" dirty="0" smtClean="0">
                <a:solidFill>
                  <a:srgbClr val="FFFF99"/>
                </a:solidFill>
              </a:rPr>
              <a:t>like </a:t>
            </a:r>
            <a:r>
              <a:rPr lang="en-US" sz="1500" b="1" dirty="0">
                <a:solidFill>
                  <a:srgbClr val="FFFF99"/>
                </a:solidFill>
              </a:rPr>
              <a:t>to live in fear because you are a Christian.</a:t>
            </a:r>
            <a:endParaRPr lang="en-GB" sz="1500" dirty="0">
              <a:solidFill>
                <a:srgbClr val="FFFF99"/>
              </a:solidFill>
            </a:endParaRPr>
          </a:p>
        </p:txBody>
      </p:sp>
      <p:sp>
        <p:nvSpPr>
          <p:cNvPr id="19" name="Line 2"/>
          <p:cNvSpPr txBox="1"/>
          <p:nvPr/>
        </p:nvSpPr>
        <p:spPr>
          <a:xfrm>
            <a:off x="903460" y="1722790"/>
            <a:ext cx="6148155" cy="746358"/>
          </a:xfrm>
          <a:prstGeom prst="rect">
            <a:avLst/>
          </a:prstGeom>
          <a:noFill/>
        </p:spPr>
        <p:txBody>
          <a:bodyPr wrap="square" rtlCol="0">
            <a:spAutoFit/>
          </a:bodyPr>
          <a:lstStyle/>
          <a:p>
            <a:pPr>
              <a:lnSpc>
                <a:spcPts val="1700"/>
              </a:lnSpc>
            </a:pPr>
            <a:r>
              <a:rPr lang="en-US" sz="1500" dirty="0">
                <a:solidFill>
                  <a:srgbClr val="FFFFFF"/>
                </a:solidFill>
              </a:rPr>
              <a:t>In some parts of the world today Christians </a:t>
            </a:r>
            <a:r>
              <a:rPr lang="en-US" sz="1500" dirty="0" smtClean="0">
                <a:solidFill>
                  <a:srgbClr val="FFFFFF"/>
                </a:solidFill>
              </a:rPr>
              <a:t>are</a:t>
            </a:r>
            <a:br>
              <a:rPr lang="en-US" sz="1500" dirty="0" smtClean="0">
                <a:solidFill>
                  <a:srgbClr val="FFFFFF"/>
                </a:solidFill>
              </a:rPr>
            </a:br>
            <a:r>
              <a:rPr lang="en-US" sz="1500" dirty="0" smtClean="0">
                <a:solidFill>
                  <a:srgbClr val="FFFFFF"/>
                </a:solidFill>
              </a:rPr>
              <a:t>being </a:t>
            </a:r>
            <a:r>
              <a:rPr lang="en-US" sz="1500" dirty="0">
                <a:solidFill>
                  <a:srgbClr val="FFFFFF"/>
                </a:solidFill>
              </a:rPr>
              <a:t>persecuted for proclaiming their faith </a:t>
            </a:r>
            <a:r>
              <a:rPr lang="en-US" sz="1500" dirty="0" smtClean="0">
                <a:solidFill>
                  <a:srgbClr val="FFFFFF"/>
                </a:solidFill>
              </a:rPr>
              <a:t>and</a:t>
            </a:r>
            <a:br>
              <a:rPr lang="en-US" sz="1500" dirty="0" smtClean="0">
                <a:solidFill>
                  <a:srgbClr val="FFFFFF"/>
                </a:solidFill>
              </a:rPr>
            </a:br>
            <a:r>
              <a:rPr lang="en-US" sz="1500" dirty="0" smtClean="0">
                <a:solidFill>
                  <a:srgbClr val="FFFFFF"/>
                </a:solidFill>
              </a:rPr>
              <a:t>being faithful </a:t>
            </a:r>
            <a:r>
              <a:rPr lang="en-US" sz="1500" dirty="0">
                <a:solidFill>
                  <a:srgbClr val="FFFFFF"/>
                </a:solidFill>
              </a:rPr>
              <a:t>to their baptismal promises. </a:t>
            </a:r>
          </a:p>
        </p:txBody>
      </p:sp>
      <p:pic>
        <p:nvPicPr>
          <p:cNvPr id="15" name="Button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03" r="27603"/>
          <a:stretch/>
        </p:blipFill>
        <p:spPr bwMode="auto">
          <a:xfrm>
            <a:off x="210195" y="1897593"/>
            <a:ext cx="618696" cy="93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veal 1"/>
          <p:cNvSpPr txBox="1"/>
          <p:nvPr/>
        </p:nvSpPr>
        <p:spPr>
          <a:xfrm>
            <a:off x="903460" y="1305555"/>
            <a:ext cx="5184899" cy="310341"/>
          </a:xfrm>
          <a:prstGeom prst="rect">
            <a:avLst/>
          </a:prstGeom>
          <a:noFill/>
        </p:spPr>
        <p:txBody>
          <a:bodyPr wrap="square" rtlCol="0">
            <a:spAutoFit/>
          </a:bodyPr>
          <a:lstStyle/>
          <a:p>
            <a:pPr>
              <a:lnSpc>
                <a:spcPts val="1700"/>
              </a:lnSpc>
            </a:pPr>
            <a:r>
              <a:rPr lang="en-US" sz="1500" b="1" dirty="0">
                <a:solidFill>
                  <a:srgbClr val="FFFF99"/>
                </a:solidFill>
              </a:rPr>
              <a:t>Share your responses to Stephen’s story. </a:t>
            </a:r>
            <a:endParaRPr lang="en-GB" sz="1500" dirty="0">
              <a:solidFill>
                <a:srgbClr val="FFFF99"/>
              </a:solidFill>
            </a:endParaRPr>
          </a:p>
        </p:txBody>
      </p:sp>
      <p:sp>
        <p:nvSpPr>
          <p:cNvPr id="3" name="Line 1"/>
          <p:cNvSpPr txBox="1"/>
          <p:nvPr/>
        </p:nvSpPr>
        <p:spPr>
          <a:xfrm>
            <a:off x="903460" y="861130"/>
            <a:ext cx="5184898" cy="528350"/>
          </a:xfrm>
          <a:prstGeom prst="rect">
            <a:avLst/>
          </a:prstGeom>
          <a:noFill/>
        </p:spPr>
        <p:txBody>
          <a:bodyPr wrap="square" rtlCol="0">
            <a:spAutoFit/>
          </a:bodyPr>
          <a:lstStyle/>
          <a:p>
            <a:pPr>
              <a:lnSpc>
                <a:spcPts val="1700"/>
              </a:lnSpc>
            </a:pPr>
            <a:r>
              <a:rPr lang="en-US" sz="1500" dirty="0" smtClean="0">
                <a:solidFill>
                  <a:schemeClr val="bg1"/>
                </a:solidFill>
              </a:rPr>
              <a:t>In </a:t>
            </a:r>
            <a:r>
              <a:rPr lang="en-US" sz="1500" dirty="0">
                <a:solidFill>
                  <a:schemeClr val="bg1"/>
                </a:solidFill>
              </a:rPr>
              <a:t>the Early Church Christians were persecuted. </a:t>
            </a:r>
            <a:r>
              <a:rPr lang="en-US" sz="1500" dirty="0" smtClean="0">
                <a:solidFill>
                  <a:schemeClr val="bg1"/>
                </a:solidFill>
              </a:rPr>
              <a:t>Stephen</a:t>
            </a:r>
            <a:br>
              <a:rPr lang="en-US" sz="1500" dirty="0" smtClean="0">
                <a:solidFill>
                  <a:schemeClr val="bg1"/>
                </a:solidFill>
              </a:rPr>
            </a:br>
            <a:r>
              <a:rPr lang="en-US" sz="1500" dirty="0" smtClean="0">
                <a:solidFill>
                  <a:schemeClr val="bg1"/>
                </a:solidFill>
              </a:rPr>
              <a:t>was </a:t>
            </a:r>
            <a:r>
              <a:rPr lang="en-US" sz="1500" dirty="0">
                <a:solidFill>
                  <a:schemeClr val="bg1"/>
                </a:solidFill>
              </a:rPr>
              <a:t>a young man who became the first Christian martyr.</a:t>
            </a:r>
          </a:p>
        </p:txBody>
      </p:sp>
      <p:pic>
        <p:nvPicPr>
          <p:cNvPr id="1026" name="Button 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596" r="27596"/>
          <a:stretch/>
        </p:blipFill>
        <p:spPr bwMode="auto">
          <a:xfrm>
            <a:off x="209471" y="812258"/>
            <a:ext cx="620144" cy="93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Vertical Scroll"/>
          <p:cNvSpPr/>
          <p:nvPr/>
        </p:nvSpPr>
        <p:spPr>
          <a:xfrm>
            <a:off x="5433215" y="510054"/>
            <a:ext cx="3561907" cy="3468456"/>
          </a:xfrm>
          <a:prstGeom prst="verticalScroll">
            <a:avLst>
              <a:gd name="adj" fmla="val 9434"/>
            </a:avLst>
          </a:prstGeom>
          <a:solidFill>
            <a:srgbClr val="FFFF99">
              <a:alpha val="9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36714" y="2843473"/>
            <a:ext cx="1495441" cy="105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50739" y="2099620"/>
            <a:ext cx="1536432" cy="1127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7902" y="1428826"/>
            <a:ext cx="1513114" cy="113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08664" y="871287"/>
            <a:ext cx="1512322" cy="105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Reference"/>
          <p:cNvSpPr txBox="1"/>
          <p:nvPr/>
        </p:nvSpPr>
        <p:spPr>
          <a:xfrm>
            <a:off x="917619" y="488788"/>
            <a:ext cx="2272802" cy="400110"/>
          </a:xfrm>
          <a:prstGeom prst="rect">
            <a:avLst/>
          </a:prstGeom>
          <a:noFill/>
        </p:spPr>
        <p:txBody>
          <a:bodyPr wrap="square" rtlCol="0">
            <a:spAutoFit/>
          </a:bodyPr>
          <a:lstStyle/>
          <a:p>
            <a:pPr algn="ctr"/>
            <a:r>
              <a:rPr lang="en-US" sz="2000" b="1" dirty="0" smtClean="0">
                <a:solidFill>
                  <a:schemeClr val="bg1"/>
                </a:solidFill>
              </a:rPr>
              <a:t>Read Acts 7:54 - 8:3</a:t>
            </a:r>
            <a:endParaRPr lang="en-US" sz="2000" b="1" dirty="0">
              <a:solidFill>
                <a:schemeClr val="bg1"/>
              </a:solidFill>
            </a:endParaRPr>
          </a:p>
        </p:txBody>
      </p:sp>
      <p:sp>
        <p:nvSpPr>
          <p:cNvPr id="2" name="Title"/>
          <p:cNvSpPr>
            <a:spLocks noGrp="1"/>
          </p:cNvSpPr>
          <p:nvPr>
            <p:ph type="ctrTitle"/>
          </p:nvPr>
        </p:nvSpPr>
        <p:spPr>
          <a:xfrm>
            <a:off x="0" y="74553"/>
            <a:ext cx="9144000" cy="461665"/>
          </a:xfrm>
        </p:spPr>
        <p:txBody>
          <a:bodyPr>
            <a:spAutoFit/>
          </a:bodyPr>
          <a:lstStyle/>
          <a:p>
            <a:r>
              <a:rPr lang="en-US" sz="2400" dirty="0">
                <a:solidFill>
                  <a:schemeClr val="bg1"/>
                </a:solidFill>
              </a:rPr>
              <a:t>What are the challenges </a:t>
            </a:r>
            <a:r>
              <a:rPr lang="en-US" sz="2400" dirty="0" err="1">
                <a:solidFill>
                  <a:schemeClr val="bg1"/>
                </a:solidFill>
              </a:rPr>
              <a:t>baptised</a:t>
            </a:r>
            <a:r>
              <a:rPr lang="en-US" sz="2400" dirty="0">
                <a:solidFill>
                  <a:schemeClr val="bg1"/>
                </a:solidFill>
              </a:rPr>
              <a:t> people face in the world today?</a:t>
            </a:r>
            <a:endParaRPr lang="en-GB" sz="2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Tool instructions stop"/>
          <p:cNvSpPr txBox="1"/>
          <p:nvPr/>
        </p:nvSpPr>
        <p:spPr>
          <a:xfrm>
            <a:off x="3150846" y="4909873"/>
            <a:ext cx="2994731" cy="230832"/>
          </a:xfrm>
          <a:prstGeom prst="rect">
            <a:avLst/>
          </a:prstGeom>
          <a:noFill/>
        </p:spPr>
        <p:txBody>
          <a:bodyPr wrap="none" rtlCol="0">
            <a:spAutoFit/>
          </a:bodyPr>
          <a:lstStyle/>
          <a:p>
            <a:pPr algn="ctr"/>
            <a:r>
              <a:rPr lang="en-GB" sz="900" dirty="0">
                <a:solidFill>
                  <a:schemeClr val="bg1"/>
                </a:solidFill>
                <a:latin typeface="+mj-lt"/>
                <a:cs typeface="Arial" panose="020B0604020202020204" pitchFamily="34" charset="0"/>
              </a:rPr>
              <a:t>Click the audio button to stop </a:t>
            </a:r>
            <a:r>
              <a:rPr lang="en-GB" sz="900" dirty="0" smtClean="0">
                <a:solidFill>
                  <a:schemeClr val="bg1"/>
                </a:solidFill>
                <a:latin typeface="+mj-lt"/>
                <a:cs typeface="Arial" panose="020B0604020202020204" pitchFamily="34" charset="0"/>
              </a:rPr>
              <a:t>‘A new heart for a new world’</a:t>
            </a:r>
            <a:endParaRPr lang="en-GB" sz="900" dirty="0">
              <a:solidFill>
                <a:schemeClr val="bg1"/>
              </a:solidFill>
              <a:latin typeface="+mj-lt"/>
              <a:cs typeface="Arial" panose="020B0604020202020204" pitchFamily="34" charset="0"/>
            </a:endParaRPr>
          </a:p>
        </p:txBody>
      </p:sp>
      <p:sp>
        <p:nvSpPr>
          <p:cNvPr id="30" name="TextBox: Tool instructions start"/>
          <p:cNvSpPr txBox="1"/>
          <p:nvPr/>
        </p:nvSpPr>
        <p:spPr>
          <a:xfrm>
            <a:off x="3142027" y="4909873"/>
            <a:ext cx="3005951" cy="230832"/>
          </a:xfrm>
          <a:prstGeom prst="rect">
            <a:avLst/>
          </a:prstGeom>
          <a:noFill/>
        </p:spPr>
        <p:txBody>
          <a:bodyPr wrap="none" rtlCol="0">
            <a:spAutoFit/>
          </a:bodyPr>
          <a:lstStyle/>
          <a:p>
            <a:pPr algn="ctr"/>
            <a:r>
              <a:rPr lang="en-GB" sz="900" dirty="0">
                <a:solidFill>
                  <a:schemeClr val="bg1"/>
                </a:solidFill>
                <a:latin typeface="+mj-lt"/>
                <a:cs typeface="Arial" panose="020B0604020202020204" pitchFamily="34" charset="0"/>
              </a:rPr>
              <a:t>Click the audio button to </a:t>
            </a:r>
            <a:r>
              <a:rPr lang="en-GB" sz="900" dirty="0" smtClean="0">
                <a:solidFill>
                  <a:schemeClr val="bg1"/>
                </a:solidFill>
                <a:latin typeface="+mj-lt"/>
                <a:cs typeface="Arial" panose="020B0604020202020204" pitchFamily="34" charset="0"/>
              </a:rPr>
              <a:t>start </a:t>
            </a:r>
            <a:r>
              <a:rPr lang="en-GB" sz="900" dirty="0">
                <a:solidFill>
                  <a:schemeClr val="bg1"/>
                </a:solidFill>
                <a:latin typeface="+mj-lt"/>
                <a:cs typeface="Arial" panose="020B0604020202020204" pitchFamily="34" charset="0"/>
              </a:rPr>
              <a:t>‘A new heart for a new world’</a:t>
            </a:r>
          </a:p>
        </p:txBody>
      </p:sp>
      <p:sp>
        <p:nvSpPr>
          <p:cNvPr id="20" name="Textbox: Tool instructions"/>
          <p:cNvSpPr txBox="1"/>
          <p:nvPr/>
        </p:nvSpPr>
        <p:spPr>
          <a:xfrm>
            <a:off x="3654117" y="4795705"/>
            <a:ext cx="1835759" cy="230832"/>
          </a:xfrm>
          <a:prstGeom prst="rect">
            <a:avLst/>
          </a:prstGeom>
          <a:noFill/>
        </p:spPr>
        <p:txBody>
          <a:bodyPr wrap="none" rtlCol="0">
            <a:spAutoFit/>
          </a:bodyPr>
          <a:lstStyle/>
          <a:p>
            <a:pPr algn="ctr"/>
            <a:r>
              <a:rPr lang="en-GB" sz="900" dirty="0">
                <a:solidFill>
                  <a:schemeClr val="bg1"/>
                </a:solidFill>
                <a:latin typeface="+mj-lt"/>
                <a:ea typeface="Adobe Heiti Std R" pitchFamily="34" charset="-128"/>
                <a:cs typeface="Arial" pitchFamily="34" charset="0"/>
              </a:rPr>
              <a:t>Click the icons to reveal a text </a:t>
            </a:r>
            <a:r>
              <a:rPr lang="en-GB" sz="900" dirty="0" smtClean="0">
                <a:solidFill>
                  <a:schemeClr val="bg1"/>
                </a:solidFill>
                <a:latin typeface="+mj-lt"/>
                <a:ea typeface="Adobe Heiti Std R" pitchFamily="34" charset="-128"/>
                <a:cs typeface="Arial" pitchFamily="34" charset="0"/>
              </a:rPr>
              <a:t>line.</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62667033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26"/>
                    </p:tgtEl>
                  </p:cond>
                </p:stCondLst>
                <p:endSync evt="end" delay="0">
                  <p:rtn val="all"/>
                </p:endSync>
                <p:childTnLst>
                  <p:par>
                    <p:cTn id="8" fill="hold">
                      <p:stCondLst>
                        <p:cond delay="0"/>
                      </p:stCondLst>
                      <p:childTnLst>
                        <p:par>
                          <p:cTn id="9" fill="hold">
                            <p:stCondLst>
                              <p:cond delay="0"/>
                            </p:stCondLst>
                            <p:childTnLst>
                              <p:par>
                                <p:cTn id="10" presetID="2" presetClass="entr" presetSubtype="3"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nextCondLst>
                <p:cond evt="onClick" delay="0">
                  <p:tgtEl>
                    <p:spTgt spid="1026"/>
                  </p:tgtEl>
                </p:cond>
              </p:nextCondLst>
            </p:seq>
            <p:seq concurrent="1" nextAc="seek">
              <p:cTn id="18" restart="whenNotActive" fill="hold" evtFilter="cancelBubble" nodeType="interactiveSeq">
                <p:stCondLst>
                  <p:cond evt="onClick" delay="0">
                    <p:tgtEl>
                      <p:spTgt spid="15"/>
                    </p:tgtEl>
                  </p:cond>
                </p:stCondLst>
                <p:endSync evt="end" delay="0">
                  <p:rtn val="all"/>
                </p:endSync>
                <p:childTnLst>
                  <p:par>
                    <p:cTn id="19" fill="hold">
                      <p:stCondLst>
                        <p:cond delay="0"/>
                      </p:stCondLst>
                      <p:childTnLst>
                        <p:par>
                          <p:cTn id="20" fill="hold">
                            <p:stCondLst>
                              <p:cond delay="0"/>
                            </p:stCondLst>
                            <p:childTnLst>
                              <p:par>
                                <p:cTn id="21" presetID="2" presetClass="entr" presetSubtype="3"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1+#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2" presetClass="entr" presetSubtype="3"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1+#ppt_w/2"/>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nextCondLst>
                <p:cond evt="onClick" delay="0">
                  <p:tgtEl>
                    <p:spTgt spid="16"/>
                  </p:tgtEl>
                </p:cond>
              </p:nextCondLst>
            </p:seq>
            <p:seq concurrent="1" nextAc="seek">
              <p:cTn id="40" restart="whenNotActive" fill="hold" evtFilter="cancelBubble" nodeType="interactiveSeq">
                <p:stCondLst>
                  <p:cond evt="onClick" delay="0">
                    <p:tgtEl>
                      <p:spTgt spid="17"/>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1+#ppt_w/2"/>
                                          </p:val>
                                        </p:tav>
                                        <p:tav tm="100000">
                                          <p:val>
                                            <p:strVal val="#ppt_x"/>
                                          </p:val>
                                        </p:tav>
                                      </p:tavLst>
                                    </p:anim>
                                    <p:anim calcmode="lin" valueType="num">
                                      <p:cBhvr additive="base">
                                        <p:cTn id="46" dur="500" fill="hold"/>
                                        <p:tgtEl>
                                          <p:spTgt spid="22"/>
                                        </p:tgtEl>
                                        <p:attrNameLst>
                                          <p:attrName>ppt_y</p:attrName>
                                        </p:attrNameLst>
                                      </p:cBhvr>
                                      <p:tavLst>
                                        <p:tav tm="0">
                                          <p:val>
                                            <p:strVal val="0-#ppt_h/2"/>
                                          </p:val>
                                        </p:tav>
                                        <p:tav tm="100000">
                                          <p:val>
                                            <p:strVal val="#ppt_y"/>
                                          </p:val>
                                        </p:tav>
                                      </p:tavLst>
                                    </p:anim>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childTnLst>
              </p:cTn>
              <p:nextCondLst>
                <p:cond evt="onClick" delay="0">
                  <p:tgtEl>
                    <p:spTgt spid="17"/>
                  </p:tgtEl>
                </p:cond>
              </p:nextCondLst>
            </p:seq>
            <p:seq concurrent="1" nextAc="seek">
              <p:cTn id="51" restart="whenNotActive" fill="hold" evtFilter="cancelBubble" nodeType="interactiveSeq">
                <p:stCondLst>
                  <p:cond evt="onClick" delay="0">
                    <p:tgtEl>
                      <p:spTgt spid="5"/>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1" nodeType="withEffect">
                                  <p:stCondLst>
                                    <p:cond delay="0"/>
                                  </p:stCondLst>
                                  <p:childTnLst>
                                    <p:set>
                                      <p:cBhvr>
                                        <p:cTn id="55" dur="1" fill="hold">
                                          <p:stCondLst>
                                            <p:cond delay="0"/>
                                          </p:stCondLst>
                                        </p:cTn>
                                        <p:tgtEl>
                                          <p:spTgt spid="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4"/>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2" nodeType="with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162229" fill="hold"/>
                                        <p:tgtEl>
                                          <p:spTgt spid="11"/>
                                        </p:tgtEl>
                                      </p:cBhvr>
                                    </p:cmd>
                                  </p:childTnLst>
                                </p:cTn>
                              </p:par>
                              <p:par>
                                <p:cTn id="84" presetID="1" presetClass="emph" presetSubtype="2" fill="hold" nodeType="withEffect">
                                  <p:stCondLst>
                                    <p:cond delay="0"/>
                                  </p:stCondLst>
                                  <p:childTnLst>
                                    <p:animClr clrSpc="rgb" dir="cw">
                                      <p:cBhvr>
                                        <p:cTn id="85" dur="1000" fill="hold"/>
                                        <p:tgtEl>
                                          <p:spTgt spid="27"/>
                                        </p:tgtEl>
                                        <p:attrNameLst>
                                          <p:attrName>fillcolor</p:attrName>
                                        </p:attrNameLst>
                                      </p:cBhvr>
                                      <p:to>
                                        <a:schemeClr val="accent2"/>
                                      </p:to>
                                    </p:animClr>
                                    <p:set>
                                      <p:cBhvr>
                                        <p:cTn id="86" dur="1000" fill="hold"/>
                                        <p:tgtEl>
                                          <p:spTgt spid="27"/>
                                        </p:tgtEl>
                                        <p:attrNameLst>
                                          <p:attrName>fill.type</p:attrName>
                                        </p:attrNameLst>
                                      </p:cBhvr>
                                      <p:to>
                                        <p:strVal val="solid"/>
                                      </p:to>
                                    </p:set>
                                    <p:set>
                                      <p:cBhvr>
                                        <p:cTn id="87" dur="1000" fill="hold"/>
                                        <p:tgtEl>
                                          <p:spTgt spid="27"/>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1"/>
                                        </p:tgtEl>
                                      </p:cBhvr>
                                    </p:cmd>
                                  </p:childTnLst>
                                </p:cTn>
                              </p:par>
                              <p:par>
                                <p:cTn id="92" presetID="10" presetClass="exit" presetSubtype="0" fill="hold" grpId="1" nodeType="with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par>
                                <p:cTn id="95" presetID="10" presetClass="entr" presetSubtype="0" fill="hold" grpId="2" nodeType="with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fade">
                                      <p:cBhvr>
                                        <p:cTn id="97" dur="500"/>
                                        <p:tgtEl>
                                          <p:spTgt spid="30"/>
                                        </p:tgtEl>
                                      </p:cBhvr>
                                    </p:animEffect>
                                  </p:childTnLst>
                                </p:cTn>
                              </p:par>
                              <p:par>
                                <p:cTn id="98" presetID="1" presetClass="emph" presetSubtype="2" fill="hold" nodeType="withEffect">
                                  <p:stCondLst>
                                    <p:cond delay="0"/>
                                  </p:stCondLst>
                                  <p:childTnLst>
                                    <p:animClr clrSpc="rgb" dir="cw">
                                      <p:cBhvr>
                                        <p:cTn id="99" dur="2000" fill="hold"/>
                                        <p:tgtEl>
                                          <p:spTgt spid="27"/>
                                        </p:tgtEl>
                                        <p:attrNameLst>
                                          <p:attrName>fillcolor</p:attrName>
                                        </p:attrNameLst>
                                      </p:cBhvr>
                                      <p:to>
                                        <a:schemeClr val="bg1"/>
                                      </p:to>
                                    </p:animClr>
                                    <p:set>
                                      <p:cBhvr>
                                        <p:cTn id="100" dur="2000" fill="hold"/>
                                        <p:tgtEl>
                                          <p:spTgt spid="27"/>
                                        </p:tgtEl>
                                        <p:attrNameLst>
                                          <p:attrName>fill.type</p:attrName>
                                        </p:attrNameLst>
                                      </p:cBhvr>
                                      <p:to>
                                        <p:strVal val="solid"/>
                                      </p:to>
                                    </p:set>
                                    <p:set>
                                      <p:cBhvr>
                                        <p:cTn id="101"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2" fill="hold" display="0">
                  <p:stCondLst>
                    <p:cond delay="indefinite"/>
                  </p:stCondLst>
                  <p:endCondLst>
                    <p:cond evt="onStopAudio" delay="0">
                      <p:tgtEl>
                        <p:sldTgt/>
                      </p:tgtEl>
                    </p:cond>
                  </p:endCondLst>
                </p:cTn>
                <p:tgtEl>
                  <p:spTgt spid="11"/>
                </p:tgtEl>
              </p:cMediaNode>
            </p:audio>
          </p:childTnLst>
        </p:cTn>
      </p:par>
    </p:tnLst>
    <p:bldLst>
      <p:bldP spid="26" grpId="0"/>
      <p:bldP spid="26" grpId="1"/>
      <p:bldP spid="26" grpId="2"/>
      <p:bldP spid="22" grpId="0"/>
      <p:bldP spid="25" grpId="0"/>
      <p:bldP spid="25" grpId="1"/>
      <p:bldP spid="25" grpId="2"/>
      <p:bldP spid="21" grpId="0"/>
      <p:bldP spid="24" grpId="0"/>
      <p:bldP spid="24" grpId="1"/>
      <p:bldP spid="24" grpId="2"/>
      <p:bldP spid="19" grpId="0"/>
      <p:bldP spid="8" grpId="0"/>
      <p:bldP spid="8" grpId="1"/>
      <p:bldP spid="8" grpId="2"/>
      <p:bldP spid="3" grpId="0"/>
      <p:bldP spid="29" grpId="0"/>
      <p:bldP spid="29" grpId="1"/>
      <p:bldP spid="30" grpId="0"/>
      <p:bldP spid="30" grpId="1"/>
      <p:bldP spid="3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Line 6"/>
          <p:cNvSpPr txBox="1"/>
          <p:nvPr/>
        </p:nvSpPr>
        <p:spPr>
          <a:xfrm>
            <a:off x="759640" y="4231014"/>
            <a:ext cx="7487428" cy="400110"/>
          </a:xfrm>
          <a:prstGeom prst="rect">
            <a:avLst/>
          </a:prstGeom>
          <a:noFill/>
        </p:spPr>
        <p:txBody>
          <a:bodyPr wrap="square" rtlCol="0">
            <a:spAutoFit/>
          </a:bodyPr>
          <a:lstStyle/>
          <a:p>
            <a:pPr lvl="0">
              <a:spcAft>
                <a:spcPts val="1800"/>
              </a:spcAft>
            </a:pPr>
            <a:r>
              <a:rPr lang="en-US" sz="2000" dirty="0" smtClean="0">
                <a:solidFill>
                  <a:schemeClr val="bg1"/>
                </a:solidFill>
                <a:latin typeface="+mj-lt"/>
                <a:ea typeface="Adobe Heiti Std R" pitchFamily="34" charset="-128"/>
                <a:cs typeface="Segoe UI" pitchFamily="34" charset="0"/>
              </a:rPr>
              <a:t>Questions </a:t>
            </a:r>
            <a:r>
              <a:rPr lang="en-US" sz="2000" dirty="0">
                <a:solidFill>
                  <a:schemeClr val="bg1"/>
                </a:solidFill>
                <a:latin typeface="+mj-lt"/>
                <a:ea typeface="Adobe Heiti Std R" pitchFamily="34" charset="-128"/>
                <a:cs typeface="Segoe UI" pitchFamily="34" charset="0"/>
              </a:rPr>
              <a:t>I would like to ask about the topics in this </a:t>
            </a:r>
            <a:r>
              <a:rPr lang="en-US" sz="2000" dirty="0" smtClean="0">
                <a:solidFill>
                  <a:schemeClr val="bg1"/>
                </a:solidFill>
                <a:latin typeface="+mj-lt"/>
                <a:ea typeface="Adobe Heiti Std R" pitchFamily="34" charset="-128"/>
                <a:cs typeface="Segoe UI" pitchFamily="34" charset="0"/>
              </a:rPr>
              <a:t>resource </a:t>
            </a:r>
            <a:r>
              <a:rPr lang="en-US" sz="2000" dirty="0">
                <a:solidFill>
                  <a:schemeClr val="bg1"/>
                </a:solidFill>
                <a:latin typeface="+mj-lt"/>
                <a:ea typeface="Adobe Heiti Std R" pitchFamily="34" charset="-128"/>
                <a:cs typeface="Segoe UI" pitchFamily="34" charset="0"/>
              </a:rPr>
              <a:t>are …</a:t>
            </a:r>
            <a:endParaRPr lang="en-GB" sz="2000" dirty="0">
              <a:solidFill>
                <a:schemeClr val="bg1"/>
              </a:solidFill>
              <a:latin typeface="+mj-lt"/>
              <a:ea typeface="Adobe Heiti Std R" pitchFamily="34" charset="-128"/>
              <a:cs typeface="Segoe UI" pitchFamily="34" charset="0"/>
            </a:endParaRPr>
          </a:p>
        </p:txBody>
      </p:sp>
      <p:sp>
        <p:nvSpPr>
          <p:cNvPr id="18" name="Textbox: Line 5"/>
          <p:cNvSpPr txBox="1"/>
          <p:nvPr/>
        </p:nvSpPr>
        <p:spPr>
          <a:xfrm>
            <a:off x="763762" y="3821052"/>
            <a:ext cx="7487428" cy="400110"/>
          </a:xfrm>
          <a:prstGeom prst="rect">
            <a:avLst/>
          </a:prstGeom>
          <a:noFill/>
        </p:spPr>
        <p:txBody>
          <a:bodyPr wrap="square" rtlCol="0">
            <a:spAutoFit/>
          </a:bodyPr>
          <a:lstStyle/>
          <a:p>
            <a:pPr lvl="0">
              <a:spcAft>
                <a:spcPts val="1800"/>
              </a:spcAft>
            </a:pPr>
            <a:r>
              <a:rPr lang="en-NZ" sz="2000" dirty="0">
                <a:solidFill>
                  <a:schemeClr val="bg1"/>
                </a:solidFill>
              </a:rPr>
              <a:t>Which activity do you think helped you to learn best in this resource?</a:t>
            </a:r>
            <a:endParaRPr lang="en-GB" sz="2000" dirty="0">
              <a:solidFill>
                <a:schemeClr val="bg1"/>
              </a:solidFill>
              <a:latin typeface="Adobe Heiti Std R" pitchFamily="34" charset="-128"/>
              <a:ea typeface="Adobe Heiti Std R" pitchFamily="34" charset="-128"/>
              <a:cs typeface="Segoe UI" pitchFamily="34" charset="0"/>
            </a:endParaRPr>
          </a:p>
        </p:txBody>
      </p:sp>
      <p:sp>
        <p:nvSpPr>
          <p:cNvPr id="20" name="Textbox: Line 4"/>
          <p:cNvSpPr txBox="1"/>
          <p:nvPr/>
        </p:nvSpPr>
        <p:spPr>
          <a:xfrm>
            <a:off x="772925" y="3090329"/>
            <a:ext cx="7490312" cy="707886"/>
          </a:xfrm>
          <a:prstGeom prst="rect">
            <a:avLst/>
          </a:prstGeom>
          <a:noFill/>
        </p:spPr>
        <p:txBody>
          <a:bodyPr wrap="square" rtlCol="0">
            <a:spAutoFit/>
          </a:bodyPr>
          <a:lstStyle/>
          <a:p>
            <a:pPr lvl="0"/>
            <a:r>
              <a:rPr lang="en-US" sz="2000" dirty="0" smtClean="0">
                <a:solidFill>
                  <a:schemeClr val="bg1"/>
                </a:solidFill>
              </a:rPr>
              <a:t>Make </a:t>
            </a:r>
            <a:r>
              <a:rPr lang="en-US" sz="2000" dirty="0">
                <a:solidFill>
                  <a:schemeClr val="bg1"/>
                </a:solidFill>
              </a:rPr>
              <a:t>a list of 5 things that challenge young people today to be faithful </a:t>
            </a:r>
            <a:r>
              <a:rPr lang="en-US" sz="2000" dirty="0" err="1">
                <a:solidFill>
                  <a:schemeClr val="bg1"/>
                </a:solidFill>
              </a:rPr>
              <a:t>pono</a:t>
            </a:r>
            <a:r>
              <a:rPr lang="en-US" sz="2000" dirty="0">
                <a:solidFill>
                  <a:schemeClr val="bg1"/>
                </a:solidFill>
              </a:rPr>
              <a:t> to their baptismal </a:t>
            </a:r>
            <a:r>
              <a:rPr lang="en-US" sz="2000" dirty="0" smtClean="0">
                <a:solidFill>
                  <a:schemeClr val="bg1"/>
                </a:solidFill>
              </a:rPr>
              <a:t>promises.</a:t>
            </a:r>
            <a:endParaRPr lang="en-GB" sz="2000" dirty="0">
              <a:solidFill>
                <a:schemeClr val="bg1"/>
              </a:solidFill>
            </a:endParaRPr>
          </a:p>
        </p:txBody>
      </p:sp>
      <p:sp>
        <p:nvSpPr>
          <p:cNvPr id="21" name="Textbox: Line 3"/>
          <p:cNvSpPr txBox="1"/>
          <p:nvPr/>
        </p:nvSpPr>
        <p:spPr>
          <a:xfrm>
            <a:off x="772922" y="2329035"/>
            <a:ext cx="7490315" cy="707886"/>
          </a:xfrm>
          <a:prstGeom prst="rect">
            <a:avLst/>
          </a:prstGeom>
          <a:noFill/>
        </p:spPr>
        <p:txBody>
          <a:bodyPr wrap="square" rtlCol="0">
            <a:spAutoFit/>
          </a:bodyPr>
          <a:lstStyle/>
          <a:p>
            <a:pPr lvl="0"/>
            <a:r>
              <a:rPr lang="en-US" sz="2000" dirty="0" smtClean="0">
                <a:solidFill>
                  <a:schemeClr val="bg1"/>
                </a:solidFill>
              </a:rPr>
              <a:t>Describe </a:t>
            </a:r>
            <a:r>
              <a:rPr lang="en-US" sz="2000" dirty="0">
                <a:solidFill>
                  <a:schemeClr val="bg1"/>
                </a:solidFill>
              </a:rPr>
              <a:t>the effect on the </a:t>
            </a:r>
            <a:r>
              <a:rPr lang="en-US" sz="2000" dirty="0" err="1">
                <a:solidFill>
                  <a:schemeClr val="bg1"/>
                </a:solidFill>
              </a:rPr>
              <a:t>baptised</a:t>
            </a:r>
            <a:r>
              <a:rPr lang="en-US" sz="2000" dirty="0">
                <a:solidFill>
                  <a:schemeClr val="bg1"/>
                </a:solidFill>
              </a:rPr>
              <a:t> as they renew their baptismal commitment in the company of the newly </a:t>
            </a:r>
            <a:r>
              <a:rPr lang="en-US" sz="2000" dirty="0" err="1">
                <a:solidFill>
                  <a:schemeClr val="bg1"/>
                </a:solidFill>
              </a:rPr>
              <a:t>baptised</a:t>
            </a:r>
            <a:r>
              <a:rPr lang="en-US" sz="2000" dirty="0">
                <a:solidFill>
                  <a:schemeClr val="bg1"/>
                </a:solidFill>
              </a:rPr>
              <a:t>.</a:t>
            </a:r>
            <a:endParaRPr lang="en-GB" sz="2000" dirty="0">
              <a:solidFill>
                <a:schemeClr val="bg1"/>
              </a:solidFill>
            </a:endParaRPr>
          </a:p>
        </p:txBody>
      </p:sp>
      <p:sp>
        <p:nvSpPr>
          <p:cNvPr id="22" name="Textbox: Line 2"/>
          <p:cNvSpPr txBox="1"/>
          <p:nvPr/>
        </p:nvSpPr>
        <p:spPr>
          <a:xfrm>
            <a:off x="772926" y="1582209"/>
            <a:ext cx="7695356" cy="707886"/>
          </a:xfrm>
          <a:prstGeom prst="rect">
            <a:avLst/>
          </a:prstGeom>
          <a:noFill/>
        </p:spPr>
        <p:txBody>
          <a:bodyPr wrap="square" rtlCol="0">
            <a:spAutoFit/>
          </a:bodyPr>
          <a:lstStyle/>
          <a:p>
            <a:pPr lvl="0"/>
            <a:r>
              <a:rPr lang="en-US" sz="2000" dirty="0" smtClean="0">
                <a:solidFill>
                  <a:schemeClr val="bg1"/>
                </a:solidFill>
              </a:rPr>
              <a:t>Explain </a:t>
            </a:r>
            <a:r>
              <a:rPr lang="en-US" sz="2000" dirty="0">
                <a:solidFill>
                  <a:schemeClr val="bg1"/>
                </a:solidFill>
              </a:rPr>
              <a:t>the meaning of: RCIA, Catechumen, Catechumenate, Baptismal Promises, Profession of Faith.</a:t>
            </a:r>
            <a:endParaRPr lang="en-GB" sz="2000" dirty="0">
              <a:solidFill>
                <a:schemeClr val="bg1"/>
              </a:solidFill>
            </a:endParaRPr>
          </a:p>
        </p:txBody>
      </p:sp>
      <p:sp>
        <p:nvSpPr>
          <p:cNvPr id="27" name="Textbox: Line 1"/>
          <p:cNvSpPr txBox="1"/>
          <p:nvPr/>
        </p:nvSpPr>
        <p:spPr>
          <a:xfrm>
            <a:off x="772925" y="821592"/>
            <a:ext cx="7474143" cy="707886"/>
          </a:xfrm>
          <a:prstGeom prst="rect">
            <a:avLst/>
          </a:prstGeom>
          <a:noFill/>
        </p:spPr>
        <p:txBody>
          <a:bodyPr wrap="square" rtlCol="0">
            <a:spAutoFit/>
          </a:bodyPr>
          <a:lstStyle/>
          <a:p>
            <a:pPr lvl="0"/>
            <a:r>
              <a:rPr lang="en-US" sz="2000" dirty="0" smtClean="0">
                <a:solidFill>
                  <a:schemeClr val="bg1"/>
                </a:solidFill>
              </a:rPr>
              <a:t>Make </a:t>
            </a:r>
            <a:r>
              <a:rPr lang="en-US" sz="2000" dirty="0">
                <a:solidFill>
                  <a:schemeClr val="bg1"/>
                </a:solidFill>
              </a:rPr>
              <a:t>a poster or flow chart that illustrates the RCIA process that prepares people to be </a:t>
            </a:r>
            <a:r>
              <a:rPr lang="en-US" sz="2000" dirty="0" err="1">
                <a:solidFill>
                  <a:schemeClr val="bg1"/>
                </a:solidFill>
              </a:rPr>
              <a:t>baptised</a:t>
            </a:r>
            <a:r>
              <a:rPr lang="en-US" sz="2000" dirty="0">
                <a:solidFill>
                  <a:schemeClr val="bg1"/>
                </a:solidFill>
              </a:rPr>
              <a:t> at Easter – see Slide </a:t>
            </a:r>
            <a:r>
              <a:rPr lang="en-US" sz="2000" dirty="0" smtClean="0">
                <a:solidFill>
                  <a:schemeClr val="bg1"/>
                </a:solidFill>
              </a:rPr>
              <a:t>4.</a:t>
            </a:r>
            <a:endParaRPr lang="en-GB" sz="2000" dirty="0">
              <a:solidFill>
                <a:schemeClr val="bg1"/>
              </a:solidFill>
            </a:endParaRPr>
          </a:p>
        </p:txBody>
      </p:sp>
      <p:sp>
        <p:nvSpPr>
          <p:cNvPr id="43" name="Shape: Border 6"/>
          <p:cNvSpPr/>
          <p:nvPr/>
        </p:nvSpPr>
        <p:spPr>
          <a:xfrm>
            <a:off x="796301" y="4254492"/>
            <a:ext cx="7656001"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792185" y="3846078"/>
            <a:ext cx="7656001" cy="338554"/>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792185" y="3092217"/>
            <a:ext cx="7656001"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792185" y="2338356"/>
            <a:ext cx="7656001"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792185" y="1584495"/>
            <a:ext cx="7656001"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792186" y="830634"/>
            <a:ext cx="6932050" cy="684000"/>
          </a:xfrm>
          <a:prstGeom prst="rect">
            <a:avLst/>
          </a:prstGeom>
          <a:solidFill>
            <a:srgbClr val="CC66FF">
              <a:alpha val="0"/>
            </a:srgbClr>
          </a:solidFill>
          <a:ln>
            <a:solidFill>
              <a:srgbClr val="CC66FF">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431416" y="4267493"/>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6</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7" name="Shape: Number 5"/>
          <p:cNvSpPr txBox="1"/>
          <p:nvPr/>
        </p:nvSpPr>
        <p:spPr>
          <a:xfrm>
            <a:off x="435538" y="3847538"/>
            <a:ext cx="394578" cy="338554"/>
          </a:xfrm>
          <a:prstGeom prst="rect">
            <a:avLst/>
          </a:prstGeom>
          <a:noFill/>
        </p:spPr>
        <p:txBody>
          <a:bodyPr wrap="square" rtlCol="0">
            <a:spAutoFit/>
          </a:bodyPr>
          <a:lstStyle/>
          <a:p>
            <a:r>
              <a:rPr lang="en-GB" sz="1600" b="1" dirty="0">
                <a:solidFill>
                  <a:schemeClr val="bg1"/>
                </a:solidFill>
                <a:latin typeface="Adobe Heiti Std R" pitchFamily="34" charset="-128"/>
                <a:ea typeface="Adobe Heiti Std R" pitchFamily="34" charset="-128"/>
                <a:cs typeface="Segoe UI" pitchFamily="34" charset="0"/>
              </a:rPr>
              <a:t>5</a:t>
            </a:r>
            <a:r>
              <a:rPr lang="en-GB" sz="1600" b="1" dirty="0" smtClean="0">
                <a:solidFill>
                  <a:schemeClr val="bg1"/>
                </a:solidFill>
                <a:latin typeface="Adobe Heiti Std R" pitchFamily="34" charset="-128"/>
                <a:ea typeface="Adobe Heiti Std R" pitchFamily="34" charset="-128"/>
                <a:cs typeface="Segoe UI" pitchFamily="34" charset="0"/>
              </a:rPr>
              <a:t>)</a:t>
            </a:r>
            <a:endParaRPr lang="en-GB" sz="1600" b="1" dirty="0">
              <a:solidFill>
                <a:schemeClr val="bg1"/>
              </a:solidFill>
              <a:latin typeface="Adobe Heiti Std R" pitchFamily="34" charset="-128"/>
              <a:ea typeface="Adobe Heiti Std R" pitchFamily="34" charset="-128"/>
              <a:cs typeface="Segoe UI" pitchFamily="34" charset="0"/>
            </a:endParaRPr>
          </a:p>
        </p:txBody>
      </p:sp>
      <p:sp>
        <p:nvSpPr>
          <p:cNvPr id="38" name="Shape: Number 4"/>
          <p:cNvSpPr txBox="1"/>
          <p:nvPr/>
        </p:nvSpPr>
        <p:spPr>
          <a:xfrm>
            <a:off x="435538" y="3137790"/>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4)</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39" name="Shape: Number 3"/>
          <p:cNvSpPr txBox="1"/>
          <p:nvPr/>
        </p:nvSpPr>
        <p:spPr>
          <a:xfrm>
            <a:off x="435538" y="2376035"/>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3)</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0" name="Shape: Number 2"/>
          <p:cNvSpPr txBox="1"/>
          <p:nvPr/>
        </p:nvSpPr>
        <p:spPr>
          <a:xfrm>
            <a:off x="435538" y="1618806"/>
            <a:ext cx="394578" cy="338554"/>
          </a:xfrm>
          <a:prstGeom prst="rect">
            <a:avLst/>
          </a:prstGeom>
          <a:noFill/>
        </p:spPr>
        <p:txBody>
          <a:bodyPr wrap="square" rtlCol="0">
            <a:spAutoFit/>
          </a:bodyPr>
          <a:lstStyle/>
          <a:p>
            <a:r>
              <a:rPr lang="en-GB" sz="1600" b="1" smtClean="0">
                <a:solidFill>
                  <a:schemeClr val="bg1"/>
                </a:solidFill>
                <a:latin typeface="Adobe Heiti Std R" pitchFamily="34" charset="-128"/>
                <a:ea typeface="Adobe Heiti Std R" pitchFamily="34" charset="-128"/>
                <a:cs typeface="Segoe UI" pitchFamily="34" charset="0"/>
              </a:rPr>
              <a:t>2)</a:t>
            </a:r>
            <a:endParaRPr lang="en-GB" sz="1600" b="1">
              <a:solidFill>
                <a:schemeClr val="bg1"/>
              </a:solidFill>
              <a:latin typeface="Adobe Heiti Std R" pitchFamily="34" charset="-128"/>
              <a:ea typeface="Adobe Heiti Std R" pitchFamily="34" charset="-128"/>
              <a:cs typeface="Segoe UI" pitchFamily="34" charset="0"/>
            </a:endParaRPr>
          </a:p>
        </p:txBody>
      </p:sp>
      <p:sp>
        <p:nvSpPr>
          <p:cNvPr id="41" name="Shape: Number 1"/>
          <p:cNvSpPr txBox="1"/>
          <p:nvPr/>
        </p:nvSpPr>
        <p:spPr>
          <a:xfrm>
            <a:off x="430775" y="864459"/>
            <a:ext cx="394578" cy="338554"/>
          </a:xfrm>
          <a:prstGeom prst="rect">
            <a:avLst/>
          </a:prstGeom>
          <a:noFill/>
        </p:spPr>
        <p:txBody>
          <a:bodyPr wrap="square" rtlCol="0">
            <a:spAutoFit/>
          </a:bodyPr>
          <a:lstStyle/>
          <a:p>
            <a:r>
              <a:rPr lang="en-GB" sz="1600" b="1" dirty="0" smtClean="0">
                <a:solidFill>
                  <a:schemeClr val="bg1"/>
                </a:solidFill>
                <a:latin typeface="Adobe Heiti Std R" pitchFamily="34" charset="-128"/>
                <a:ea typeface="Adobe Heiti Std R" pitchFamily="34" charset="-128"/>
                <a:cs typeface="Segoe UI" pitchFamily="34" charset="0"/>
              </a:rPr>
              <a:t>1)</a:t>
            </a:r>
            <a:endParaRPr lang="en-GB" sz="1600" b="1" dirty="0">
              <a:solidFill>
                <a:schemeClr val="bg1"/>
              </a:solidFill>
              <a:latin typeface="Adobe Heiti Std R" pitchFamily="34" charset="-128"/>
              <a:ea typeface="Adobe Heiti Std R" pitchFamily="34" charset="-128"/>
              <a:cs typeface="Segoe UI" pitchFamily="34" charset="0"/>
            </a:endParaRPr>
          </a:p>
        </p:txBody>
      </p:sp>
      <p:pic>
        <p:nvPicPr>
          <p:cNvPr id="45" name="Picture: Right 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4523" y="84027"/>
            <a:ext cx="1275765" cy="84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83203"/>
            <a:ext cx="9144000" cy="492443"/>
          </a:xfrm>
        </p:spPr>
        <p:txBody>
          <a:bodyPr wrap="square" lIns="0" tIns="0" rIns="0" bIns="0">
            <a:spAutoFit/>
          </a:bodyPr>
          <a:lstStyle/>
          <a:p>
            <a:r>
              <a:rPr lang="en-US" sz="3200" dirty="0" smtClean="0">
                <a:solidFill>
                  <a:schemeClr val="bg1"/>
                </a:solidFill>
                <a:ea typeface="Adobe Heiti Std R" pitchFamily="34" charset="-128"/>
              </a:rPr>
              <a:t>Check up</a:t>
            </a:r>
            <a:endParaRPr lang="en-GB" sz="36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210917" y="4774168"/>
            <a:ext cx="2722220" cy="369332"/>
          </a:xfrm>
          <a:prstGeom prst="rect">
            <a:avLst/>
          </a:prstGeom>
          <a:noFill/>
        </p:spPr>
        <p:txBody>
          <a:bodyPr wrap="none" rtlCol="0">
            <a:spAutoFit/>
          </a:bodyPr>
          <a:lstStyle/>
          <a:p>
            <a:pPr algn="ctr"/>
            <a:r>
              <a:rPr lang="en-GB" sz="900" dirty="0">
                <a:solidFill>
                  <a:schemeClr val="bg1"/>
                </a:solidFill>
                <a:latin typeface="+mj-lt"/>
                <a:ea typeface="Adobe Heiti Std R" pitchFamily="34" charset="-128"/>
                <a:cs typeface="Arial" pitchFamily="34" charset="0"/>
              </a:rPr>
              <a:t>Click in each caption space to reveal text</a:t>
            </a:r>
          </a:p>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500" fill="hold"/>
                                        <p:tgtEl>
                                          <p:spTgt spid="27"/>
                                        </p:tgtEl>
                                        <p:attrNameLst>
                                          <p:attrName>style.color</p:attrName>
                                        </p:attrNameLst>
                                      </p:cBhvr>
                                      <p:to>
                                        <a:schemeClr val="bg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bg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bg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bg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bg1"/>
                                      </p:to>
                                    </p:animClr>
                                  </p:childTnLst>
                                </p:cTn>
                              </p:par>
                              <p:par>
                                <p:cTn id="55" presetID="3" presetClass="emph" presetSubtype="2" fill="hold" grpId="1" nodeType="withEffect">
                                  <p:stCondLst>
                                    <p:cond delay="0"/>
                                  </p:stCondLst>
                                  <p:childTnLst>
                                    <p:animClr clrSpc="rgb" dir="cw">
                                      <p:cBhvr override="childStyle">
                                        <p:cTn id="56" dur="500" fill="hold"/>
                                        <p:tgtEl>
                                          <p:spTgt spid="36"/>
                                        </p:tgtEl>
                                        <p:attrNameLst>
                                          <p:attrName>style.color</p:attrName>
                                        </p:attrNameLst>
                                      </p:cBhvr>
                                      <p:to>
                                        <a:schemeClr val="bg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500" fill="hold"/>
                                        <p:tgtEl>
                                          <p:spTgt spid="27"/>
                                        </p:tgtEl>
                                        <p:attrNameLst>
                                          <p:attrName>style.color</p:attrName>
                                        </p:attrNameLst>
                                      </p:cBhvr>
                                      <p:to>
                                        <a:schemeClr val="bg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bg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bg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bg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bg1"/>
                                      </p:to>
                                    </p:animClr>
                                  </p:childTnLst>
                                </p:cTn>
                              </p:par>
                              <p:par>
                                <p:cTn id="80" presetID="3" presetClass="emph" presetSubtype="2" fill="hold" grpId="3" nodeType="withEffect">
                                  <p:stCondLst>
                                    <p:cond delay="0"/>
                                  </p:stCondLst>
                                  <p:childTnLst>
                                    <p:animClr clrSpc="rgb" dir="cw">
                                      <p:cBhvr override="childStyle">
                                        <p:cTn id="81" dur="500" fill="hold"/>
                                        <p:tgtEl>
                                          <p:spTgt spid="36"/>
                                        </p:tgtEl>
                                        <p:attrNameLst>
                                          <p:attrName>style.color</p:attrName>
                                        </p:attrNameLst>
                                      </p:cBhvr>
                                      <p:to>
                                        <a:schemeClr val="bg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nt Y7 - 08 Works(s) - Concerto In G Flute Arios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11662" y="1"/>
            <a:ext cx="609600" cy="609600"/>
          </a:xfrm>
          <a:prstGeom prst="rect">
            <a:avLst/>
          </a:prstGeom>
        </p:spPr>
      </p:pic>
      <p:pic>
        <p:nvPicPr>
          <p:cNvPr id="16" name="Backgrou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5319" y="858583"/>
            <a:ext cx="5466681" cy="3618355"/>
          </a:xfrm>
          <a:prstGeom prst="rect">
            <a:avLst/>
          </a:prstGeom>
          <a:ln>
            <a:noFill/>
          </a:ln>
          <a:effectLst>
            <a:softEdge rad="112500"/>
          </a:effectLst>
          <a:scene3d>
            <a:camera prst="perspectiveAbove" fov="2100000">
              <a:rot lat="2040000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3200" dirty="0" smtClean="0">
                <a:solidFill>
                  <a:schemeClr val="bg1"/>
                </a:solidFill>
                <a:ea typeface="Adobe Heiti Std R" pitchFamily="34" charset="-128"/>
              </a:rPr>
              <a:t>Time for Reflection</a:t>
            </a:r>
            <a:endParaRPr lang="en-GB" sz="36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stop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sp>
        <p:nvSpPr>
          <p:cNvPr id="12"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solidFill>
                  <a:schemeClr val="bg1"/>
                </a:solidFill>
                <a:latin typeface="Arial" panose="020B0604020202020204" pitchFamily="34" charset="0"/>
                <a:cs typeface="Arial" panose="020B0604020202020204" pitchFamily="34" charset="0"/>
              </a:rPr>
              <a:t>Click the audio button to </a:t>
            </a:r>
            <a:r>
              <a:rPr lang="en-GB" sz="900" dirty="0" smtClean="0">
                <a:solidFill>
                  <a:schemeClr val="bg1"/>
                </a:solidFill>
                <a:latin typeface="Arial" panose="020B0604020202020204" pitchFamily="34" charset="0"/>
                <a:cs typeface="Arial" panose="020B0604020202020204" pitchFamily="34" charset="0"/>
              </a:rPr>
              <a:t>play</a:t>
            </a:r>
            <a:r>
              <a:rPr lang="en-GB" sz="900" dirty="0" smtClean="0">
                <a:solidFill>
                  <a:schemeClr val="bg1"/>
                </a:solidFill>
                <a:latin typeface="Arial" panose="020B0604020202020204" pitchFamily="34" charset="0"/>
                <a:cs typeface="Arial" panose="020B0604020202020204" pitchFamily="34" charset="0"/>
              </a:rPr>
              <a:t> </a:t>
            </a:r>
            <a:r>
              <a:rPr lang="en-GB" sz="900" dirty="0" smtClean="0">
                <a:solidFill>
                  <a:schemeClr val="bg1"/>
                </a:solidFill>
                <a:latin typeface="Arial" panose="020B0604020202020204" pitchFamily="34" charset="0"/>
                <a:cs typeface="Arial" panose="020B0604020202020204" pitchFamily="34" charset="0"/>
              </a:rPr>
              <a:t>reflective </a:t>
            </a:r>
            <a:r>
              <a:rPr lang="en-GB" sz="900" dirty="0">
                <a:solidFill>
                  <a:schemeClr val="bg1"/>
                </a:solidFill>
                <a:latin typeface="Arial" panose="020B0604020202020204" pitchFamily="34" charset="0"/>
                <a:cs typeface="Arial" panose="020B0604020202020204" pitchFamily="34" charset="0"/>
              </a:rPr>
              <a:t>music</a:t>
            </a:r>
          </a:p>
        </p:txBody>
      </p:sp>
      <p:pic>
        <p:nvPicPr>
          <p:cNvPr id="13" name="Feedbac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0" y="4498972"/>
            <a:ext cx="903177" cy="644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31780" fill="hold"/>
                                        <p:tgtEl>
                                          <p:spTgt spid="5"/>
                                        </p:tgtEl>
                                      </p:cBhvr>
                                    </p:cmd>
                                  </p:childTnLst>
                                </p:cTn>
                              </p:par>
                              <p:par>
                                <p:cTn id="18" presetID="1" presetClass="emph" presetSubtype="2" fill="hold" nodeType="withEffect">
                                  <p:stCondLst>
                                    <p:cond delay="0"/>
                                  </p:stCondLst>
                                  <p:childTnLst>
                                    <p:animClr clrSpc="rgb" dir="cw">
                                      <p:cBhvr>
                                        <p:cTn id="19" dur="1000" fill="hold"/>
                                        <p:tgtEl>
                                          <p:spTgt spid="10"/>
                                        </p:tgtEl>
                                        <p:attrNameLst>
                                          <p:attrName>fillcolor</p:attrName>
                                        </p:attrNameLst>
                                      </p:cBhvr>
                                      <p:to>
                                        <a:schemeClr val="accent2"/>
                                      </p:to>
                                    </p:animClr>
                                    <p:set>
                                      <p:cBhvr>
                                        <p:cTn id="20" dur="1000" fill="hold"/>
                                        <p:tgtEl>
                                          <p:spTgt spid="10"/>
                                        </p:tgtEl>
                                        <p:attrNameLst>
                                          <p:attrName>fill.type</p:attrName>
                                        </p:attrNameLst>
                                      </p:cBhvr>
                                      <p:to>
                                        <p:strVal val="solid"/>
                                      </p:to>
                                    </p:set>
                                    <p:set>
                                      <p:cBhvr>
                                        <p:cTn id="21" dur="1000" fill="hold"/>
                                        <p:tgtEl>
                                          <p:spTgt spid="10"/>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5"/>
                                        </p:tgtEl>
                                      </p:cBhvr>
                                    </p:cmd>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mph" presetSubtype="2" fill="hold" nodeType="withEffect">
                                  <p:stCondLst>
                                    <p:cond delay="0"/>
                                  </p:stCondLst>
                                  <p:childTnLst>
                                    <p:animClr clrSpc="rgb" dir="cw">
                                      <p:cBhvr>
                                        <p:cTn id="33" dur="2000" fill="hold"/>
                                        <p:tgtEl>
                                          <p:spTgt spid="10"/>
                                        </p:tgtEl>
                                        <p:attrNameLst>
                                          <p:attrName>fillcolor</p:attrName>
                                        </p:attrNameLst>
                                      </p:cBhvr>
                                      <p:to>
                                        <a:schemeClr val="bg1"/>
                                      </p:to>
                                    </p:animClr>
                                    <p:set>
                                      <p:cBhvr>
                                        <p:cTn id="34" dur="2000" fill="hold"/>
                                        <p:tgtEl>
                                          <p:spTgt spid="10"/>
                                        </p:tgtEl>
                                        <p:attrNameLst>
                                          <p:attrName>fill.type</p:attrName>
                                        </p:attrNameLst>
                                      </p:cBhvr>
                                      <p:to>
                                        <p:strVal val="solid"/>
                                      </p:to>
                                    </p:set>
                                    <p:set>
                                      <p:cBhvr>
                                        <p:cTn id="35"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bldLst>
      <p:bldP spid="11" grpId="0"/>
      <p:bldP spid="11" grpId="1"/>
      <p:bldP spid="12" grpId="0"/>
      <p:bldP spid="12" grpId="1"/>
      <p:bldP spid="12"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p:cNvSpPr txBox="1"/>
          <p:nvPr/>
        </p:nvSpPr>
        <p:spPr>
          <a:xfrm>
            <a:off x="221064" y="558411"/>
            <a:ext cx="8778936" cy="4154984"/>
          </a:xfrm>
          <a:prstGeom prst="rect">
            <a:avLst/>
          </a:prstGeom>
          <a:noFill/>
        </p:spPr>
        <p:txBody>
          <a:bodyPr wrap="square" rtlCol="0">
            <a:spAutoFit/>
          </a:bodyPr>
          <a:lstStyle/>
          <a:p>
            <a:pPr marL="171450" lvl="0" indent="-171450">
              <a:spcAft>
                <a:spcPts val="1200"/>
              </a:spcAft>
              <a:buFont typeface="Wingdings" pitchFamily="2" charset="2"/>
              <a:buChar char="v"/>
            </a:pPr>
            <a:r>
              <a:rPr lang="en-NZ" sz="1600" b="1" dirty="0">
                <a:solidFill>
                  <a:srgbClr val="FFFF99"/>
                </a:solidFill>
              </a:rPr>
              <a:t>Share your Living Lent worksheet</a:t>
            </a:r>
            <a:r>
              <a:rPr lang="en-NZ" sz="1600" dirty="0">
                <a:solidFill>
                  <a:srgbClr val="FFFF99"/>
                </a:solidFill>
              </a:rPr>
              <a:t> with family</a:t>
            </a:r>
            <a:r>
              <a:rPr lang="en-NZ" sz="1600" b="1" dirty="0">
                <a:solidFill>
                  <a:srgbClr val="FFFF99"/>
                </a:solidFill>
              </a:rPr>
              <a:t> </a:t>
            </a:r>
            <a:r>
              <a:rPr lang="en-NZ" sz="1600" dirty="0" err="1">
                <a:solidFill>
                  <a:srgbClr val="FFFF99"/>
                </a:solidFill>
              </a:rPr>
              <a:t>whānau</a:t>
            </a:r>
            <a:r>
              <a:rPr lang="en-NZ" sz="1600" dirty="0">
                <a:solidFill>
                  <a:srgbClr val="FFFF99"/>
                </a:solidFill>
              </a:rPr>
              <a:t> </a:t>
            </a:r>
            <a:r>
              <a:rPr lang="en-NZ" sz="1600" dirty="0" smtClean="0">
                <a:solidFill>
                  <a:srgbClr val="FFFF99"/>
                </a:solidFill>
              </a:rPr>
              <a:t>and</a:t>
            </a:r>
            <a:br>
              <a:rPr lang="en-NZ" sz="1600" dirty="0" smtClean="0">
                <a:solidFill>
                  <a:srgbClr val="FFFF99"/>
                </a:solidFill>
              </a:rPr>
            </a:br>
            <a:r>
              <a:rPr lang="en-NZ" sz="1600" dirty="0" smtClean="0">
                <a:solidFill>
                  <a:srgbClr val="FFFF99"/>
                </a:solidFill>
              </a:rPr>
              <a:t>talk </a:t>
            </a:r>
            <a:r>
              <a:rPr lang="en-NZ" sz="1600" dirty="0">
                <a:solidFill>
                  <a:srgbClr val="FFFF99"/>
                </a:solidFill>
              </a:rPr>
              <a:t>about </a:t>
            </a:r>
            <a:r>
              <a:rPr lang="en-NZ" sz="1600" dirty="0" smtClean="0">
                <a:solidFill>
                  <a:srgbClr val="FFFF99"/>
                </a:solidFill>
              </a:rPr>
              <a:t>something you </a:t>
            </a:r>
            <a:r>
              <a:rPr lang="en-NZ" sz="1600" dirty="0">
                <a:solidFill>
                  <a:srgbClr val="FFFF99"/>
                </a:solidFill>
              </a:rPr>
              <a:t>could do as a family for Lent</a:t>
            </a:r>
            <a:r>
              <a:rPr lang="en-NZ" sz="1600" dirty="0" smtClean="0">
                <a:solidFill>
                  <a:srgbClr val="FFFF99"/>
                </a:solidFill>
              </a:rPr>
              <a:t>.</a:t>
            </a:r>
            <a:br>
              <a:rPr lang="en-NZ" sz="1600" dirty="0" smtClean="0">
                <a:solidFill>
                  <a:srgbClr val="FFFF99"/>
                </a:solidFill>
              </a:rPr>
            </a:br>
            <a:r>
              <a:rPr lang="en-NZ" sz="1600" dirty="0" smtClean="0">
                <a:solidFill>
                  <a:srgbClr val="FFFF99"/>
                </a:solidFill>
              </a:rPr>
              <a:t>(</a:t>
            </a:r>
            <a:r>
              <a:rPr lang="en-NZ" sz="1600" dirty="0">
                <a:solidFill>
                  <a:srgbClr val="FFFF99"/>
                </a:solidFill>
              </a:rPr>
              <a:t>Resource 1 Slide 5) </a:t>
            </a:r>
            <a:endParaRPr lang="en-GB" sz="1600" dirty="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Make </a:t>
            </a:r>
            <a:r>
              <a:rPr lang="en-NZ" sz="1600" b="1" dirty="0">
                <a:solidFill>
                  <a:srgbClr val="FFFF99"/>
                </a:solidFill>
              </a:rPr>
              <a:t>flyers</a:t>
            </a:r>
            <a:r>
              <a:rPr lang="en-NZ" sz="1600" dirty="0">
                <a:solidFill>
                  <a:srgbClr val="FFFF99"/>
                </a:solidFill>
              </a:rPr>
              <a:t> to promote the importance of prayer in </a:t>
            </a:r>
            <a:r>
              <a:rPr lang="en-NZ" sz="1600" dirty="0" smtClean="0">
                <a:solidFill>
                  <a:srgbClr val="FFFF99"/>
                </a:solidFill>
              </a:rPr>
              <a:t>Lent.</a:t>
            </a:r>
            <a:br>
              <a:rPr lang="en-NZ" sz="1600" dirty="0" smtClean="0">
                <a:solidFill>
                  <a:srgbClr val="FFFF99"/>
                </a:solidFill>
              </a:rPr>
            </a:br>
            <a:r>
              <a:rPr lang="en-NZ" sz="1600" dirty="0" smtClean="0">
                <a:solidFill>
                  <a:srgbClr val="FFFF99"/>
                </a:solidFill>
              </a:rPr>
              <a:t>Share </a:t>
            </a:r>
            <a:r>
              <a:rPr lang="en-NZ" sz="1600" dirty="0">
                <a:solidFill>
                  <a:srgbClr val="FFFF99"/>
                </a:solidFill>
              </a:rPr>
              <a:t>this idea by placing the flyers around your school </a:t>
            </a:r>
            <a:r>
              <a:rPr lang="en-NZ" sz="1600" dirty="0" smtClean="0">
                <a:solidFill>
                  <a:srgbClr val="FFFF99"/>
                </a:solidFill>
              </a:rPr>
              <a:t>and</a:t>
            </a:r>
            <a:br>
              <a:rPr lang="en-NZ" sz="1600" dirty="0" smtClean="0">
                <a:solidFill>
                  <a:srgbClr val="FFFF99"/>
                </a:solidFill>
              </a:rPr>
            </a:br>
            <a:r>
              <a:rPr lang="en-NZ" sz="1600" dirty="0" smtClean="0">
                <a:solidFill>
                  <a:srgbClr val="FFFF99"/>
                </a:solidFill>
              </a:rPr>
              <a:t>parish </a:t>
            </a:r>
            <a:r>
              <a:rPr lang="en-NZ" sz="1600" dirty="0">
                <a:solidFill>
                  <a:srgbClr val="FFFF99"/>
                </a:solidFill>
              </a:rPr>
              <a:t>gathering spaces.</a:t>
            </a:r>
            <a:endParaRPr lang="en-GB" sz="1600" dirty="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Create </a:t>
            </a:r>
            <a:r>
              <a:rPr lang="en-NZ" sz="1600" b="1" dirty="0">
                <a:solidFill>
                  <a:srgbClr val="FFFF99"/>
                </a:solidFill>
              </a:rPr>
              <a:t>a drama</a:t>
            </a:r>
            <a:r>
              <a:rPr lang="en-NZ" sz="1600" dirty="0">
                <a:solidFill>
                  <a:srgbClr val="FFFF99"/>
                </a:solidFill>
              </a:rPr>
              <a:t> to illustrate a variety of ways people of your </a:t>
            </a:r>
            <a:r>
              <a:rPr lang="en-NZ" sz="1600" dirty="0" smtClean="0">
                <a:solidFill>
                  <a:srgbClr val="FFFF99"/>
                </a:solidFill>
              </a:rPr>
              <a:t>age</a:t>
            </a:r>
            <a:br>
              <a:rPr lang="en-NZ" sz="1600" dirty="0" smtClean="0">
                <a:solidFill>
                  <a:srgbClr val="FFFF99"/>
                </a:solidFill>
              </a:rPr>
            </a:br>
            <a:r>
              <a:rPr lang="en-NZ" sz="1600" dirty="0" smtClean="0">
                <a:solidFill>
                  <a:srgbClr val="FFFF99"/>
                </a:solidFill>
              </a:rPr>
              <a:t>share </a:t>
            </a:r>
            <a:r>
              <a:rPr lang="en-NZ" sz="1600" dirty="0">
                <a:solidFill>
                  <a:srgbClr val="FFFF99"/>
                </a:solidFill>
              </a:rPr>
              <a:t>in the Lenten practice of almsgiving. Present this at </a:t>
            </a:r>
            <a:r>
              <a:rPr lang="en-NZ" sz="1600" dirty="0" smtClean="0">
                <a:solidFill>
                  <a:srgbClr val="FFFF99"/>
                </a:solidFill>
              </a:rPr>
              <a:t>assembly.</a:t>
            </a:r>
            <a:br>
              <a:rPr lang="en-NZ" sz="1600" dirty="0" smtClean="0">
                <a:solidFill>
                  <a:srgbClr val="FFFF99"/>
                </a:solidFill>
              </a:rPr>
            </a:br>
            <a:r>
              <a:rPr lang="en-NZ" sz="1600" dirty="0" smtClean="0">
                <a:solidFill>
                  <a:srgbClr val="FFFF99"/>
                </a:solidFill>
              </a:rPr>
              <a:t>Include </a:t>
            </a:r>
            <a:r>
              <a:rPr lang="en-NZ" sz="1600" dirty="0">
                <a:solidFill>
                  <a:srgbClr val="FFFF99"/>
                </a:solidFill>
              </a:rPr>
              <a:t>an explanation about how almsgiving is not just </a:t>
            </a:r>
            <a:r>
              <a:rPr lang="en-NZ" sz="1600" dirty="0" smtClean="0">
                <a:solidFill>
                  <a:srgbClr val="FFFF99"/>
                </a:solidFill>
              </a:rPr>
              <a:t>about</a:t>
            </a:r>
            <a:br>
              <a:rPr lang="en-NZ" sz="1600" dirty="0" smtClean="0">
                <a:solidFill>
                  <a:srgbClr val="FFFF99"/>
                </a:solidFill>
              </a:rPr>
            </a:br>
            <a:r>
              <a:rPr lang="en-NZ" sz="1600" dirty="0" smtClean="0">
                <a:solidFill>
                  <a:srgbClr val="FFFF99"/>
                </a:solidFill>
              </a:rPr>
              <a:t>giving </a:t>
            </a:r>
            <a:r>
              <a:rPr lang="en-NZ" sz="1600" dirty="0">
                <a:solidFill>
                  <a:srgbClr val="FFFF99"/>
                </a:solidFill>
              </a:rPr>
              <a:t>money but also about </a:t>
            </a:r>
            <a:r>
              <a:rPr lang="en-NZ" sz="1600" dirty="0" smtClean="0">
                <a:solidFill>
                  <a:srgbClr val="FFFF99"/>
                </a:solidFill>
              </a:rPr>
              <a:t>giving </a:t>
            </a:r>
            <a:r>
              <a:rPr lang="en-NZ" sz="1600" dirty="0">
                <a:solidFill>
                  <a:srgbClr val="FFFF99"/>
                </a:solidFill>
              </a:rPr>
              <a:t>yourself.</a:t>
            </a:r>
            <a:endParaRPr lang="en-GB" sz="1600" dirty="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Make </a:t>
            </a:r>
            <a:r>
              <a:rPr lang="en-NZ" sz="1600" b="1" dirty="0">
                <a:solidFill>
                  <a:srgbClr val="FFFF99"/>
                </a:solidFill>
              </a:rPr>
              <a:t>a comic strip</a:t>
            </a:r>
            <a:r>
              <a:rPr lang="en-NZ" sz="1600" dirty="0">
                <a:solidFill>
                  <a:srgbClr val="FFFF99"/>
                </a:solidFill>
              </a:rPr>
              <a:t> about what people of your age can fast from such as: meanness, put </a:t>
            </a:r>
            <a:r>
              <a:rPr lang="en-NZ" sz="1600" dirty="0" smtClean="0">
                <a:solidFill>
                  <a:srgbClr val="FFFF99"/>
                </a:solidFill>
              </a:rPr>
              <a:t>downs,</a:t>
            </a:r>
            <a:br>
              <a:rPr lang="en-NZ" sz="1600" dirty="0" smtClean="0">
                <a:solidFill>
                  <a:srgbClr val="FFFF99"/>
                </a:solidFill>
              </a:rPr>
            </a:br>
            <a:r>
              <a:rPr lang="en-NZ" sz="1600" dirty="0" smtClean="0">
                <a:solidFill>
                  <a:srgbClr val="FFFF99"/>
                </a:solidFill>
              </a:rPr>
              <a:t>laziness, </a:t>
            </a:r>
            <a:r>
              <a:rPr lang="en-NZ" sz="1600" dirty="0">
                <a:solidFill>
                  <a:srgbClr val="FFFF99"/>
                </a:solidFill>
              </a:rPr>
              <a:t>favourite foods and technology. Share your comic strips will family </a:t>
            </a:r>
            <a:r>
              <a:rPr lang="en-NZ" sz="1600" dirty="0" err="1">
                <a:solidFill>
                  <a:srgbClr val="FFFF99"/>
                </a:solidFill>
              </a:rPr>
              <a:t>whānau</a:t>
            </a:r>
            <a:r>
              <a:rPr lang="en-NZ" sz="1600" dirty="0">
                <a:solidFill>
                  <a:srgbClr val="FFFF99"/>
                </a:solidFill>
              </a:rPr>
              <a:t>.</a:t>
            </a:r>
            <a:endParaRPr lang="en-GB" sz="1600" dirty="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Share </a:t>
            </a:r>
            <a:r>
              <a:rPr lang="en-NZ" sz="1600" b="1" dirty="0">
                <a:solidFill>
                  <a:srgbClr val="FFFF99"/>
                </a:solidFill>
              </a:rPr>
              <a:t>your one minute elevator pitch</a:t>
            </a:r>
            <a:r>
              <a:rPr lang="en-NZ" sz="1600" dirty="0">
                <a:solidFill>
                  <a:srgbClr val="FFFF99"/>
                </a:solidFill>
              </a:rPr>
              <a:t> on how Lent enables Christians to recommit </a:t>
            </a:r>
            <a:r>
              <a:rPr lang="en-NZ" sz="1600" dirty="0" smtClean="0">
                <a:solidFill>
                  <a:srgbClr val="FFFF99"/>
                </a:solidFill>
              </a:rPr>
              <a:t>their</a:t>
            </a:r>
            <a:br>
              <a:rPr lang="en-NZ" sz="1600" dirty="0" smtClean="0">
                <a:solidFill>
                  <a:srgbClr val="FFFF99"/>
                </a:solidFill>
              </a:rPr>
            </a:br>
            <a:r>
              <a:rPr lang="en-NZ" sz="1600" dirty="0" smtClean="0">
                <a:solidFill>
                  <a:srgbClr val="FFFF99"/>
                </a:solidFill>
              </a:rPr>
              <a:t>lives to God </a:t>
            </a:r>
            <a:r>
              <a:rPr lang="en-NZ" sz="1600" dirty="0">
                <a:solidFill>
                  <a:srgbClr val="FFFF99"/>
                </a:solidFill>
              </a:rPr>
              <a:t>through prayer, fasting and almsgiving with other classes and in your parish. </a:t>
            </a:r>
            <a:endParaRPr lang="en-GB" sz="1600" dirty="0">
              <a:solidFill>
                <a:srgbClr val="FFFF99"/>
              </a:solidFill>
            </a:endParaRPr>
          </a:p>
        </p:txBody>
      </p:sp>
      <p:pic>
        <p:nvPicPr>
          <p:cNvPr id="8197" name="Picture: Bottom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048" y="3780421"/>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Picture Middle"/>
          <p:cNvGrpSpPr/>
          <p:nvPr/>
        </p:nvGrpSpPr>
        <p:grpSpPr>
          <a:xfrm>
            <a:off x="6380160" y="2016574"/>
            <a:ext cx="2464304" cy="1371600"/>
            <a:chOff x="6420352" y="2016574"/>
            <a:chExt cx="2464304" cy="1371600"/>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981" y="2025994"/>
              <a:ext cx="1590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0352" y="2016574"/>
              <a:ext cx="914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Picture Top Right Corner"/>
          <p:cNvGrpSpPr/>
          <p:nvPr/>
        </p:nvGrpSpPr>
        <p:grpSpPr>
          <a:xfrm>
            <a:off x="5840953" y="228833"/>
            <a:ext cx="3169095" cy="1368767"/>
            <a:chOff x="5830905" y="228833"/>
            <a:chExt cx="3169095" cy="1368767"/>
          </a:xfrm>
        </p:grpSpPr>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0905" y="785307"/>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Image result for black and white clip art for baptismal promises">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38000" y="228833"/>
              <a:ext cx="762000" cy="1143000"/>
            </a:xfrm>
            <a:prstGeom prst="rect">
              <a:avLst/>
            </a:prstGeom>
            <a:noFill/>
            <a:ln>
              <a:noFill/>
            </a:ln>
          </p:spPr>
        </p:pic>
        <p:pic>
          <p:nvPicPr>
            <p:cNvPr id="19" name="Picture 18" descr="Image result for black and white clip art for baptismal promises">
              <a:hlinkClick r:id="rId10"/>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81625" y="445473"/>
              <a:ext cx="1428750" cy="916940"/>
            </a:xfrm>
            <a:prstGeom prst="rect">
              <a:avLst/>
            </a:prstGeom>
            <a:noFill/>
            <a:ln>
              <a:noFill/>
            </a:ln>
          </p:spPr>
        </p:pic>
      </p:grpSp>
      <p:grpSp>
        <p:nvGrpSpPr>
          <p:cNvPr id="8" name="Group: Picture Top Left corner"/>
          <p:cNvGrpSpPr/>
          <p:nvPr/>
        </p:nvGrpSpPr>
        <p:grpSpPr>
          <a:xfrm>
            <a:off x="52965" y="60868"/>
            <a:ext cx="1596027" cy="487865"/>
            <a:chOff x="5085573" y="4617802"/>
            <a:chExt cx="1596027" cy="487865"/>
          </a:xfrm>
        </p:grpSpPr>
        <p:pic>
          <p:nvPicPr>
            <p:cNvPr id="8198"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p:cNvSpPr>
            <a:spLocks noGrp="1"/>
          </p:cNvSpPr>
          <p:nvPr>
            <p:ph type="ctrTitle"/>
          </p:nvPr>
        </p:nvSpPr>
        <p:spPr>
          <a:xfrm>
            <a:off x="1312464" y="74422"/>
            <a:ext cx="7272441" cy="369332"/>
          </a:xfrm>
        </p:spPr>
        <p:txBody>
          <a:bodyPr wrap="square" tIns="0" bIns="0">
            <a:spAutoFit/>
          </a:bodyPr>
          <a:lstStyle/>
          <a:p>
            <a:r>
              <a:rPr lang="en-US" sz="2400" dirty="0" smtClean="0">
                <a:solidFill>
                  <a:schemeClr val="bg1"/>
                </a:solidFill>
                <a:ea typeface="Adobe Heiti Std R" pitchFamily="34" charset="-128"/>
              </a:rPr>
              <a:t>Sharing our Learning about </a:t>
            </a:r>
            <a:r>
              <a:rPr lang="en-US" sz="2400" dirty="0">
                <a:solidFill>
                  <a:schemeClr val="bg1"/>
                </a:solidFill>
                <a:ea typeface="Adobe Heiti Std R" pitchFamily="34" charset="-128"/>
              </a:rPr>
              <a:t>LENT with family </a:t>
            </a:r>
            <a:r>
              <a:rPr lang="en-US" sz="2400" dirty="0" err="1">
                <a:solidFill>
                  <a:schemeClr val="bg1"/>
                </a:solidFill>
                <a:ea typeface="Adobe Heiti Std R" pitchFamily="34" charset="-128"/>
              </a:rPr>
              <a:t>whānau</a:t>
            </a:r>
            <a:endParaRPr lang="en-GB" sz="28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S-13A</a:t>
            </a:r>
            <a:endParaRPr lang="en-GB" sz="900" b="1" dirty="0">
              <a:solidFill>
                <a:srgbClr val="002060"/>
              </a:solidFill>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8529015"/>
      </p:ext>
    </p:extLst>
  </p:cSld>
  <p:clrMapOvr>
    <a:masterClrMapping/>
  </p:clrMapOvr>
  <p:transition spd="slow"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p:cNvSpPr txBox="1"/>
          <p:nvPr/>
        </p:nvSpPr>
        <p:spPr>
          <a:xfrm>
            <a:off x="221064" y="648843"/>
            <a:ext cx="8778936" cy="4154984"/>
          </a:xfrm>
          <a:prstGeom prst="rect">
            <a:avLst/>
          </a:prstGeom>
          <a:noFill/>
        </p:spPr>
        <p:txBody>
          <a:bodyPr wrap="square" rtlCol="0">
            <a:spAutoFit/>
          </a:bodyPr>
          <a:lstStyle/>
          <a:p>
            <a:pPr marL="3406775" indent="-171450">
              <a:spcAft>
                <a:spcPts val="1200"/>
              </a:spcAft>
              <a:buFont typeface="Wingdings" pitchFamily="2" charset="2"/>
              <a:buChar char="v"/>
            </a:pPr>
            <a:r>
              <a:rPr lang="en-NZ" sz="1600" b="1" dirty="0">
                <a:solidFill>
                  <a:srgbClr val="FFFF99"/>
                </a:solidFill>
              </a:rPr>
              <a:t> </a:t>
            </a:r>
            <a:r>
              <a:rPr lang="en-NZ" sz="1600" b="1" dirty="0" smtClean="0">
                <a:solidFill>
                  <a:srgbClr val="FFFF99"/>
                </a:solidFill>
              </a:rPr>
              <a:t>Share your posters or flow charts </a:t>
            </a:r>
            <a:r>
              <a:rPr lang="en-NZ" sz="1600" dirty="0" smtClean="0">
                <a:solidFill>
                  <a:srgbClr val="FFFF99"/>
                </a:solidFill>
              </a:rPr>
              <a:t>that</a:t>
            </a:r>
            <a:r>
              <a:rPr lang="en-NZ" sz="1600" b="1" dirty="0" smtClean="0">
                <a:solidFill>
                  <a:srgbClr val="FFFF99"/>
                </a:solidFill>
              </a:rPr>
              <a:t> </a:t>
            </a:r>
            <a:r>
              <a:rPr lang="en-NZ" sz="1600" dirty="0" smtClean="0">
                <a:solidFill>
                  <a:srgbClr val="FFFF99"/>
                </a:solidFill>
              </a:rPr>
              <a:t>illustrate the RCIA process that prepares people to be baptised at Easter – (see Resource 2 Slide 4).</a:t>
            </a:r>
            <a:endParaRPr lang="en-GB" sz="1600" dirty="0" smtClean="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Make a power point </a:t>
            </a:r>
            <a:r>
              <a:rPr lang="en-NZ" sz="1600" dirty="0" smtClean="0">
                <a:solidFill>
                  <a:srgbClr val="FFFF99"/>
                </a:solidFill>
              </a:rPr>
              <a:t>to explain the meaning of: the process of RCIA, what a catechumen is, the purpose of the Catechumenate, why people make Baptismal Promises and a Profession of Faith. Share this with the RCIA team or parish pastoral council in your area.</a:t>
            </a:r>
            <a:endParaRPr lang="en-GB" sz="1600" dirty="0" smtClean="0">
              <a:solidFill>
                <a:srgbClr val="FFFF99"/>
              </a:solidFill>
            </a:endParaRPr>
          </a:p>
          <a:p>
            <a:pPr marL="171450" indent="-171450">
              <a:spcAft>
                <a:spcPts val="1200"/>
              </a:spcAft>
              <a:buFont typeface="Wingdings" pitchFamily="2" charset="2"/>
              <a:buChar char="v"/>
            </a:pPr>
            <a:r>
              <a:rPr lang="en-NZ" sz="1600" b="1" dirty="0">
                <a:solidFill>
                  <a:srgbClr val="FFFF99"/>
                </a:solidFill>
              </a:rPr>
              <a:t> </a:t>
            </a:r>
            <a:r>
              <a:rPr lang="en-NZ" sz="1600" b="1" dirty="0" smtClean="0">
                <a:solidFill>
                  <a:srgbClr val="FFFF99"/>
                </a:solidFill>
              </a:rPr>
              <a:t>Have </a:t>
            </a:r>
            <a:r>
              <a:rPr lang="en-NZ" sz="1600" b="1" dirty="0">
                <a:solidFill>
                  <a:srgbClr val="FFFF99"/>
                </a:solidFill>
              </a:rPr>
              <a:t>a conversation</a:t>
            </a:r>
            <a:r>
              <a:rPr lang="en-NZ" sz="1600" dirty="0">
                <a:solidFill>
                  <a:srgbClr val="FFFF99"/>
                </a:solidFill>
              </a:rPr>
              <a:t> with some people about how they feel </a:t>
            </a:r>
            <a:r>
              <a:rPr lang="en-NZ" sz="1600" dirty="0" smtClean="0">
                <a:solidFill>
                  <a:srgbClr val="FFFF99"/>
                </a:solidFill>
              </a:rPr>
              <a:t>when</a:t>
            </a:r>
            <a:br>
              <a:rPr lang="en-NZ" sz="1600" dirty="0" smtClean="0">
                <a:solidFill>
                  <a:srgbClr val="FFFF99"/>
                </a:solidFill>
              </a:rPr>
            </a:br>
            <a:r>
              <a:rPr lang="en-NZ" sz="1600" dirty="0" smtClean="0">
                <a:solidFill>
                  <a:srgbClr val="FFFF99"/>
                </a:solidFill>
              </a:rPr>
              <a:t>they renew </a:t>
            </a:r>
            <a:r>
              <a:rPr lang="en-NZ" sz="1600" dirty="0">
                <a:solidFill>
                  <a:srgbClr val="FFFF99"/>
                </a:solidFill>
              </a:rPr>
              <a:t>their baptismal commitment in the company </a:t>
            </a:r>
            <a:r>
              <a:rPr lang="en-NZ" sz="1600" dirty="0" smtClean="0">
                <a:solidFill>
                  <a:srgbClr val="FFFF99"/>
                </a:solidFill>
              </a:rPr>
              <a:t>of</a:t>
            </a:r>
            <a:br>
              <a:rPr lang="en-NZ" sz="1600" dirty="0" smtClean="0">
                <a:solidFill>
                  <a:srgbClr val="FFFF99"/>
                </a:solidFill>
              </a:rPr>
            </a:br>
            <a:r>
              <a:rPr lang="en-NZ" sz="1600" dirty="0" smtClean="0">
                <a:solidFill>
                  <a:srgbClr val="FFFF99"/>
                </a:solidFill>
              </a:rPr>
              <a:t>the </a:t>
            </a:r>
            <a:r>
              <a:rPr lang="en-NZ" sz="1600" dirty="0">
                <a:solidFill>
                  <a:srgbClr val="FFFF99"/>
                </a:solidFill>
              </a:rPr>
              <a:t>newly </a:t>
            </a:r>
            <a:r>
              <a:rPr lang="en-NZ" sz="1600" dirty="0" smtClean="0">
                <a:solidFill>
                  <a:srgbClr val="FFFF99"/>
                </a:solidFill>
              </a:rPr>
              <a:t>baptised. Ask </a:t>
            </a:r>
            <a:r>
              <a:rPr lang="en-NZ" sz="1600" dirty="0">
                <a:solidFill>
                  <a:srgbClr val="FFFF99"/>
                </a:solidFill>
              </a:rPr>
              <a:t>them to tell you how keeping </a:t>
            </a:r>
            <a:r>
              <a:rPr lang="en-NZ" sz="1600" dirty="0" smtClean="0">
                <a:solidFill>
                  <a:srgbClr val="FFFF99"/>
                </a:solidFill>
              </a:rPr>
              <a:t>their</a:t>
            </a:r>
            <a:br>
              <a:rPr lang="en-NZ" sz="1600" dirty="0" smtClean="0">
                <a:solidFill>
                  <a:srgbClr val="FFFF99"/>
                </a:solidFill>
              </a:rPr>
            </a:br>
            <a:r>
              <a:rPr lang="en-NZ" sz="1600" dirty="0" smtClean="0">
                <a:solidFill>
                  <a:srgbClr val="FFFF99"/>
                </a:solidFill>
              </a:rPr>
              <a:t>baptismal </a:t>
            </a:r>
            <a:r>
              <a:rPr lang="en-NZ" sz="1600" dirty="0">
                <a:solidFill>
                  <a:srgbClr val="FFFF99"/>
                </a:solidFill>
              </a:rPr>
              <a:t>promises has </a:t>
            </a:r>
            <a:r>
              <a:rPr lang="en-NZ" sz="1600" dirty="0" smtClean="0">
                <a:solidFill>
                  <a:srgbClr val="FFFF99"/>
                </a:solidFill>
              </a:rPr>
              <a:t>been part </a:t>
            </a:r>
            <a:r>
              <a:rPr lang="en-NZ" sz="1600" dirty="0">
                <a:solidFill>
                  <a:srgbClr val="FFFF99"/>
                </a:solidFill>
              </a:rPr>
              <a:t>of their life.</a:t>
            </a:r>
            <a:endParaRPr lang="en-GB" sz="1600" dirty="0">
              <a:solidFill>
                <a:srgbClr val="FFFF99"/>
              </a:solidFill>
            </a:endParaRPr>
          </a:p>
          <a:p>
            <a:pPr marL="171450" indent="-171450">
              <a:spcAft>
                <a:spcPts val="1200"/>
              </a:spcAft>
              <a:buFont typeface="Wingdings" pitchFamily="2" charset="2"/>
              <a:buChar char="v"/>
            </a:pPr>
            <a:r>
              <a:rPr lang="en-NZ" sz="1600" b="1" dirty="0" smtClean="0">
                <a:solidFill>
                  <a:srgbClr val="FFFF99"/>
                </a:solidFill>
              </a:rPr>
              <a:t>Debate </a:t>
            </a:r>
            <a:r>
              <a:rPr lang="en-NZ" sz="1600" b="1" dirty="0">
                <a:solidFill>
                  <a:srgbClr val="FFFF99"/>
                </a:solidFill>
              </a:rPr>
              <a:t>the idea </a:t>
            </a:r>
            <a:r>
              <a:rPr lang="en-NZ" sz="1600" dirty="0">
                <a:solidFill>
                  <a:srgbClr val="FFFF99"/>
                </a:solidFill>
              </a:rPr>
              <a:t>that - The 21</a:t>
            </a:r>
            <a:r>
              <a:rPr lang="en-NZ" sz="1600" baseline="30000" dirty="0">
                <a:solidFill>
                  <a:srgbClr val="FFFF99"/>
                </a:solidFill>
              </a:rPr>
              <a:t>st</a:t>
            </a:r>
            <a:r>
              <a:rPr lang="en-NZ" sz="1600" dirty="0">
                <a:solidFill>
                  <a:srgbClr val="FFFF99"/>
                </a:solidFill>
              </a:rPr>
              <a:t> century is a challenging time for young people to be faithful </a:t>
            </a:r>
            <a:r>
              <a:rPr lang="en-NZ" sz="1600" dirty="0" err="1" smtClean="0">
                <a:solidFill>
                  <a:srgbClr val="FFFF99"/>
                </a:solidFill>
              </a:rPr>
              <a:t>pono</a:t>
            </a:r>
            <a:r>
              <a:rPr lang="en-NZ" sz="1600" dirty="0">
                <a:solidFill>
                  <a:srgbClr val="FFFF99"/>
                </a:solidFill>
              </a:rPr>
              <a:t/>
            </a:r>
            <a:br>
              <a:rPr lang="en-NZ" sz="1600" dirty="0">
                <a:solidFill>
                  <a:srgbClr val="FFFF99"/>
                </a:solidFill>
              </a:rPr>
            </a:br>
            <a:r>
              <a:rPr lang="en-NZ" sz="1600" dirty="0" smtClean="0">
                <a:solidFill>
                  <a:srgbClr val="FFFF99"/>
                </a:solidFill>
              </a:rPr>
              <a:t>to </a:t>
            </a:r>
            <a:r>
              <a:rPr lang="en-NZ" sz="1600" dirty="0">
                <a:solidFill>
                  <a:srgbClr val="FFFF99"/>
                </a:solidFill>
              </a:rPr>
              <a:t>their baptismal promises. Present your debate to other young people of around your age. </a:t>
            </a:r>
            <a:endParaRPr lang="en-GB" sz="1600" dirty="0">
              <a:solidFill>
                <a:srgbClr val="FFFF99"/>
              </a:solidFill>
            </a:endParaRPr>
          </a:p>
          <a:p>
            <a:pPr marL="171450" indent="-171450">
              <a:spcAft>
                <a:spcPts val="1200"/>
              </a:spcAft>
              <a:buFont typeface="Wingdings" pitchFamily="2" charset="2"/>
              <a:buChar char="v"/>
            </a:pPr>
            <a:r>
              <a:rPr lang="en-NZ" sz="1600" b="1" dirty="0">
                <a:solidFill>
                  <a:srgbClr val="FFFF99"/>
                </a:solidFill>
              </a:rPr>
              <a:t> </a:t>
            </a:r>
            <a:r>
              <a:rPr lang="en-NZ" sz="1600" b="1" dirty="0" smtClean="0">
                <a:solidFill>
                  <a:srgbClr val="FFFF99"/>
                </a:solidFill>
              </a:rPr>
              <a:t>Make </a:t>
            </a:r>
            <a:r>
              <a:rPr lang="en-NZ" sz="1600" b="1" dirty="0">
                <a:solidFill>
                  <a:srgbClr val="FFFF99"/>
                </a:solidFill>
              </a:rPr>
              <a:t>up your own way </a:t>
            </a:r>
            <a:r>
              <a:rPr lang="en-NZ" sz="1600" dirty="0">
                <a:solidFill>
                  <a:srgbClr val="FFFF99"/>
                </a:solidFill>
              </a:rPr>
              <a:t>of showing and sharing what </a:t>
            </a:r>
            <a:r>
              <a:rPr lang="en-NZ" sz="1600" dirty="0" smtClean="0">
                <a:solidFill>
                  <a:srgbClr val="FFFF99"/>
                </a:solidFill>
              </a:rPr>
              <a:t>you</a:t>
            </a:r>
            <a:br>
              <a:rPr lang="en-NZ" sz="1600" dirty="0" smtClean="0">
                <a:solidFill>
                  <a:srgbClr val="FFFF99"/>
                </a:solidFill>
              </a:rPr>
            </a:br>
            <a:r>
              <a:rPr lang="en-NZ" sz="1600" dirty="0" smtClean="0">
                <a:solidFill>
                  <a:srgbClr val="FFFF99"/>
                </a:solidFill>
              </a:rPr>
              <a:t>have </a:t>
            </a:r>
            <a:r>
              <a:rPr lang="en-NZ" sz="1600" dirty="0">
                <a:solidFill>
                  <a:srgbClr val="FFFF99"/>
                </a:solidFill>
              </a:rPr>
              <a:t>learned </a:t>
            </a:r>
            <a:r>
              <a:rPr lang="en-NZ" sz="1600" dirty="0" smtClean="0">
                <a:solidFill>
                  <a:srgbClr val="FFFF99"/>
                </a:solidFill>
              </a:rPr>
              <a:t>and decide </a:t>
            </a:r>
            <a:r>
              <a:rPr lang="en-NZ" sz="1600" dirty="0">
                <a:solidFill>
                  <a:srgbClr val="FFFF99"/>
                </a:solidFill>
              </a:rPr>
              <a:t>who you would like to share it with. </a:t>
            </a:r>
            <a:endParaRPr lang="en-GB" sz="1600" dirty="0">
              <a:solidFill>
                <a:srgbClr val="FFFF99"/>
              </a:solidFill>
            </a:endParaRPr>
          </a:p>
        </p:txBody>
      </p:sp>
      <p:pic>
        <p:nvPicPr>
          <p:cNvPr id="8196" name="Picture: Bottom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446" y="4089672"/>
            <a:ext cx="1257110" cy="8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Middle 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977" y="2420736"/>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Middle 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52" y="2210632"/>
            <a:ext cx="845315" cy="126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Picture Top right Corner"/>
          <p:cNvGrpSpPr/>
          <p:nvPr/>
        </p:nvGrpSpPr>
        <p:grpSpPr>
          <a:xfrm>
            <a:off x="7506514" y="76950"/>
            <a:ext cx="1596027" cy="487865"/>
            <a:chOff x="5085573" y="4617802"/>
            <a:chExt cx="1596027" cy="487865"/>
          </a:xfrm>
        </p:grpSpPr>
        <p:pic>
          <p:nvPicPr>
            <p:cNvPr id="81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Picture Top Left Corner"/>
          <p:cNvGrpSpPr/>
          <p:nvPr/>
        </p:nvGrpSpPr>
        <p:grpSpPr>
          <a:xfrm>
            <a:off x="98837" y="148449"/>
            <a:ext cx="3393381" cy="1284305"/>
            <a:chOff x="139029" y="88161"/>
            <a:chExt cx="3393381" cy="1284305"/>
          </a:xfrm>
        </p:grpSpPr>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1315" y="418868"/>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Image result for black and white clip art for baptismal promises">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2565" y="455526"/>
              <a:ext cx="1428750" cy="916940"/>
            </a:xfrm>
            <a:prstGeom prst="rect">
              <a:avLst/>
            </a:prstGeom>
            <a:noFill/>
            <a:ln>
              <a:noFill/>
            </a:ln>
          </p:spPr>
        </p:pic>
        <p:pic>
          <p:nvPicPr>
            <p:cNvPr id="18" name="Picture 17" descr="Image result for black and white clip art for baptismal promises">
              <a:hlinkClick r:id="rId11"/>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029" y="88161"/>
              <a:ext cx="762000" cy="1143000"/>
            </a:xfrm>
            <a:prstGeom prst="rect">
              <a:avLst/>
            </a:prstGeom>
            <a:noFill/>
            <a:ln>
              <a:noFill/>
            </a:ln>
          </p:spPr>
        </p:pic>
      </p:grpSp>
      <p:sp>
        <p:nvSpPr>
          <p:cNvPr id="21" name="Title"/>
          <p:cNvSpPr>
            <a:spLocks noGrp="1"/>
          </p:cNvSpPr>
          <p:nvPr>
            <p:ph type="ctrTitle"/>
          </p:nvPr>
        </p:nvSpPr>
        <p:spPr>
          <a:xfrm>
            <a:off x="540479" y="74422"/>
            <a:ext cx="7272441" cy="369332"/>
          </a:xfrm>
        </p:spPr>
        <p:txBody>
          <a:bodyPr wrap="square" tIns="0" bIns="0">
            <a:spAutoFit/>
          </a:bodyPr>
          <a:lstStyle/>
          <a:p>
            <a:r>
              <a:rPr lang="en-US" sz="2400" dirty="0" smtClean="0">
                <a:solidFill>
                  <a:schemeClr val="bg1"/>
                </a:solidFill>
                <a:ea typeface="Adobe Heiti Std R" pitchFamily="34" charset="-128"/>
              </a:rPr>
              <a:t>Sharing our Learning about </a:t>
            </a:r>
            <a:r>
              <a:rPr lang="en-US" sz="2400" dirty="0">
                <a:solidFill>
                  <a:schemeClr val="bg1"/>
                </a:solidFill>
                <a:ea typeface="Adobe Heiti Std R" pitchFamily="34" charset="-128"/>
              </a:rPr>
              <a:t>LENT with family </a:t>
            </a:r>
            <a:r>
              <a:rPr lang="en-US" sz="2400" dirty="0" err="1">
                <a:solidFill>
                  <a:schemeClr val="bg1"/>
                </a:solidFill>
                <a:ea typeface="Adobe Heiti Std R" pitchFamily="34" charset="-128"/>
              </a:rPr>
              <a:t>whānau</a:t>
            </a:r>
            <a:endParaRPr lang="en-GB" sz="28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S-13B</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Worksheet">
            <a:hlinkClick r:id="rId1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3210917" y="4912668"/>
            <a:ext cx="2722220"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1003219275"/>
      </p:ext>
    </p:extLst>
  </p:cSld>
  <p:clrMapOvr>
    <a:masterClrMapping/>
  </p:clrMapOvr>
  <p:transition spd="slow"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7526"/>
            <a:ext cx="9144000" cy="523220"/>
          </a:xfrm>
        </p:spPr>
        <p:txBody>
          <a:bodyPr tIns="0" bIns="0">
            <a:spAutoFit/>
          </a:bodyPr>
          <a:lstStyle/>
          <a:p>
            <a:r>
              <a:rPr lang="en-NZ" sz="3400" dirty="0"/>
              <a:t>The Baptismal </a:t>
            </a:r>
            <a:r>
              <a:rPr lang="en-NZ" sz="3400" dirty="0" smtClean="0"/>
              <a:t>Promises/Vows</a:t>
            </a:r>
            <a:endParaRPr lang="en-GB" sz="34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-2</a:t>
            </a:r>
          </a:p>
          <a:p>
            <a:pPr algn="ctr"/>
            <a:r>
              <a:rPr lang="en-GB" sz="900" b="1" dirty="0" smtClean="0">
                <a:latin typeface="Arial" pitchFamily="34" charset="0"/>
                <a:cs typeface="Arial" pitchFamily="34" charset="0"/>
              </a:rPr>
              <a:t>S-07</a:t>
            </a:r>
            <a:endParaRPr lang="en-GB" sz="900" b="1" dirty="0">
              <a:latin typeface="Arial" pitchFamily="34" charset="0"/>
              <a:cs typeface="Arial" pitchFamily="34" charset="0"/>
            </a:endParaRPr>
          </a:p>
        </p:txBody>
      </p:sp>
      <p:sp>
        <p:nvSpPr>
          <p:cNvPr id="3" name="TextBox: Right"/>
          <p:cNvSpPr txBox="1"/>
          <p:nvPr/>
        </p:nvSpPr>
        <p:spPr>
          <a:xfrm>
            <a:off x="5906701" y="608109"/>
            <a:ext cx="3084115" cy="3693319"/>
          </a:xfrm>
          <a:prstGeom prst="rect">
            <a:avLst/>
          </a:prstGeom>
          <a:noFill/>
        </p:spPr>
        <p:txBody>
          <a:bodyPr wrap="square" lIns="0" tIns="0" rIns="0" bIns="0" rtlCol="0">
            <a:spAutoFit/>
          </a:bodyPr>
          <a:lstStyle/>
          <a:p>
            <a:pPr marL="285750" lvl="0" indent="-285750">
              <a:spcAft>
                <a:spcPts val="3600"/>
              </a:spcAft>
              <a:buFont typeface="Wingdings" pitchFamily="2" charset="2"/>
              <a:buChar char="v"/>
            </a:pPr>
            <a:r>
              <a:rPr lang="en-NZ" sz="1500" dirty="0"/>
              <a:t>Why are the Baptismal Promises part of the Rite of Baptism?</a:t>
            </a:r>
            <a:endParaRPr lang="en-GB" sz="1500" dirty="0"/>
          </a:p>
          <a:p>
            <a:pPr marL="285750" lvl="0" indent="-285750">
              <a:spcAft>
                <a:spcPts val="3600"/>
              </a:spcAft>
              <a:buFont typeface="Wingdings" pitchFamily="2" charset="2"/>
              <a:buChar char="v"/>
            </a:pPr>
            <a:r>
              <a:rPr lang="en-NZ" sz="1500" dirty="0"/>
              <a:t>Why do they include the </a:t>
            </a:r>
            <a:r>
              <a:rPr lang="en-NZ" sz="1500" dirty="0" smtClean="0"/>
              <a:t>Renunciation </a:t>
            </a:r>
            <a:r>
              <a:rPr lang="en-NZ" sz="1500" dirty="0"/>
              <a:t>of Sin and the Profession of Faith? </a:t>
            </a:r>
            <a:endParaRPr lang="en-GB" sz="1500" dirty="0"/>
          </a:p>
          <a:p>
            <a:pPr marL="285750" lvl="0" indent="-285750">
              <a:spcAft>
                <a:spcPts val="3600"/>
              </a:spcAft>
              <a:buFont typeface="Wingdings" pitchFamily="2" charset="2"/>
              <a:buChar char="v"/>
            </a:pPr>
            <a:r>
              <a:rPr lang="en-NZ" sz="1500" dirty="0"/>
              <a:t>When you were baptised </a:t>
            </a:r>
            <a:r>
              <a:rPr lang="en-NZ" sz="1500" dirty="0" smtClean="0"/>
              <a:t>do you </a:t>
            </a:r>
            <a:r>
              <a:rPr lang="en-NZ" sz="1500" dirty="0"/>
              <a:t>know who answered the questions?</a:t>
            </a:r>
            <a:endParaRPr lang="en-GB" sz="1500" dirty="0"/>
          </a:p>
          <a:p>
            <a:pPr marL="285750" indent="-285750">
              <a:spcAft>
                <a:spcPts val="3600"/>
              </a:spcAft>
              <a:buFont typeface="Wingdings" pitchFamily="2" charset="2"/>
              <a:buChar char="v"/>
            </a:pPr>
            <a:r>
              <a:rPr lang="en-NZ" sz="1500" dirty="0"/>
              <a:t>How do your Baptismal Promises influence the way you live your life today?</a:t>
            </a:r>
            <a:endParaRPr lang="en-GB" sz="1500" dirty="0"/>
          </a:p>
        </p:txBody>
      </p:sp>
      <p:grpSp>
        <p:nvGrpSpPr>
          <p:cNvPr id="13" name="Group 12"/>
          <p:cNvGrpSpPr/>
          <p:nvPr/>
        </p:nvGrpSpPr>
        <p:grpSpPr>
          <a:xfrm>
            <a:off x="140677" y="643101"/>
            <a:ext cx="5617028" cy="4078655"/>
            <a:chOff x="140677" y="643101"/>
            <a:chExt cx="5617028" cy="4078655"/>
          </a:xfrm>
        </p:grpSpPr>
        <p:sp>
          <p:nvSpPr>
            <p:cNvPr id="7" name="Rounded Rectangle: Background"/>
            <p:cNvSpPr/>
            <p:nvPr/>
          </p:nvSpPr>
          <p:spPr>
            <a:xfrm>
              <a:off x="140677" y="643101"/>
              <a:ext cx="5617028" cy="4078655"/>
            </a:xfrm>
            <a:prstGeom prst="roundRect">
              <a:avLst>
                <a:gd name="adj" fmla="val 517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Bottom"/>
            <p:cNvSpPr txBox="1"/>
            <p:nvPr/>
          </p:nvSpPr>
          <p:spPr>
            <a:xfrm>
              <a:off x="225459" y="2600505"/>
              <a:ext cx="5488234" cy="2095061"/>
            </a:xfrm>
            <a:prstGeom prst="rect">
              <a:avLst/>
            </a:prstGeom>
            <a:noFill/>
          </p:spPr>
          <p:txBody>
            <a:bodyPr wrap="none" rtlCol="0">
              <a:spAutoFit/>
            </a:bodyPr>
            <a:lstStyle/>
            <a:p>
              <a:pPr>
                <a:lnSpc>
                  <a:spcPts val="1200"/>
                </a:lnSpc>
                <a:tabLst>
                  <a:tab pos="712788" algn="l"/>
                </a:tabLst>
              </a:pPr>
              <a:r>
                <a:rPr lang="en-NZ" sz="1200" dirty="0" smtClean="0"/>
                <a:t>Do you believe in God, the Father almighty, creator of heaven and earth?</a:t>
              </a:r>
              <a:br>
                <a:rPr lang="en-NZ" sz="1200" dirty="0" smtClean="0"/>
              </a:br>
              <a:r>
                <a:rPr lang="en-NZ" sz="1200" dirty="0" smtClean="0"/>
                <a:t>	</a:t>
              </a:r>
              <a:r>
                <a:rPr lang="en-NZ" sz="1200" b="1" dirty="0" smtClean="0"/>
                <a:t>I do.</a:t>
              </a:r>
              <a:br>
                <a:rPr lang="en-NZ" sz="1200" b="1" dirty="0" smtClean="0"/>
              </a:br>
              <a:r>
                <a:rPr lang="en-NZ" sz="1200" dirty="0"/>
                <a:t>Do you believe in Jesus Christ, his only Son, our Lord,  who was born of the Virgin</a:t>
              </a:r>
              <a:br>
                <a:rPr lang="en-NZ" sz="1200" dirty="0"/>
              </a:br>
              <a:r>
                <a:rPr lang="en-NZ" sz="1200" dirty="0"/>
                <a:t>Mary, was crucified, died, and was buried, rose from the dead, and is now seated at</a:t>
              </a:r>
              <a:br>
                <a:rPr lang="en-NZ" sz="1200" dirty="0"/>
              </a:br>
              <a:r>
                <a:rPr lang="en-NZ" sz="1200" dirty="0"/>
                <a:t>the right hand of the Father</a:t>
              </a:r>
              <a:r>
                <a:rPr lang="en-NZ" sz="1200" dirty="0" smtClean="0"/>
                <a:t>?</a:t>
              </a:r>
            </a:p>
            <a:p>
              <a:pPr>
                <a:lnSpc>
                  <a:spcPts val="1200"/>
                </a:lnSpc>
                <a:tabLst>
                  <a:tab pos="712788" algn="l"/>
                </a:tabLst>
              </a:pPr>
              <a:r>
                <a:rPr lang="en-NZ" sz="1200" dirty="0" smtClean="0"/>
                <a:t>	</a:t>
              </a:r>
              <a:r>
                <a:rPr lang="en-NZ" sz="1200" b="1" dirty="0" smtClean="0"/>
                <a:t>I do.</a:t>
              </a:r>
            </a:p>
            <a:p>
              <a:pPr>
                <a:lnSpc>
                  <a:spcPts val="1200"/>
                </a:lnSpc>
                <a:tabLst>
                  <a:tab pos="712788" algn="l"/>
                </a:tabLst>
              </a:pPr>
              <a:r>
                <a:rPr lang="en-NZ" sz="1200" dirty="0"/>
                <a:t>Do you believe in the Holy Spirit,  the holy Catholic Church, the communion of Saints,</a:t>
              </a:r>
              <a:br>
                <a:rPr lang="en-NZ" sz="1200" dirty="0"/>
              </a:br>
              <a:r>
                <a:rPr lang="en-NZ" sz="1200" dirty="0"/>
                <a:t>the forgiveness of sins, the resurrection of the body, and life everlasting?</a:t>
              </a:r>
              <a:endParaRPr lang="en-GB" sz="1200" dirty="0"/>
            </a:p>
            <a:p>
              <a:pPr>
                <a:lnSpc>
                  <a:spcPts val="1200"/>
                </a:lnSpc>
                <a:tabLst>
                  <a:tab pos="712788" algn="l"/>
                </a:tabLst>
              </a:pPr>
              <a:r>
                <a:rPr lang="en-NZ" sz="1200" dirty="0" smtClean="0"/>
                <a:t>	</a:t>
              </a:r>
              <a:r>
                <a:rPr lang="en-NZ" sz="1200" b="1" dirty="0" smtClean="0"/>
                <a:t>I do</a:t>
              </a:r>
              <a:r>
                <a:rPr lang="en-NZ" sz="1200" dirty="0" smtClean="0"/>
                <a:t>.</a:t>
              </a:r>
            </a:p>
            <a:p>
              <a:pPr>
                <a:lnSpc>
                  <a:spcPts val="1200"/>
                </a:lnSpc>
                <a:tabLst>
                  <a:tab pos="712788" algn="l"/>
                </a:tabLst>
              </a:pPr>
              <a:r>
                <a:rPr lang="en-NZ" sz="1200" dirty="0"/>
                <a:t>This is our faith.</a:t>
              </a:r>
              <a:br>
                <a:rPr lang="en-NZ" sz="1200" dirty="0"/>
              </a:br>
              <a:r>
                <a:rPr lang="en-NZ" sz="1200" dirty="0"/>
                <a:t>This is the faith of the Church.</a:t>
              </a:r>
            </a:p>
            <a:p>
              <a:pPr>
                <a:lnSpc>
                  <a:spcPts val="1200"/>
                </a:lnSpc>
                <a:tabLst>
                  <a:tab pos="712788" algn="l"/>
                </a:tabLst>
              </a:pPr>
              <a:r>
                <a:rPr lang="en-NZ" sz="1200" dirty="0"/>
                <a:t>We are proud to profess it, in Christ Jesus our Lord.</a:t>
              </a:r>
              <a:endParaRPr lang="en-GB" sz="1200" dirty="0"/>
            </a:p>
            <a:p>
              <a:pPr>
                <a:lnSpc>
                  <a:spcPts val="1200"/>
                </a:lnSpc>
                <a:tabLst>
                  <a:tab pos="712788" algn="l"/>
                </a:tabLst>
              </a:pPr>
              <a:r>
                <a:rPr lang="en-NZ" sz="1200" dirty="0" smtClean="0"/>
                <a:t>	</a:t>
              </a:r>
              <a:r>
                <a:rPr lang="en-NZ" sz="1200" b="1" dirty="0" smtClean="0"/>
                <a:t>Amen.</a:t>
              </a:r>
              <a:endParaRPr lang="en-GB" sz="1200" b="1" dirty="0"/>
            </a:p>
          </p:txBody>
        </p:sp>
        <p:sp>
          <p:nvSpPr>
            <p:cNvPr id="17" name="TextBox: Sub Header Bottom"/>
            <p:cNvSpPr txBox="1"/>
            <p:nvPr/>
          </p:nvSpPr>
          <p:spPr>
            <a:xfrm>
              <a:off x="225459" y="2363064"/>
              <a:ext cx="1341201" cy="276999"/>
            </a:xfrm>
            <a:prstGeom prst="rect">
              <a:avLst/>
            </a:prstGeom>
            <a:noFill/>
          </p:spPr>
          <p:txBody>
            <a:bodyPr wrap="none" rtlCol="0">
              <a:spAutoFit/>
            </a:bodyPr>
            <a:lstStyle/>
            <a:p>
              <a:r>
                <a:rPr lang="en-NZ" sz="1200" u="sng" dirty="0" smtClean="0"/>
                <a:t>Profession of Faith</a:t>
              </a:r>
              <a:endParaRPr lang="en-GB" sz="1200" u="sng" dirty="0"/>
            </a:p>
          </p:txBody>
        </p:sp>
        <p:sp>
          <p:nvSpPr>
            <p:cNvPr id="10" name="TextBox: Top"/>
            <p:cNvSpPr txBox="1"/>
            <p:nvPr/>
          </p:nvSpPr>
          <p:spPr>
            <a:xfrm>
              <a:off x="225459" y="1242296"/>
              <a:ext cx="4416915" cy="1017843"/>
            </a:xfrm>
            <a:prstGeom prst="rect">
              <a:avLst/>
            </a:prstGeom>
            <a:noFill/>
          </p:spPr>
          <p:txBody>
            <a:bodyPr wrap="none" rtlCol="0">
              <a:spAutoFit/>
            </a:bodyPr>
            <a:lstStyle/>
            <a:p>
              <a:pPr>
                <a:lnSpc>
                  <a:spcPts val="1200"/>
                </a:lnSpc>
                <a:tabLst>
                  <a:tab pos="712788" algn="l"/>
                </a:tabLst>
              </a:pPr>
              <a:r>
                <a:rPr lang="en-NZ" sz="1200" dirty="0" smtClean="0"/>
                <a:t>Do you reject sin, so as to live in the freedom of God’s Children?</a:t>
              </a:r>
            </a:p>
            <a:p>
              <a:pPr>
                <a:lnSpc>
                  <a:spcPts val="1200"/>
                </a:lnSpc>
                <a:tabLst>
                  <a:tab pos="712788" algn="l"/>
                </a:tabLst>
              </a:pPr>
              <a:r>
                <a:rPr lang="en-NZ" sz="1200" b="1" dirty="0" smtClean="0"/>
                <a:t>	I do.</a:t>
              </a:r>
            </a:p>
            <a:p>
              <a:pPr>
                <a:lnSpc>
                  <a:spcPts val="1200"/>
                </a:lnSpc>
                <a:tabLst>
                  <a:tab pos="712788" algn="l"/>
                </a:tabLst>
              </a:pPr>
              <a:r>
                <a:rPr lang="en-NZ" sz="1200" dirty="0"/>
                <a:t>Do you reject the glamour of evil, and refuse to be mastered by sin?</a:t>
              </a:r>
              <a:endParaRPr lang="en-GB" sz="1200" dirty="0"/>
            </a:p>
            <a:p>
              <a:pPr>
                <a:lnSpc>
                  <a:spcPts val="1200"/>
                </a:lnSpc>
                <a:tabLst>
                  <a:tab pos="712788" algn="l"/>
                </a:tabLst>
              </a:pPr>
              <a:r>
                <a:rPr lang="en-NZ" sz="1200" b="1" dirty="0" smtClean="0"/>
                <a:t>	I do.</a:t>
              </a:r>
            </a:p>
            <a:p>
              <a:pPr>
                <a:lnSpc>
                  <a:spcPts val="1200"/>
                </a:lnSpc>
                <a:tabLst>
                  <a:tab pos="712788" algn="l"/>
                </a:tabLst>
              </a:pPr>
              <a:r>
                <a:rPr lang="en-NZ" sz="1200" dirty="0"/>
                <a:t>Do you reject Satan, father of sin and prince of darkness?</a:t>
              </a:r>
              <a:endParaRPr lang="en-GB" sz="1200" dirty="0"/>
            </a:p>
            <a:p>
              <a:pPr>
                <a:lnSpc>
                  <a:spcPts val="1200"/>
                </a:lnSpc>
                <a:tabLst>
                  <a:tab pos="712788" algn="l"/>
                </a:tabLst>
              </a:pPr>
              <a:r>
                <a:rPr lang="en-NZ" sz="1200" b="1" dirty="0" smtClean="0"/>
                <a:t>	I do.</a:t>
              </a:r>
              <a:endParaRPr lang="en-GB" sz="1200" b="1" dirty="0"/>
            </a:p>
          </p:txBody>
        </p:sp>
        <p:sp>
          <p:nvSpPr>
            <p:cNvPr id="9" name="TextBox: Sub Header Top"/>
            <p:cNvSpPr txBox="1"/>
            <p:nvPr/>
          </p:nvSpPr>
          <p:spPr>
            <a:xfrm>
              <a:off x="225459" y="1045047"/>
              <a:ext cx="1389226" cy="276999"/>
            </a:xfrm>
            <a:prstGeom prst="rect">
              <a:avLst/>
            </a:prstGeom>
            <a:noFill/>
          </p:spPr>
          <p:txBody>
            <a:bodyPr wrap="none" rtlCol="0">
              <a:spAutoFit/>
            </a:bodyPr>
            <a:lstStyle/>
            <a:p>
              <a:r>
                <a:rPr lang="en-NZ" sz="1200" u="sng" dirty="0" smtClean="0"/>
                <a:t>Renunciation of Sin</a:t>
              </a:r>
              <a:endParaRPr lang="en-GB" sz="1200" u="sng" dirty="0"/>
            </a:p>
          </p:txBody>
        </p:sp>
        <p:sp>
          <p:nvSpPr>
            <p:cNvPr id="8" name="TextBox: Header"/>
            <p:cNvSpPr txBox="1"/>
            <p:nvPr/>
          </p:nvSpPr>
          <p:spPr>
            <a:xfrm>
              <a:off x="1253416" y="653153"/>
              <a:ext cx="3178819" cy="523220"/>
            </a:xfrm>
            <a:prstGeom prst="rect">
              <a:avLst/>
            </a:prstGeom>
            <a:noFill/>
          </p:spPr>
          <p:txBody>
            <a:bodyPr wrap="none" rtlCol="0">
              <a:spAutoFit/>
            </a:bodyPr>
            <a:lstStyle/>
            <a:p>
              <a:r>
                <a:rPr lang="en-NZ" sz="2800" dirty="0" smtClean="0"/>
                <a:t>The Baptismal Vows</a:t>
              </a:r>
              <a:endParaRPr lang="en-GB" sz="2800" dirty="0"/>
            </a:p>
          </p:txBody>
        </p:sp>
      </p:grpSp>
      <p:sp>
        <p:nvSpPr>
          <p:cNvPr id="2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3126385157"/>
      </p:ext>
    </p:extLst>
  </p:cSld>
  <p:clrMapOvr>
    <a:masterClrMapping/>
  </p:clrMapOvr>
  <p:transition spd="slow"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4666553" y="4114105"/>
            <a:ext cx="4329211"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4114105"/>
            <a:ext cx="4288349" cy="720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dirty="0">
              <a:solidFill>
                <a:schemeClr val="tx1"/>
              </a:solidFill>
            </a:endParaRPr>
          </a:p>
        </p:txBody>
      </p:sp>
      <p:sp>
        <p:nvSpPr>
          <p:cNvPr id="37" name="Rectangle: 4th Answer"/>
          <p:cNvSpPr/>
          <p:nvPr/>
        </p:nvSpPr>
        <p:spPr>
          <a:xfrm>
            <a:off x="200588" y="3251658"/>
            <a:ext cx="879528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407626"/>
            <a:ext cx="879528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200588" y="1566592"/>
            <a:ext cx="8795289" cy="8064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933568"/>
            <a:ext cx="7426111" cy="581587"/>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4606266" y="4078724"/>
            <a:ext cx="4297934" cy="246221"/>
          </a:xfrm>
          <a:prstGeom prst="rect">
            <a:avLst/>
          </a:prstGeom>
          <a:noFill/>
        </p:spPr>
        <p:txBody>
          <a:bodyPr wrap="square" rtlCol="0">
            <a:spAutoFit/>
          </a:bodyPr>
          <a:lstStyle/>
          <a:p>
            <a:pPr lvl="0"/>
            <a:r>
              <a:rPr lang="en-NZ" sz="1000" dirty="0"/>
              <a:t>Questions I would like to ask about the topics in this resource are …</a:t>
            </a:r>
            <a:endParaRPr lang="en-GB" sz="1000" dirty="0"/>
          </a:p>
        </p:txBody>
      </p:sp>
      <p:sp>
        <p:nvSpPr>
          <p:cNvPr id="42" name="Textbox: Line 5"/>
          <p:cNvSpPr txBox="1"/>
          <p:nvPr/>
        </p:nvSpPr>
        <p:spPr>
          <a:xfrm>
            <a:off x="149877" y="4078724"/>
            <a:ext cx="3783408" cy="246221"/>
          </a:xfrm>
          <a:prstGeom prst="rect">
            <a:avLst/>
          </a:prstGeom>
          <a:noFill/>
        </p:spPr>
        <p:txBody>
          <a:bodyPr wrap="square" rtlCol="0">
            <a:spAutoFit/>
          </a:bodyPr>
          <a:lstStyle/>
          <a:p>
            <a:pPr lvl="0"/>
            <a:r>
              <a:rPr lang="en-NZ" sz="1000" dirty="0"/>
              <a:t>Which activity do you think helped you to learn best in this resource?</a:t>
            </a:r>
            <a:endParaRPr lang="en-GB" sz="1000" dirty="0"/>
          </a:p>
        </p:txBody>
      </p:sp>
      <p:sp>
        <p:nvSpPr>
          <p:cNvPr id="43" name="Textbox: Line 4"/>
          <p:cNvSpPr txBox="1"/>
          <p:nvPr/>
        </p:nvSpPr>
        <p:spPr>
          <a:xfrm>
            <a:off x="149877" y="3227341"/>
            <a:ext cx="8845888" cy="246221"/>
          </a:xfrm>
          <a:prstGeom prst="rect">
            <a:avLst/>
          </a:prstGeom>
          <a:noFill/>
        </p:spPr>
        <p:txBody>
          <a:bodyPr wrap="square" rtlCol="0">
            <a:spAutoFit/>
          </a:bodyPr>
          <a:lstStyle/>
          <a:p>
            <a:pPr lvl="0"/>
            <a:r>
              <a:rPr lang="en-NZ" sz="1000" dirty="0"/>
              <a:t>Make a list of 5 things that challenge young people today to be faithful </a:t>
            </a:r>
            <a:r>
              <a:rPr lang="en-NZ" sz="1000" dirty="0" err="1"/>
              <a:t>pono</a:t>
            </a:r>
            <a:r>
              <a:rPr lang="en-NZ" sz="1000" dirty="0"/>
              <a:t> to their baptismal </a:t>
            </a:r>
            <a:r>
              <a:rPr lang="en-NZ" sz="1000" dirty="0" smtClean="0"/>
              <a:t>promises.</a:t>
            </a:r>
            <a:endParaRPr lang="en-GB" sz="1000" dirty="0"/>
          </a:p>
        </p:txBody>
      </p:sp>
      <p:sp>
        <p:nvSpPr>
          <p:cNvPr id="44" name="Textbox: Line 3"/>
          <p:cNvSpPr txBox="1"/>
          <p:nvPr/>
        </p:nvSpPr>
        <p:spPr>
          <a:xfrm>
            <a:off x="149876" y="2379054"/>
            <a:ext cx="8845887" cy="246221"/>
          </a:xfrm>
          <a:prstGeom prst="rect">
            <a:avLst/>
          </a:prstGeom>
          <a:noFill/>
        </p:spPr>
        <p:txBody>
          <a:bodyPr wrap="square" rtlCol="0">
            <a:spAutoFit/>
          </a:bodyPr>
          <a:lstStyle/>
          <a:p>
            <a:pPr lvl="0"/>
            <a:r>
              <a:rPr lang="en-NZ" sz="1000" dirty="0"/>
              <a:t>Describe the effect on the baptised as they renew their baptismal commitment in the company of the newly baptised.</a:t>
            </a:r>
            <a:endParaRPr lang="en-GB" sz="1000" dirty="0"/>
          </a:p>
        </p:txBody>
      </p:sp>
      <p:sp>
        <p:nvSpPr>
          <p:cNvPr id="45" name="Textbox: Line 2"/>
          <p:cNvSpPr txBox="1"/>
          <p:nvPr/>
        </p:nvSpPr>
        <p:spPr>
          <a:xfrm>
            <a:off x="149876" y="1535251"/>
            <a:ext cx="8850123" cy="246221"/>
          </a:xfrm>
          <a:prstGeom prst="rect">
            <a:avLst/>
          </a:prstGeom>
          <a:noFill/>
        </p:spPr>
        <p:txBody>
          <a:bodyPr wrap="square" rtlCol="0">
            <a:spAutoFit/>
          </a:bodyPr>
          <a:lstStyle/>
          <a:p>
            <a:pPr lvl="0"/>
            <a:r>
              <a:rPr lang="en-US" sz="1000" dirty="0" smtClean="0"/>
              <a:t>Explain </a:t>
            </a:r>
            <a:r>
              <a:rPr lang="en-US" sz="1000" dirty="0"/>
              <a:t>the meaning of: RCIA, Catechumen, Catechumenate, Baptismal Promises, Profession of Faith.</a:t>
            </a:r>
            <a:endParaRPr lang="en-GB" sz="1000" dirty="0"/>
          </a:p>
        </p:txBody>
      </p:sp>
      <p:sp>
        <p:nvSpPr>
          <p:cNvPr id="46" name="Textbox: Line 1"/>
          <p:cNvSpPr txBox="1"/>
          <p:nvPr/>
        </p:nvSpPr>
        <p:spPr>
          <a:xfrm>
            <a:off x="149877" y="882131"/>
            <a:ext cx="7476822" cy="246221"/>
          </a:xfrm>
          <a:prstGeom prst="rect">
            <a:avLst/>
          </a:prstGeom>
          <a:noFill/>
        </p:spPr>
        <p:txBody>
          <a:bodyPr wrap="square" rtlCol="0">
            <a:spAutoFit/>
          </a:bodyPr>
          <a:lstStyle/>
          <a:p>
            <a:pPr lvl="0"/>
            <a:r>
              <a:rPr lang="en-US" sz="1000" dirty="0" smtClean="0"/>
              <a:t>Make </a:t>
            </a:r>
            <a:r>
              <a:rPr lang="en-US" sz="1000" dirty="0"/>
              <a:t>a poster or flow chart that illustrates the RCIA process that prepares people to be </a:t>
            </a:r>
            <a:r>
              <a:rPr lang="en-US" sz="1000" dirty="0" err="1"/>
              <a:t>baptised</a:t>
            </a:r>
            <a:r>
              <a:rPr lang="en-US" sz="1000" dirty="0"/>
              <a:t> at Easter – see Slide </a:t>
            </a:r>
            <a:r>
              <a:rPr lang="en-US" sz="1000" dirty="0" smtClean="0"/>
              <a:t>4.</a:t>
            </a:r>
            <a:endParaRPr lang="en-GB" sz="1000" dirty="0"/>
          </a:p>
        </p:txBody>
      </p:sp>
      <p:sp>
        <p:nvSpPr>
          <p:cNvPr id="48" name="TextBox: Date"/>
          <p:cNvSpPr txBox="1"/>
          <p:nvPr/>
        </p:nvSpPr>
        <p:spPr>
          <a:xfrm>
            <a:off x="4818116" y="472912"/>
            <a:ext cx="2084097" cy="369332"/>
          </a:xfrm>
          <a:prstGeom prst="rect">
            <a:avLst/>
          </a:prstGeom>
          <a:noFill/>
        </p:spPr>
        <p:txBody>
          <a:bodyPr wrap="none" rtlCol="0">
            <a:spAutoFit/>
          </a:bodyPr>
          <a:lstStyle/>
          <a:p>
            <a:r>
              <a:rPr lang="en-NZ" b="1" dirty="0" smtClean="0">
                <a:latin typeface="+mj-lt"/>
                <a:ea typeface="Segoe UI" pitchFamily="34" charset="0"/>
                <a:cs typeface="Segoe UI" pitchFamily="34" charset="0"/>
              </a:rPr>
              <a:t>Date:____________</a:t>
            </a:r>
            <a:endParaRPr lang="en-GB" b="1" dirty="0">
              <a:latin typeface="+mj-lt"/>
              <a:ea typeface="Segoe UI" pitchFamily="34" charset="0"/>
              <a:cs typeface="Segoe UI" pitchFamily="34" charset="0"/>
            </a:endParaRPr>
          </a:p>
        </p:txBody>
      </p:sp>
      <p:sp>
        <p:nvSpPr>
          <p:cNvPr id="49" name="TextBox: Name"/>
          <p:cNvSpPr txBox="1"/>
          <p:nvPr/>
        </p:nvSpPr>
        <p:spPr>
          <a:xfrm>
            <a:off x="431545" y="472912"/>
            <a:ext cx="4049507" cy="369332"/>
          </a:xfrm>
          <a:prstGeom prst="rect">
            <a:avLst/>
          </a:prstGeom>
          <a:noFill/>
        </p:spPr>
        <p:txBody>
          <a:bodyPr wrap="none" rtlCol="0">
            <a:spAutoFit/>
          </a:bodyPr>
          <a:lstStyle/>
          <a:p>
            <a:r>
              <a:rPr lang="en-NZ" b="1" dirty="0" smtClean="0">
                <a:latin typeface="+mj-lt"/>
                <a:ea typeface="Segoe UI" pitchFamily="34" charset="0"/>
                <a:cs typeface="Segoe UI" pitchFamily="34" charset="0"/>
              </a:rPr>
              <a:t>Name:____________________________</a:t>
            </a:r>
            <a:endParaRPr lang="en-GB" b="1" dirty="0">
              <a:latin typeface="+mj-lt"/>
              <a:ea typeface="Segoe UI" pitchFamily="34" charset="0"/>
              <a:cs typeface="Segoe UI" pitchFamily="34" charset="0"/>
            </a:endParaRPr>
          </a:p>
        </p:txBody>
      </p:sp>
      <p:pic>
        <p:nvPicPr>
          <p:cNvPr id="22" name="Picture: Right top"/>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784523" y="84027"/>
            <a:ext cx="1275765" cy="84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Title"/>
          <p:cNvSpPr>
            <a:spLocks noGrp="1"/>
          </p:cNvSpPr>
          <p:nvPr>
            <p:ph type="ctrTitle"/>
          </p:nvPr>
        </p:nvSpPr>
        <p:spPr>
          <a:xfrm>
            <a:off x="0" y="12867"/>
            <a:ext cx="9144000" cy="492443"/>
          </a:xfrm>
        </p:spPr>
        <p:txBody>
          <a:bodyPr wrap="square" tIns="0" bIns="0">
            <a:spAutoFit/>
          </a:bodyPr>
          <a:lstStyle/>
          <a:p>
            <a:r>
              <a:rPr lang="en-US" sz="3200" dirty="0" smtClean="0">
                <a:ea typeface="Adobe Heiti Std R" pitchFamily="34" charset="-128"/>
              </a:rPr>
              <a:t>Check up</a:t>
            </a:r>
            <a:endParaRPr lang="en-GB" sz="3600" dirty="0">
              <a:ea typeface="Adobe Heiti Std R" pitchFamily="34" charset="-128"/>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latin typeface="Arial" pitchFamily="34" charset="0"/>
                <a:cs typeface="Arial" pitchFamily="34" charset="0"/>
              </a:rPr>
              <a:t>R</a:t>
            </a:r>
            <a:r>
              <a:rPr lang="en-GB" sz="900" b="1" dirty="0" smtClean="0">
                <a:latin typeface="Arial" pitchFamily="34" charset="0"/>
                <a:cs typeface="Arial" pitchFamily="34" charset="0"/>
              </a:rPr>
              <a:t>-2</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11"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740161161"/>
      </p:ext>
    </p:extLst>
  </p:cSld>
  <p:clrMapOvr>
    <a:masterClrMapping/>
  </p:clrMapOvr>
  <p:transition spd="slow"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Box"/>
          <p:cNvSpPr txBox="1"/>
          <p:nvPr/>
        </p:nvSpPr>
        <p:spPr>
          <a:xfrm>
            <a:off x="221064" y="558411"/>
            <a:ext cx="8778936" cy="4154984"/>
          </a:xfrm>
          <a:prstGeom prst="rect">
            <a:avLst/>
          </a:prstGeom>
          <a:noFill/>
        </p:spPr>
        <p:txBody>
          <a:bodyPr wrap="square" rtlCol="0">
            <a:spAutoFit/>
          </a:bodyPr>
          <a:lstStyle/>
          <a:p>
            <a:pPr marL="171450" lvl="0" indent="-171450">
              <a:spcAft>
                <a:spcPts val="1200"/>
              </a:spcAft>
              <a:buFont typeface="Wingdings" pitchFamily="2" charset="2"/>
              <a:buChar char="v"/>
            </a:pPr>
            <a:r>
              <a:rPr lang="en-NZ" sz="1600" b="1" dirty="0"/>
              <a:t>Share your Living Lent worksheet</a:t>
            </a:r>
            <a:r>
              <a:rPr lang="en-NZ" sz="1600" dirty="0"/>
              <a:t> with family</a:t>
            </a:r>
            <a:r>
              <a:rPr lang="en-NZ" sz="1600" b="1" dirty="0"/>
              <a:t> </a:t>
            </a:r>
            <a:r>
              <a:rPr lang="en-NZ" sz="1600" dirty="0" err="1"/>
              <a:t>whānau</a:t>
            </a:r>
            <a:r>
              <a:rPr lang="en-NZ" sz="1600" dirty="0"/>
              <a:t> </a:t>
            </a:r>
            <a:r>
              <a:rPr lang="en-NZ" sz="1600" dirty="0" smtClean="0"/>
              <a:t>and</a:t>
            </a:r>
            <a:br>
              <a:rPr lang="en-NZ" sz="1600" dirty="0" smtClean="0"/>
            </a:br>
            <a:r>
              <a:rPr lang="en-NZ" sz="1600" dirty="0" smtClean="0"/>
              <a:t>talk </a:t>
            </a:r>
            <a:r>
              <a:rPr lang="en-NZ" sz="1600" dirty="0"/>
              <a:t>about </a:t>
            </a:r>
            <a:r>
              <a:rPr lang="en-NZ" sz="1600" dirty="0" smtClean="0"/>
              <a:t>something you </a:t>
            </a:r>
            <a:r>
              <a:rPr lang="en-NZ" sz="1600" dirty="0"/>
              <a:t>could do as a family for Lent</a:t>
            </a:r>
            <a:r>
              <a:rPr lang="en-NZ" sz="1600" dirty="0" smtClean="0"/>
              <a:t>.</a:t>
            </a:r>
            <a:br>
              <a:rPr lang="en-NZ" sz="1600" dirty="0" smtClean="0"/>
            </a:br>
            <a:r>
              <a:rPr lang="en-NZ" sz="1600" dirty="0" smtClean="0"/>
              <a:t>(</a:t>
            </a:r>
            <a:r>
              <a:rPr lang="en-NZ" sz="1600" dirty="0"/>
              <a:t>Resource 1 Slide 5) </a:t>
            </a:r>
            <a:endParaRPr lang="en-GB" sz="1600" dirty="0"/>
          </a:p>
          <a:p>
            <a:pPr marL="171450" indent="-171450">
              <a:spcAft>
                <a:spcPts val="1200"/>
              </a:spcAft>
              <a:buFont typeface="Wingdings" pitchFamily="2" charset="2"/>
              <a:buChar char="v"/>
            </a:pPr>
            <a:r>
              <a:rPr lang="en-NZ" sz="1600" b="1" dirty="0" smtClean="0"/>
              <a:t>Make </a:t>
            </a:r>
            <a:r>
              <a:rPr lang="en-NZ" sz="1600" b="1" dirty="0"/>
              <a:t>flyers</a:t>
            </a:r>
            <a:r>
              <a:rPr lang="en-NZ" sz="1600" dirty="0"/>
              <a:t> to promote the importance of prayer in </a:t>
            </a:r>
            <a:r>
              <a:rPr lang="en-NZ" sz="1600" dirty="0" smtClean="0"/>
              <a:t>Lent.</a:t>
            </a:r>
            <a:br>
              <a:rPr lang="en-NZ" sz="1600" dirty="0" smtClean="0"/>
            </a:br>
            <a:r>
              <a:rPr lang="en-NZ" sz="1600" dirty="0" smtClean="0"/>
              <a:t>Share </a:t>
            </a:r>
            <a:r>
              <a:rPr lang="en-NZ" sz="1600" dirty="0"/>
              <a:t>this idea by placing the flyers around your school </a:t>
            </a:r>
            <a:r>
              <a:rPr lang="en-NZ" sz="1600" dirty="0" smtClean="0"/>
              <a:t>and</a:t>
            </a:r>
            <a:br>
              <a:rPr lang="en-NZ" sz="1600" dirty="0" smtClean="0"/>
            </a:br>
            <a:r>
              <a:rPr lang="en-NZ" sz="1600" dirty="0" smtClean="0"/>
              <a:t>parish </a:t>
            </a:r>
            <a:r>
              <a:rPr lang="en-NZ" sz="1600" dirty="0"/>
              <a:t>gathering spaces.</a:t>
            </a:r>
            <a:endParaRPr lang="en-GB" sz="1600" dirty="0"/>
          </a:p>
          <a:p>
            <a:pPr marL="171450" indent="-171450">
              <a:spcAft>
                <a:spcPts val="1200"/>
              </a:spcAft>
              <a:buFont typeface="Wingdings" pitchFamily="2" charset="2"/>
              <a:buChar char="v"/>
            </a:pPr>
            <a:r>
              <a:rPr lang="en-NZ" sz="1600" b="1" dirty="0" smtClean="0"/>
              <a:t>Create </a:t>
            </a:r>
            <a:r>
              <a:rPr lang="en-NZ" sz="1600" b="1" dirty="0"/>
              <a:t>a drama</a:t>
            </a:r>
            <a:r>
              <a:rPr lang="en-NZ" sz="1600" dirty="0"/>
              <a:t> to illustrate a variety of ways people of your </a:t>
            </a:r>
            <a:r>
              <a:rPr lang="en-NZ" sz="1600" dirty="0" smtClean="0"/>
              <a:t>age</a:t>
            </a:r>
            <a:br>
              <a:rPr lang="en-NZ" sz="1600" dirty="0" smtClean="0"/>
            </a:br>
            <a:r>
              <a:rPr lang="en-NZ" sz="1600" dirty="0" smtClean="0"/>
              <a:t>share </a:t>
            </a:r>
            <a:r>
              <a:rPr lang="en-NZ" sz="1600" dirty="0"/>
              <a:t>in the Lenten practice of almsgiving. Present this at </a:t>
            </a:r>
            <a:r>
              <a:rPr lang="en-NZ" sz="1600" dirty="0" smtClean="0"/>
              <a:t>assembly.</a:t>
            </a:r>
            <a:br>
              <a:rPr lang="en-NZ" sz="1600" dirty="0" smtClean="0"/>
            </a:br>
            <a:r>
              <a:rPr lang="en-NZ" sz="1600" dirty="0" smtClean="0"/>
              <a:t>Include </a:t>
            </a:r>
            <a:r>
              <a:rPr lang="en-NZ" sz="1600" dirty="0"/>
              <a:t>an explanation about how almsgiving is not just </a:t>
            </a:r>
            <a:r>
              <a:rPr lang="en-NZ" sz="1600" dirty="0" smtClean="0"/>
              <a:t>about</a:t>
            </a:r>
            <a:br>
              <a:rPr lang="en-NZ" sz="1600" dirty="0" smtClean="0"/>
            </a:br>
            <a:r>
              <a:rPr lang="en-NZ" sz="1600" dirty="0" smtClean="0"/>
              <a:t>giving </a:t>
            </a:r>
            <a:r>
              <a:rPr lang="en-NZ" sz="1600" dirty="0"/>
              <a:t>money but also about </a:t>
            </a:r>
            <a:r>
              <a:rPr lang="en-NZ" sz="1600" dirty="0" smtClean="0"/>
              <a:t>giving </a:t>
            </a:r>
            <a:r>
              <a:rPr lang="en-NZ" sz="1600" dirty="0"/>
              <a:t>yourself.</a:t>
            </a:r>
            <a:endParaRPr lang="en-GB" sz="1600" dirty="0"/>
          </a:p>
          <a:p>
            <a:pPr marL="171450" indent="-171450">
              <a:spcAft>
                <a:spcPts val="1200"/>
              </a:spcAft>
              <a:buFont typeface="Wingdings" pitchFamily="2" charset="2"/>
              <a:buChar char="v"/>
            </a:pPr>
            <a:r>
              <a:rPr lang="en-NZ" sz="1600" b="1" dirty="0" smtClean="0"/>
              <a:t>Make </a:t>
            </a:r>
            <a:r>
              <a:rPr lang="en-NZ" sz="1600" b="1" dirty="0"/>
              <a:t>a comic strip</a:t>
            </a:r>
            <a:r>
              <a:rPr lang="en-NZ" sz="1600" dirty="0"/>
              <a:t> about what people of your age can fast from such as: meanness, put </a:t>
            </a:r>
            <a:r>
              <a:rPr lang="en-NZ" sz="1600" dirty="0" smtClean="0"/>
              <a:t>downs,</a:t>
            </a:r>
            <a:br>
              <a:rPr lang="en-NZ" sz="1600" dirty="0" smtClean="0"/>
            </a:br>
            <a:r>
              <a:rPr lang="en-NZ" sz="1600" dirty="0" smtClean="0"/>
              <a:t>laziness, </a:t>
            </a:r>
            <a:r>
              <a:rPr lang="en-NZ" sz="1600" dirty="0"/>
              <a:t>favourite foods and technology. Share your comic strips will family </a:t>
            </a:r>
            <a:r>
              <a:rPr lang="en-NZ" sz="1600" dirty="0" err="1"/>
              <a:t>whānau</a:t>
            </a:r>
            <a:r>
              <a:rPr lang="en-NZ" sz="1600" dirty="0"/>
              <a:t>.</a:t>
            </a:r>
            <a:endParaRPr lang="en-GB" sz="1600" dirty="0"/>
          </a:p>
          <a:p>
            <a:pPr marL="171450" indent="-171450">
              <a:spcAft>
                <a:spcPts val="1200"/>
              </a:spcAft>
              <a:buFont typeface="Wingdings" pitchFamily="2" charset="2"/>
              <a:buChar char="v"/>
            </a:pPr>
            <a:r>
              <a:rPr lang="en-NZ" sz="1600" b="1" dirty="0" smtClean="0"/>
              <a:t>Share </a:t>
            </a:r>
            <a:r>
              <a:rPr lang="en-NZ" sz="1600" b="1" dirty="0"/>
              <a:t>your one minute elevator pitch</a:t>
            </a:r>
            <a:r>
              <a:rPr lang="en-NZ" sz="1600" dirty="0"/>
              <a:t> on how Lent enables Christians to recommit </a:t>
            </a:r>
            <a:r>
              <a:rPr lang="en-NZ" sz="1600" dirty="0" smtClean="0"/>
              <a:t>their</a:t>
            </a:r>
            <a:br>
              <a:rPr lang="en-NZ" sz="1600" dirty="0" smtClean="0"/>
            </a:br>
            <a:r>
              <a:rPr lang="en-NZ" sz="1600" dirty="0" smtClean="0"/>
              <a:t>lives to God </a:t>
            </a:r>
            <a:r>
              <a:rPr lang="en-NZ" sz="1600" dirty="0"/>
              <a:t>through prayer, fasting and almsgiving with other classes and in your parish. </a:t>
            </a:r>
            <a:endParaRPr lang="en-GB" sz="1600" dirty="0"/>
          </a:p>
        </p:txBody>
      </p:sp>
      <p:pic>
        <p:nvPicPr>
          <p:cNvPr id="8197" name="Picture: Bottom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048" y="3780421"/>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Picture Middle"/>
          <p:cNvGrpSpPr/>
          <p:nvPr/>
        </p:nvGrpSpPr>
        <p:grpSpPr>
          <a:xfrm>
            <a:off x="6380160" y="2016574"/>
            <a:ext cx="2464304" cy="1371600"/>
            <a:chOff x="6420352" y="2016574"/>
            <a:chExt cx="2464304" cy="1371600"/>
          </a:xfrm>
        </p:grpSpPr>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981" y="2025994"/>
              <a:ext cx="15906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352" y="2016574"/>
              <a:ext cx="914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Picture Top Right Corner"/>
          <p:cNvGrpSpPr/>
          <p:nvPr/>
        </p:nvGrpSpPr>
        <p:grpSpPr>
          <a:xfrm>
            <a:off x="5840953" y="228833"/>
            <a:ext cx="3169095" cy="1368767"/>
            <a:chOff x="5830905" y="228833"/>
            <a:chExt cx="3169095" cy="1368767"/>
          </a:xfrm>
        </p:grpSpPr>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0905" y="785307"/>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Image result for black and white clip art for baptismal promises">
              <a:hlinkClick r:id="rId7"/>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8000" y="228833"/>
              <a:ext cx="762000" cy="1143000"/>
            </a:xfrm>
            <a:prstGeom prst="rect">
              <a:avLst/>
            </a:prstGeom>
            <a:noFill/>
            <a:ln>
              <a:noFill/>
            </a:ln>
          </p:spPr>
        </p:pic>
        <p:pic>
          <p:nvPicPr>
            <p:cNvPr id="19" name="Picture 18" descr="Image result for black and white clip art for baptismal promises">
              <a:hlinkClick r:id="rId9"/>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81625" y="445473"/>
              <a:ext cx="1428750" cy="916940"/>
            </a:xfrm>
            <a:prstGeom prst="rect">
              <a:avLst/>
            </a:prstGeom>
            <a:noFill/>
            <a:ln>
              <a:noFill/>
            </a:ln>
          </p:spPr>
        </p:pic>
      </p:grpSp>
      <p:grpSp>
        <p:nvGrpSpPr>
          <p:cNvPr id="8" name="Group: Picture Top Left corner"/>
          <p:cNvGrpSpPr/>
          <p:nvPr/>
        </p:nvGrpSpPr>
        <p:grpSpPr>
          <a:xfrm>
            <a:off x="90440" y="60868"/>
            <a:ext cx="1596027" cy="487865"/>
            <a:chOff x="5085573" y="4617802"/>
            <a:chExt cx="1596027" cy="487865"/>
          </a:xfrm>
        </p:grpSpPr>
        <p:pic>
          <p:nvPicPr>
            <p:cNvPr id="8198"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1312464" y="74422"/>
            <a:ext cx="7272441" cy="369332"/>
          </a:xfrm>
        </p:spPr>
        <p:txBody>
          <a:bodyPr wrap="square" tIns="0" bIns="0">
            <a:spAutoFit/>
          </a:bodyPr>
          <a:lstStyle/>
          <a:p>
            <a:r>
              <a:rPr lang="en-US" sz="2400" dirty="0" smtClean="0">
                <a:ea typeface="Adobe Heiti Std R" pitchFamily="34" charset="-128"/>
              </a:rPr>
              <a:t>Sharing our Learning about </a:t>
            </a:r>
            <a:r>
              <a:rPr lang="en-US" sz="2400" dirty="0">
                <a:ea typeface="Adobe Heiti Std R" pitchFamily="34" charset="-128"/>
              </a:rPr>
              <a:t>LENT with family </a:t>
            </a:r>
            <a:r>
              <a:rPr lang="en-US" sz="2400" dirty="0" err="1">
                <a:ea typeface="Adobe Heiti Std R" pitchFamily="34" charset="-128"/>
              </a:rPr>
              <a:t>whānau</a:t>
            </a:r>
            <a:endParaRPr lang="en-GB" sz="28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S-13A</a:t>
            </a:r>
            <a:endParaRPr lang="en-GB" sz="900" b="1" dirty="0">
              <a:latin typeface="Arial" pitchFamily="34" charset="0"/>
              <a:cs typeface="Arial" pitchFamily="34" charset="0"/>
            </a:endParaRP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Tool instructions"/>
          <p:cNvSpPr txBox="1"/>
          <p:nvPr/>
        </p:nvSpPr>
        <p:spPr>
          <a:xfrm>
            <a:off x="3200492" y="4912668"/>
            <a:ext cx="2743059"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forward button to continue the worksheet</a:t>
            </a:r>
            <a:endParaRPr lang="en-GB" sz="900" dirty="0">
              <a:latin typeface="Arial" pitchFamily="34" charset="0"/>
              <a:ea typeface="Segoe UI" pitchFamily="34" charset="0"/>
              <a:cs typeface="Arial" pitchFamily="34" charset="0"/>
            </a:endParaRPr>
          </a:p>
        </p:txBody>
      </p:sp>
      <p:sp>
        <p:nvSpPr>
          <p:cNvPr id="21"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886844205"/>
      </p:ext>
    </p:extLst>
  </p:cSld>
  <p:clrMapOvr>
    <a:masterClrMapping/>
  </p:clrMapOvr>
  <p:transition spd="slow" advClick="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 name="TextBox"/>
          <p:cNvSpPr txBox="1"/>
          <p:nvPr/>
        </p:nvSpPr>
        <p:spPr>
          <a:xfrm>
            <a:off x="221064" y="648843"/>
            <a:ext cx="8778936" cy="4154984"/>
          </a:xfrm>
          <a:prstGeom prst="rect">
            <a:avLst/>
          </a:prstGeom>
          <a:noFill/>
        </p:spPr>
        <p:txBody>
          <a:bodyPr wrap="square" rtlCol="0">
            <a:spAutoFit/>
          </a:bodyPr>
          <a:lstStyle/>
          <a:p>
            <a:pPr marL="3406775" indent="-171450">
              <a:spcAft>
                <a:spcPts val="1200"/>
              </a:spcAft>
              <a:buFont typeface="Wingdings" pitchFamily="2" charset="2"/>
              <a:buChar char="v"/>
            </a:pPr>
            <a:r>
              <a:rPr lang="en-NZ" sz="1600" b="1" dirty="0"/>
              <a:t> </a:t>
            </a:r>
            <a:r>
              <a:rPr lang="en-NZ" sz="1600" b="1" dirty="0" smtClean="0"/>
              <a:t>Share your posters or flow charts </a:t>
            </a:r>
            <a:r>
              <a:rPr lang="en-NZ" sz="1600" dirty="0" smtClean="0"/>
              <a:t>that</a:t>
            </a:r>
            <a:r>
              <a:rPr lang="en-NZ" sz="1600" b="1" dirty="0" smtClean="0"/>
              <a:t> </a:t>
            </a:r>
            <a:r>
              <a:rPr lang="en-NZ" sz="1600" dirty="0" smtClean="0"/>
              <a:t>illustrate the RCIA process that prepares people to be baptised at Easter – (see Resource 2 Slide 4).</a:t>
            </a:r>
            <a:endParaRPr lang="en-GB" sz="1600" dirty="0" smtClean="0"/>
          </a:p>
          <a:p>
            <a:pPr marL="171450" indent="-171450">
              <a:spcAft>
                <a:spcPts val="1200"/>
              </a:spcAft>
              <a:buFont typeface="Wingdings" pitchFamily="2" charset="2"/>
              <a:buChar char="v"/>
            </a:pPr>
            <a:r>
              <a:rPr lang="en-NZ" sz="1600" b="1" dirty="0" smtClean="0"/>
              <a:t>Make a power point </a:t>
            </a:r>
            <a:r>
              <a:rPr lang="en-NZ" sz="1600" dirty="0" smtClean="0"/>
              <a:t>to explain the meaning of: the process of RCIA, what a catechumen is, the purpose of the Catechumenate, why people make Baptismal Promises and a Profession of Faith. Share this with the RCIA team or parish pastoral council in your area.</a:t>
            </a:r>
            <a:endParaRPr lang="en-GB" sz="1600" dirty="0" smtClean="0"/>
          </a:p>
          <a:p>
            <a:pPr marL="171450" indent="-171450">
              <a:spcAft>
                <a:spcPts val="1200"/>
              </a:spcAft>
              <a:buFont typeface="Wingdings" pitchFamily="2" charset="2"/>
              <a:buChar char="v"/>
            </a:pPr>
            <a:r>
              <a:rPr lang="en-NZ" sz="1600" b="1" dirty="0"/>
              <a:t> </a:t>
            </a:r>
            <a:r>
              <a:rPr lang="en-NZ" sz="1600" b="1" dirty="0" smtClean="0"/>
              <a:t>Have </a:t>
            </a:r>
            <a:r>
              <a:rPr lang="en-NZ" sz="1600" b="1" dirty="0"/>
              <a:t>a conversation</a:t>
            </a:r>
            <a:r>
              <a:rPr lang="en-NZ" sz="1600" dirty="0"/>
              <a:t> with some people about how they feel </a:t>
            </a:r>
            <a:r>
              <a:rPr lang="en-NZ" sz="1600" dirty="0" smtClean="0"/>
              <a:t>when</a:t>
            </a:r>
            <a:br>
              <a:rPr lang="en-NZ" sz="1600" dirty="0" smtClean="0"/>
            </a:br>
            <a:r>
              <a:rPr lang="en-NZ" sz="1600" dirty="0" smtClean="0"/>
              <a:t>they renew </a:t>
            </a:r>
            <a:r>
              <a:rPr lang="en-NZ" sz="1600" dirty="0"/>
              <a:t>their baptismal commitment in the company </a:t>
            </a:r>
            <a:r>
              <a:rPr lang="en-NZ" sz="1600" dirty="0" smtClean="0"/>
              <a:t>of</a:t>
            </a:r>
            <a:br>
              <a:rPr lang="en-NZ" sz="1600" dirty="0" smtClean="0"/>
            </a:br>
            <a:r>
              <a:rPr lang="en-NZ" sz="1600" dirty="0" smtClean="0"/>
              <a:t>the </a:t>
            </a:r>
            <a:r>
              <a:rPr lang="en-NZ" sz="1600" dirty="0"/>
              <a:t>newly </a:t>
            </a:r>
            <a:r>
              <a:rPr lang="en-NZ" sz="1600" dirty="0" smtClean="0"/>
              <a:t>baptised. Ask </a:t>
            </a:r>
            <a:r>
              <a:rPr lang="en-NZ" sz="1600" dirty="0"/>
              <a:t>them to tell you how keeping </a:t>
            </a:r>
            <a:r>
              <a:rPr lang="en-NZ" sz="1600" dirty="0" smtClean="0"/>
              <a:t>their</a:t>
            </a:r>
            <a:br>
              <a:rPr lang="en-NZ" sz="1600" dirty="0" smtClean="0"/>
            </a:br>
            <a:r>
              <a:rPr lang="en-NZ" sz="1600" dirty="0" smtClean="0"/>
              <a:t>baptismal </a:t>
            </a:r>
            <a:r>
              <a:rPr lang="en-NZ" sz="1600" dirty="0"/>
              <a:t>promises has </a:t>
            </a:r>
            <a:r>
              <a:rPr lang="en-NZ" sz="1600" dirty="0" smtClean="0"/>
              <a:t>been part </a:t>
            </a:r>
            <a:r>
              <a:rPr lang="en-NZ" sz="1600" dirty="0"/>
              <a:t>of their life.</a:t>
            </a:r>
            <a:endParaRPr lang="en-GB" sz="1600" dirty="0"/>
          </a:p>
          <a:p>
            <a:pPr marL="171450" indent="-171450">
              <a:spcAft>
                <a:spcPts val="1200"/>
              </a:spcAft>
              <a:buFont typeface="Wingdings" pitchFamily="2" charset="2"/>
              <a:buChar char="v"/>
            </a:pPr>
            <a:r>
              <a:rPr lang="en-NZ" sz="1600" b="1" dirty="0" smtClean="0"/>
              <a:t>Debate </a:t>
            </a:r>
            <a:r>
              <a:rPr lang="en-NZ" sz="1600" b="1" dirty="0"/>
              <a:t>the idea </a:t>
            </a:r>
            <a:r>
              <a:rPr lang="en-NZ" sz="1600" dirty="0"/>
              <a:t>that - The 21</a:t>
            </a:r>
            <a:r>
              <a:rPr lang="en-NZ" sz="1600" baseline="30000" dirty="0"/>
              <a:t>st</a:t>
            </a:r>
            <a:r>
              <a:rPr lang="en-NZ" sz="1600" dirty="0"/>
              <a:t> century is a challenging time for young people to be faithful </a:t>
            </a:r>
            <a:r>
              <a:rPr lang="en-NZ" sz="1600" dirty="0" err="1" smtClean="0"/>
              <a:t>pono</a:t>
            </a:r>
            <a:r>
              <a:rPr lang="en-NZ" sz="1600" dirty="0"/>
              <a:t/>
            </a:r>
            <a:br>
              <a:rPr lang="en-NZ" sz="1600" dirty="0"/>
            </a:br>
            <a:r>
              <a:rPr lang="en-NZ" sz="1600" dirty="0" smtClean="0"/>
              <a:t>to </a:t>
            </a:r>
            <a:r>
              <a:rPr lang="en-NZ" sz="1600" dirty="0"/>
              <a:t>their baptismal promises. Present your debate to other young people of around your age. </a:t>
            </a:r>
            <a:endParaRPr lang="en-GB" sz="1600" dirty="0"/>
          </a:p>
          <a:p>
            <a:pPr marL="171450" indent="-171450">
              <a:spcAft>
                <a:spcPts val="1200"/>
              </a:spcAft>
              <a:buFont typeface="Wingdings" pitchFamily="2" charset="2"/>
              <a:buChar char="v"/>
            </a:pPr>
            <a:r>
              <a:rPr lang="en-NZ" sz="1600" b="1" dirty="0"/>
              <a:t> </a:t>
            </a:r>
            <a:r>
              <a:rPr lang="en-NZ" sz="1600" b="1" dirty="0" smtClean="0"/>
              <a:t>Make </a:t>
            </a:r>
            <a:r>
              <a:rPr lang="en-NZ" sz="1600" b="1" dirty="0"/>
              <a:t>up your own way </a:t>
            </a:r>
            <a:r>
              <a:rPr lang="en-NZ" sz="1600" dirty="0"/>
              <a:t>of showing and sharing what </a:t>
            </a:r>
            <a:r>
              <a:rPr lang="en-NZ" sz="1600" dirty="0" smtClean="0"/>
              <a:t>you</a:t>
            </a:r>
            <a:br>
              <a:rPr lang="en-NZ" sz="1600" dirty="0" smtClean="0"/>
            </a:br>
            <a:r>
              <a:rPr lang="en-NZ" sz="1600" dirty="0" smtClean="0"/>
              <a:t>have </a:t>
            </a:r>
            <a:r>
              <a:rPr lang="en-NZ" sz="1600" dirty="0"/>
              <a:t>learned </a:t>
            </a:r>
            <a:r>
              <a:rPr lang="en-NZ" sz="1600" dirty="0" smtClean="0"/>
              <a:t>and decide </a:t>
            </a:r>
            <a:r>
              <a:rPr lang="en-NZ" sz="1600" dirty="0"/>
              <a:t>who you would like to share it with. </a:t>
            </a:r>
            <a:endParaRPr lang="en-GB" sz="1600" dirty="0"/>
          </a:p>
        </p:txBody>
      </p:sp>
      <p:pic>
        <p:nvPicPr>
          <p:cNvPr id="8196" name="Picture: Bottom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446" y="4089672"/>
            <a:ext cx="1257110" cy="8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Middle 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9977" y="2420736"/>
            <a:ext cx="846577" cy="80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Middle Lef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52" y="2210632"/>
            <a:ext cx="845315" cy="126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Picture Top right Corner"/>
          <p:cNvGrpSpPr/>
          <p:nvPr/>
        </p:nvGrpSpPr>
        <p:grpSpPr>
          <a:xfrm>
            <a:off x="7424069" y="99435"/>
            <a:ext cx="1596027" cy="487865"/>
            <a:chOff x="5085573" y="4617802"/>
            <a:chExt cx="1596027" cy="487865"/>
          </a:xfrm>
        </p:grpSpPr>
        <p:pic>
          <p:nvPicPr>
            <p:cNvPr id="81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5573"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7582"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9591" y="4617802"/>
              <a:ext cx="532009" cy="48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Picture Top Left Corner"/>
          <p:cNvGrpSpPr/>
          <p:nvPr/>
        </p:nvGrpSpPr>
        <p:grpSpPr>
          <a:xfrm>
            <a:off x="98837" y="148449"/>
            <a:ext cx="3393381" cy="1284305"/>
            <a:chOff x="139029" y="88161"/>
            <a:chExt cx="3393381" cy="1284305"/>
          </a:xfrm>
        </p:grpSpPr>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315" y="418868"/>
              <a:ext cx="1261095" cy="81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8" descr="Image result for black and white clip art for baptismal promises">
              <a:hlinkClick r:id="rId8"/>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2565" y="455526"/>
              <a:ext cx="1428750" cy="916940"/>
            </a:xfrm>
            <a:prstGeom prst="rect">
              <a:avLst/>
            </a:prstGeom>
            <a:noFill/>
            <a:ln>
              <a:noFill/>
            </a:ln>
          </p:spPr>
        </p:pic>
        <p:pic>
          <p:nvPicPr>
            <p:cNvPr id="18" name="Picture 17" descr="Image result for black and white clip art for baptismal promises">
              <a:hlinkClick r:id="rId10"/>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029" y="88161"/>
              <a:ext cx="762000" cy="1143000"/>
            </a:xfrm>
            <a:prstGeom prst="rect">
              <a:avLst/>
            </a:prstGeom>
            <a:noFill/>
            <a:ln>
              <a:noFill/>
            </a:ln>
          </p:spPr>
        </p:pic>
      </p:grpSp>
      <p:sp>
        <p:nvSpPr>
          <p:cNvPr id="23" name="Title"/>
          <p:cNvSpPr txBox="1">
            <a:spLocks/>
          </p:cNvSpPr>
          <p:nvPr/>
        </p:nvSpPr>
        <p:spPr>
          <a:xfrm>
            <a:off x="525489" y="74422"/>
            <a:ext cx="7272441" cy="369332"/>
          </a:xfrm>
          <a:prstGeom prst="rect">
            <a:avLst/>
          </a:prstGeom>
        </p:spPr>
        <p:txBody>
          <a:bodyPr vert="horz" wrap="square" lIns="91440" tIns="0" rIns="9144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ea typeface="Adobe Heiti Std R" pitchFamily="34" charset="-128"/>
              </a:rPr>
              <a:t>Sharing our Learning about LENT with family </a:t>
            </a:r>
            <a:r>
              <a:rPr lang="en-US" sz="2400" dirty="0" err="1" smtClean="0">
                <a:ea typeface="Adobe Heiti Std R" pitchFamily="34" charset="-128"/>
              </a:rPr>
              <a:t>whānau</a:t>
            </a:r>
            <a:endParaRPr lang="en-GB" sz="2800" dirty="0">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R-2</a:t>
            </a:r>
          </a:p>
          <a:p>
            <a:pPr algn="ctr"/>
            <a:r>
              <a:rPr lang="en-GB" sz="900" b="1" dirty="0" smtClean="0">
                <a:latin typeface="Arial" pitchFamily="34" charset="0"/>
                <a:cs typeface="Arial" pitchFamily="34" charset="0"/>
              </a:rPr>
              <a:t>S-13B</a:t>
            </a:r>
            <a:endParaRPr lang="en-GB" sz="900" b="1" dirty="0">
              <a:latin typeface="Arial" pitchFamily="34" charset="0"/>
              <a:cs typeface="Arial" pitchFamily="34" charset="0"/>
            </a:endParaRPr>
          </a:p>
        </p:txBody>
      </p:sp>
      <p:sp>
        <p:nvSpPr>
          <p:cNvPr id="20" name="Action Button: Up">
            <a:hlinkClick r:id="rId1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22"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1367617407"/>
      </p:ext>
    </p:extLst>
  </p:cSld>
  <p:clrMapOvr>
    <a:masterClrMapping/>
  </p:clrMapOvr>
  <p:transition spd="slow"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ackground" descr="D:\03 Projects\TCI\10 Lessons\03 Backgrounds\Lent\Smok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Line 2"/>
          <p:cNvSpPr txBox="1"/>
          <p:nvPr/>
        </p:nvSpPr>
        <p:spPr>
          <a:xfrm>
            <a:off x="859997" y="3108906"/>
            <a:ext cx="7744315" cy="830997"/>
          </a:xfrm>
          <a:prstGeom prst="rect">
            <a:avLst/>
          </a:prstGeom>
          <a:noFill/>
        </p:spPr>
        <p:txBody>
          <a:bodyPr wrap="square" rtlCol="0">
            <a:spAutoFit/>
          </a:bodyPr>
          <a:lstStyle/>
          <a:p>
            <a:pPr lvl="0"/>
            <a:r>
              <a:rPr lang="en-NZ" sz="2400" i="1" dirty="0">
                <a:solidFill>
                  <a:schemeClr val="bg1"/>
                </a:solidFill>
                <a:latin typeface="+mj-lt"/>
                <a:ea typeface="Adobe Heiti Std R" pitchFamily="34" charset="-128"/>
                <a:cs typeface="Segoe UI" pitchFamily="34" charset="0"/>
              </a:rPr>
              <a:t>recognise Lent is a time when the baptised prepare to renew their baptismal commitment</a:t>
            </a:r>
            <a:r>
              <a:rPr lang="en-NZ" sz="2400" i="1" dirty="0" smtClean="0">
                <a:solidFill>
                  <a:schemeClr val="bg1"/>
                </a:solidFill>
                <a:latin typeface="+mj-lt"/>
                <a:ea typeface="Adobe Heiti Std R" pitchFamily="34" charset="-128"/>
                <a:cs typeface="Segoe UI" pitchFamily="34" charset="0"/>
              </a:rPr>
              <a:t>.</a:t>
            </a:r>
            <a:endParaRPr lang="en-GB" sz="2400" i="1" dirty="0">
              <a:solidFill>
                <a:schemeClr val="bg1"/>
              </a:solidFill>
              <a:latin typeface="+mj-lt"/>
              <a:ea typeface="Adobe Heiti Std R" pitchFamily="34" charset="-128"/>
              <a:cs typeface="Segoe UI" pitchFamily="34" charset="0"/>
            </a:endParaRPr>
          </a:p>
        </p:txBody>
      </p:sp>
      <p:sp>
        <p:nvSpPr>
          <p:cNvPr id="9" name="Textbox: Line 1"/>
          <p:cNvSpPr txBox="1"/>
          <p:nvPr/>
        </p:nvSpPr>
        <p:spPr>
          <a:xfrm>
            <a:off x="865802" y="2035441"/>
            <a:ext cx="7744315" cy="830997"/>
          </a:xfrm>
          <a:prstGeom prst="rect">
            <a:avLst/>
          </a:prstGeom>
          <a:noFill/>
        </p:spPr>
        <p:txBody>
          <a:bodyPr wrap="square" rtlCol="0">
            <a:spAutoFit/>
          </a:bodyPr>
          <a:lstStyle/>
          <a:p>
            <a:pPr marL="0" lvl="1">
              <a:spcAft>
                <a:spcPts val="1800"/>
              </a:spcAft>
            </a:pPr>
            <a:r>
              <a:rPr lang="en-US" sz="2400" i="1" dirty="0" err="1" smtClean="0">
                <a:solidFill>
                  <a:schemeClr val="bg1"/>
                </a:solidFill>
                <a:latin typeface="+mj-lt"/>
                <a:ea typeface="Adobe Heiti Std R" pitchFamily="34" charset="-128"/>
                <a:cs typeface="Segoe UI" pitchFamily="34" charset="0"/>
              </a:rPr>
              <a:t>recognise</a:t>
            </a:r>
            <a:r>
              <a:rPr lang="en-US" sz="2400" i="1" dirty="0" smtClean="0">
                <a:solidFill>
                  <a:schemeClr val="bg1"/>
                </a:solidFill>
                <a:latin typeface="+mj-lt"/>
                <a:ea typeface="Adobe Heiti Std R" pitchFamily="34" charset="-128"/>
                <a:cs typeface="Segoe UI" pitchFamily="34" charset="0"/>
              </a:rPr>
              <a:t> </a:t>
            </a:r>
            <a:r>
              <a:rPr lang="en-US" sz="2400" i="1" dirty="0">
                <a:solidFill>
                  <a:schemeClr val="bg1"/>
                </a:solidFill>
                <a:latin typeface="+mj-lt"/>
                <a:ea typeface="Adobe Heiti Std R" pitchFamily="34" charset="-128"/>
                <a:cs typeface="Segoe UI" pitchFamily="34" charset="0"/>
              </a:rPr>
              <a:t>Lent is a time when the catechumens prepare for their Baptism at Easter</a:t>
            </a:r>
            <a:endParaRPr lang="en-GB" sz="2400" i="1" dirty="0">
              <a:solidFill>
                <a:schemeClr val="bg1"/>
              </a:solidFill>
              <a:latin typeface="+mj-lt"/>
              <a:ea typeface="Adobe Heiti Std R" pitchFamily="34" charset="-128"/>
              <a:cs typeface="Segoe UI" pitchFamily="34" charset="0"/>
            </a:endParaRPr>
          </a:p>
        </p:txBody>
      </p:sp>
      <p:sp>
        <p:nvSpPr>
          <p:cNvPr id="11" name="Shape: Border 2"/>
          <p:cNvSpPr/>
          <p:nvPr/>
        </p:nvSpPr>
        <p:spPr>
          <a:xfrm>
            <a:off x="859997" y="3108905"/>
            <a:ext cx="7744315" cy="830997"/>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035440"/>
            <a:ext cx="7744315" cy="830998"/>
          </a:xfrm>
          <a:prstGeom prst="rect">
            <a:avLst/>
          </a:prstGeom>
          <a:solidFill>
            <a:srgbClr val="33CC33">
              <a:alpha val="0"/>
            </a:srgbClr>
          </a:solidFill>
          <a:ln>
            <a:solidFill>
              <a:schemeClr val="bg1">
                <a:lumMod val="95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395536" y="3084971"/>
            <a:ext cx="433132" cy="461665"/>
          </a:xfrm>
          <a:prstGeom prst="rect">
            <a:avLst/>
          </a:prstGeom>
          <a:noFill/>
        </p:spPr>
        <p:txBody>
          <a:bodyPr wrap="none" rtlCol="0">
            <a:spAutoFit/>
          </a:bodyPr>
          <a:lstStyle/>
          <a:p>
            <a:r>
              <a:rPr lang="en-US" sz="2400" i="1" dirty="0">
                <a:solidFill>
                  <a:schemeClr val="bg1"/>
                </a:solidFill>
                <a:latin typeface="+mj-lt"/>
                <a:ea typeface="Adobe Heiti Std R" pitchFamily="34" charset="-128"/>
                <a:cs typeface="Segoe UI" pitchFamily="34" charset="0"/>
              </a:rPr>
              <a:t>2</a:t>
            </a:r>
            <a:r>
              <a:rPr lang="en-US" sz="2400" i="1" dirty="0" smtClean="0">
                <a:solidFill>
                  <a:schemeClr val="bg1"/>
                </a:solidFill>
                <a:latin typeface="+mj-lt"/>
                <a:ea typeface="Adobe Heiti Std R" pitchFamily="34" charset="-128"/>
                <a:cs typeface="Segoe UI" pitchFamily="34" charset="0"/>
              </a:rPr>
              <a:t>)</a:t>
            </a:r>
            <a:endParaRPr lang="en-GB" sz="2400" i="1" dirty="0">
              <a:solidFill>
                <a:schemeClr val="bg1"/>
              </a:solidFill>
              <a:latin typeface="+mj-lt"/>
              <a:ea typeface="Adobe Heiti Std R" pitchFamily="34" charset="-128"/>
              <a:cs typeface="Segoe UI" pitchFamily="34" charset="0"/>
            </a:endParaRPr>
          </a:p>
        </p:txBody>
      </p:sp>
      <p:sp>
        <p:nvSpPr>
          <p:cNvPr id="15" name="Shape: Number 1"/>
          <p:cNvSpPr txBox="1"/>
          <p:nvPr/>
        </p:nvSpPr>
        <p:spPr>
          <a:xfrm>
            <a:off x="395536" y="2039255"/>
            <a:ext cx="433132" cy="461665"/>
          </a:xfrm>
          <a:prstGeom prst="rect">
            <a:avLst/>
          </a:prstGeom>
          <a:noFill/>
        </p:spPr>
        <p:txBody>
          <a:bodyPr wrap="none" rtlCol="0">
            <a:spAutoFit/>
          </a:bodyPr>
          <a:lstStyle/>
          <a:p>
            <a:r>
              <a:rPr lang="en-US" sz="2400" i="1" dirty="0" smtClean="0">
                <a:solidFill>
                  <a:schemeClr val="bg1"/>
                </a:solidFill>
                <a:latin typeface="+mj-lt"/>
                <a:ea typeface="Adobe Heiti Std R" pitchFamily="34" charset="-128"/>
                <a:cs typeface="Segoe UI" pitchFamily="34" charset="0"/>
              </a:rPr>
              <a:t>1)</a:t>
            </a:r>
            <a:endParaRPr lang="en-GB" sz="2400" i="1" dirty="0">
              <a:solidFill>
                <a:schemeClr val="bg1"/>
              </a:solidFill>
              <a:latin typeface="+mj-lt"/>
              <a:ea typeface="Adobe Heiti Std R" pitchFamily="34" charset="-128"/>
              <a:cs typeface="Segoe UI" pitchFamily="34" charset="0"/>
            </a:endParaRPr>
          </a:p>
        </p:txBody>
      </p:sp>
      <p:sp>
        <p:nvSpPr>
          <p:cNvPr id="3" name="Subtile"/>
          <p:cNvSpPr txBox="1"/>
          <p:nvPr/>
        </p:nvSpPr>
        <p:spPr>
          <a:xfrm>
            <a:off x="539552" y="1491630"/>
            <a:ext cx="2304256" cy="369332"/>
          </a:xfrm>
          <a:prstGeom prst="rect">
            <a:avLst/>
          </a:prstGeom>
          <a:noFill/>
        </p:spPr>
        <p:txBody>
          <a:bodyPr wrap="square" rtlCol="0">
            <a:spAutoFit/>
          </a:bodyPr>
          <a:lstStyle/>
          <a:p>
            <a:r>
              <a:rPr lang="en-NZ" dirty="0" smtClean="0">
                <a:solidFill>
                  <a:schemeClr val="bg1"/>
                </a:solidFill>
                <a:latin typeface="+mj-lt"/>
                <a:ea typeface="Adobe Heiti Std R" pitchFamily="34" charset="-128"/>
              </a:rPr>
              <a:t>The students will:</a:t>
            </a:r>
            <a:endParaRPr lang="en-GB" dirty="0">
              <a:solidFill>
                <a:schemeClr val="bg1"/>
              </a:solidFill>
              <a:latin typeface="+mj-lt"/>
              <a:ea typeface="Adobe Heiti Std R" pitchFamily="34" charset="-128"/>
            </a:endParaRPr>
          </a:p>
        </p:txBody>
      </p:sp>
      <p:pic>
        <p:nvPicPr>
          <p:cNvPr id="22" name="Picture: Right 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235" y="104123"/>
            <a:ext cx="1275765" cy="84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4000">
                <a:solidFill>
                  <a:schemeClr val="bg1"/>
                </a:solidFill>
                <a:ea typeface="Adobe Heiti Std R" pitchFamily="34" charset="-128"/>
              </a:rPr>
              <a:t>Learning </a:t>
            </a:r>
            <a:r>
              <a:rPr lang="en-NZ" sz="4000" smtClean="0">
                <a:solidFill>
                  <a:schemeClr val="bg1"/>
                </a:solidFill>
                <a:ea typeface="Adobe Heiti Std R" pitchFamily="34" charset="-128"/>
              </a:rPr>
              <a:t>Intentions</a:t>
            </a:r>
            <a:endParaRPr lang="en-GB" sz="40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59117" y="4912668"/>
            <a:ext cx="16257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the borders to reveal text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CC99FF"/>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bg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bg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ackground" descr="D:\03 Projects\TCI\10 Lessons\03 Backgrounds\Lent\Smok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 y="0"/>
            <a:ext cx="9144689" cy="514350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Text Lines"/>
          <p:cNvSpPr txBox="1"/>
          <p:nvPr/>
        </p:nvSpPr>
        <p:spPr>
          <a:xfrm>
            <a:off x="318497" y="1001353"/>
            <a:ext cx="7709552" cy="3754874"/>
          </a:xfrm>
          <a:prstGeom prst="rect">
            <a:avLst/>
          </a:prstGeom>
          <a:noFill/>
        </p:spPr>
        <p:txBody>
          <a:bodyPr wrap="square" rtlCol="0">
            <a:spAutoFit/>
          </a:bodyPr>
          <a:lstStyle/>
          <a:p>
            <a:pPr>
              <a:spcAft>
                <a:spcPts val="1200"/>
              </a:spcAft>
            </a:pPr>
            <a:r>
              <a:rPr lang="en-NZ" dirty="0">
                <a:solidFill>
                  <a:srgbClr val="FFFFFF"/>
                </a:solidFill>
              </a:rPr>
              <a:t>Catechumens are people old and young who are not yet baptised but are preparing to be baptised at Easter</a:t>
            </a:r>
            <a:r>
              <a:rPr lang="en-NZ" dirty="0" smtClean="0">
                <a:solidFill>
                  <a:srgbClr val="FFFFFF"/>
                </a:solidFill>
              </a:rPr>
              <a:t>.</a:t>
            </a:r>
          </a:p>
          <a:p>
            <a:pPr>
              <a:spcAft>
                <a:spcPts val="1200"/>
              </a:spcAft>
            </a:pPr>
            <a:r>
              <a:rPr lang="en-NZ" dirty="0">
                <a:solidFill>
                  <a:srgbClr val="FFFFFF"/>
                </a:solidFill>
              </a:rPr>
              <a:t>Catechumens are part of a process of instruction and spiritual formation to bring them into the family of the Church.</a:t>
            </a:r>
            <a:endParaRPr lang="en-GB" dirty="0">
              <a:solidFill>
                <a:srgbClr val="FFFFFF"/>
              </a:solidFill>
            </a:endParaRPr>
          </a:p>
          <a:p>
            <a:pPr>
              <a:spcAft>
                <a:spcPts val="1200"/>
              </a:spcAft>
            </a:pPr>
            <a:r>
              <a:rPr lang="en-NZ" dirty="0">
                <a:solidFill>
                  <a:srgbClr val="FFFFFF"/>
                </a:solidFill>
              </a:rPr>
              <a:t>The process of preparation is known as the Catechumenate which goes back to the days of the Early Church.</a:t>
            </a:r>
            <a:endParaRPr lang="en-GB" dirty="0">
              <a:solidFill>
                <a:srgbClr val="FFFFFF"/>
              </a:solidFill>
            </a:endParaRPr>
          </a:p>
          <a:p>
            <a:pPr>
              <a:spcAft>
                <a:spcPts val="1200"/>
              </a:spcAft>
            </a:pPr>
            <a:r>
              <a:rPr lang="en-NZ" dirty="0">
                <a:solidFill>
                  <a:srgbClr val="FFFFFF"/>
                </a:solidFill>
              </a:rPr>
              <a:t>The process continues today but it was revised and renamed since Vatican 11 and is now known as the Rite of Christian Initiation of Adults. There is also a children’s version. </a:t>
            </a:r>
            <a:endParaRPr lang="en-GB" dirty="0">
              <a:solidFill>
                <a:srgbClr val="FFFFFF"/>
              </a:solidFill>
            </a:endParaRPr>
          </a:p>
          <a:p>
            <a:pPr>
              <a:spcAft>
                <a:spcPts val="1200"/>
              </a:spcAft>
            </a:pPr>
            <a:r>
              <a:rPr lang="en-NZ" dirty="0">
                <a:solidFill>
                  <a:srgbClr val="FFFFFF"/>
                </a:solidFill>
              </a:rPr>
              <a:t>People who are baptised but want to become full members of the Catholic Church follow the Catechumenate programme but are referred to as candidates.</a:t>
            </a:r>
            <a:endParaRPr lang="en-GB" dirty="0">
              <a:solidFill>
                <a:srgbClr val="FFFFFF"/>
              </a:solidFill>
            </a:endParaRPr>
          </a:p>
        </p:txBody>
      </p:sp>
      <p:grpSp>
        <p:nvGrpSpPr>
          <p:cNvPr id="53" name="Shape: Slider"/>
          <p:cNvGrpSpPr/>
          <p:nvPr/>
        </p:nvGrpSpPr>
        <p:grpSpPr>
          <a:xfrm>
            <a:off x="2" y="1041528"/>
            <a:ext cx="9144000" cy="4430587"/>
            <a:chOff x="2" y="1449418"/>
            <a:chExt cx="9144000" cy="4430587"/>
          </a:xfrm>
        </p:grpSpPr>
        <p:sp>
          <p:nvSpPr>
            <p:cNvPr id="54" name="Slider: Image"/>
            <p:cNvSpPr/>
            <p:nvPr/>
          </p:nvSpPr>
          <p:spPr>
            <a:xfrm>
              <a:off x="2" y="1449418"/>
              <a:ext cx="9144000" cy="4430587"/>
            </a:xfrm>
            <a:prstGeom prst="rect">
              <a:avLst/>
            </a:prstGeom>
            <a:blipFill dpi="0" rotWithShape="1">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p:txBody>
        </p:sp>
        <p:sp>
          <p:nvSpPr>
            <p:cNvPr id="55"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56" name="Shape: Sider Down 5"/>
          <p:cNvSpPr/>
          <p:nvPr/>
        </p:nvSpPr>
        <p:spPr>
          <a:xfrm rot="5400000">
            <a:off x="8301618" y="120770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hape: Sider Down 4"/>
          <p:cNvSpPr/>
          <p:nvPr/>
        </p:nvSpPr>
        <p:spPr>
          <a:xfrm rot="5400000">
            <a:off x="8301618" y="120770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Shape: Sider Down 3"/>
          <p:cNvSpPr/>
          <p:nvPr/>
        </p:nvSpPr>
        <p:spPr>
          <a:xfrm rot="5400000">
            <a:off x="8301618" y="120770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Shape: Sider Down 2"/>
          <p:cNvSpPr/>
          <p:nvPr/>
        </p:nvSpPr>
        <p:spPr>
          <a:xfrm rot="5400000">
            <a:off x="8301618" y="120770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Shape: Sider Down 1"/>
          <p:cNvSpPr/>
          <p:nvPr/>
        </p:nvSpPr>
        <p:spPr>
          <a:xfrm rot="5400000">
            <a:off x="8301618" y="120770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Shape: Slider Up"/>
          <p:cNvSpPr/>
          <p:nvPr/>
        </p:nvSpPr>
        <p:spPr>
          <a:xfrm rot="16200000">
            <a:off x="8287274" y="3640734"/>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539552" y="0"/>
            <a:ext cx="7772400" cy="900000"/>
          </a:xfrm>
        </p:spPr>
        <p:txBody>
          <a:bodyPr>
            <a:normAutofit/>
          </a:bodyPr>
          <a:lstStyle/>
          <a:p>
            <a:r>
              <a:rPr lang="en-NZ" sz="4000" dirty="0">
                <a:solidFill>
                  <a:schemeClr val="bg1"/>
                </a:solidFill>
                <a:ea typeface="Adobe Heiti Std R" pitchFamily="34" charset="-128"/>
              </a:rPr>
              <a:t>What are catechumens?</a:t>
            </a:r>
            <a:endParaRPr lang="en-GB" sz="40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ction Button: Video">
            <a:hlinkClick r:id="rId5" highlightClick="1"/>
          </p:cNvPr>
          <p:cNvSpPr/>
          <p:nvPr/>
        </p:nvSpPr>
        <p:spPr>
          <a:xfrm>
            <a:off x="7092000"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Tool instructions"/>
          <p:cNvSpPr txBox="1"/>
          <p:nvPr/>
        </p:nvSpPr>
        <p:spPr>
          <a:xfrm>
            <a:off x="638449" y="4774168"/>
            <a:ext cx="6199133" cy="3693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down-button to move the blind down, and click the up-button (appears at bottom) to move the blind to the top.</a:t>
            </a:r>
          </a:p>
          <a:p>
            <a:pPr algn="ctr"/>
            <a:r>
              <a:rPr lang="en-NZ" sz="900" dirty="0" smtClean="0">
                <a:latin typeface="Arial" pitchFamily="34" charset="0"/>
                <a:ea typeface="Segoe UI" pitchFamily="34" charset="0"/>
                <a:cs typeface="Arial" pitchFamily="34" charset="0"/>
              </a:rPr>
              <a:t>Click the video button to play the video.</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37640414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6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0.00432 L 0 0.14784 " pathEditMode="relative" rAng="0" ptsTypes="AA">
                                      <p:cBhvr>
                                        <p:cTn id="8" dur="2000" fill="hold"/>
                                        <p:tgtEl>
                                          <p:spTgt spid="53"/>
                                        </p:tgtEl>
                                        <p:attrNameLst>
                                          <p:attrName>ppt_x</p:attrName>
                                          <p:attrName>ppt_y</p:attrName>
                                        </p:attrNameLst>
                                      </p:cBhvr>
                                      <p:rCtr x="0" y="7160"/>
                                    </p:animMotion>
                                  </p:childTnLst>
                                </p:cTn>
                              </p:par>
                              <p:par>
                                <p:cTn id="9" presetID="42" presetClass="path" presetSubtype="0" accel="50000" decel="50000" fill="hold" grpId="1" nodeType="withEffect">
                                  <p:stCondLst>
                                    <p:cond delay="0"/>
                                  </p:stCondLst>
                                  <p:childTnLst>
                                    <p:animMotion origin="layout" path="M 8.33333E-7 3.82716E-6 L 8.33333E-7 0.15216 " pathEditMode="relative" rAng="0" ptsTypes="AA">
                                      <p:cBhvr>
                                        <p:cTn id="10" dur="2000" fill="hold"/>
                                        <p:tgtEl>
                                          <p:spTgt spid="59"/>
                                        </p:tgtEl>
                                        <p:attrNameLst>
                                          <p:attrName>ppt_x</p:attrName>
                                          <p:attrName>ppt_y</p:attrName>
                                        </p:attrNameLst>
                                      </p:cBhvr>
                                      <p:rCtr x="0" y="7593"/>
                                    </p:animMotion>
                                  </p:childTnLst>
                                </p:cTn>
                              </p:par>
                              <p:par>
                                <p:cTn id="11" presetID="42" presetClass="path" presetSubtype="0" accel="50000" decel="50000" fill="hold" grpId="1" nodeType="withEffect">
                                  <p:stCondLst>
                                    <p:cond delay="0"/>
                                  </p:stCondLst>
                                  <p:childTnLst>
                                    <p:animMotion origin="layout" path="M 8.33333E-7 3.82716E-6 L 8.33333E-7 0.15154 " pathEditMode="relative" rAng="0" ptsTypes="AA">
                                      <p:cBhvr>
                                        <p:cTn id="12" dur="2000" fill="hold"/>
                                        <p:tgtEl>
                                          <p:spTgt spid="58"/>
                                        </p:tgtEl>
                                        <p:attrNameLst>
                                          <p:attrName>ppt_x</p:attrName>
                                          <p:attrName>ppt_y</p:attrName>
                                        </p:attrNameLst>
                                      </p:cBhvr>
                                      <p:rCtr x="0" y="7562"/>
                                    </p:animMotion>
                                  </p:childTnLst>
                                </p:cTn>
                              </p:par>
                              <p:par>
                                <p:cTn id="13" presetID="42" presetClass="path" presetSubtype="0" accel="50000" decel="50000" fill="hold" grpId="1" nodeType="withEffect">
                                  <p:stCondLst>
                                    <p:cond delay="0"/>
                                  </p:stCondLst>
                                  <p:childTnLst>
                                    <p:animMotion origin="layout" path="M 8.33333E-7 3.82716E-6 L 8.33333E-7 0.15123 " pathEditMode="relative" rAng="0" ptsTypes="AA">
                                      <p:cBhvr>
                                        <p:cTn id="14" dur="2000" fill="hold"/>
                                        <p:tgtEl>
                                          <p:spTgt spid="57"/>
                                        </p:tgtEl>
                                        <p:attrNameLst>
                                          <p:attrName>ppt_x</p:attrName>
                                          <p:attrName>ppt_y</p:attrName>
                                        </p:attrNameLst>
                                      </p:cBhvr>
                                      <p:rCtr x="0" y="7562"/>
                                    </p:animMotion>
                                  </p:childTnLst>
                                </p:cTn>
                              </p:par>
                              <p:par>
                                <p:cTn id="15" presetID="42" presetClass="path" presetSubtype="0" accel="50000" decel="50000" fill="hold" grpId="1" nodeType="withEffect">
                                  <p:stCondLst>
                                    <p:cond delay="0"/>
                                  </p:stCondLst>
                                  <p:childTnLst>
                                    <p:animMotion origin="layout" path="M 8.33333E-7 3.82716E-6 L 8.33333E-7 0.15185 " pathEditMode="relative" rAng="0" ptsTypes="AA">
                                      <p:cBhvr>
                                        <p:cTn id="16" dur="2000" fill="hold"/>
                                        <p:tgtEl>
                                          <p:spTgt spid="56"/>
                                        </p:tgtEl>
                                        <p:attrNameLst>
                                          <p:attrName>ppt_x</p:attrName>
                                          <p:attrName>ppt_y</p:attrName>
                                        </p:attrNameLst>
                                      </p:cBhvr>
                                      <p:rCtr x="0" y="7593"/>
                                    </p:animMotion>
                                  </p:childTnLst>
                                </p:cTn>
                              </p:par>
                            </p:childTnLst>
                          </p:cTn>
                        </p:par>
                      </p:childTnLst>
                    </p:cTn>
                  </p:par>
                </p:childTnLst>
              </p:cTn>
              <p:nextCondLst>
                <p:cond evt="onClick" delay="0">
                  <p:tgtEl>
                    <p:spTgt spid="60"/>
                  </p:tgtEl>
                </p:cond>
              </p:nextCondLst>
            </p:seq>
            <p:seq concurrent="1" nextAc="seek">
              <p:cTn id="17" restart="whenNotActive" fill="hold" evtFilter="cancelBubble" nodeType="interactiveSeq">
                <p:stCondLst>
                  <p:cond evt="onClick" delay="0">
                    <p:tgtEl>
                      <p:spTgt spid="5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4784 L 0 0.28086 " pathEditMode="relative" rAng="0" ptsTypes="AA">
                                      <p:cBhvr>
                                        <p:cTn id="23" dur="2000" fill="hold"/>
                                        <p:tgtEl>
                                          <p:spTgt spid="53"/>
                                        </p:tgtEl>
                                        <p:attrNameLst>
                                          <p:attrName>ppt_x</p:attrName>
                                          <p:attrName>ppt_y</p:attrName>
                                        </p:attrNameLst>
                                      </p:cBhvr>
                                      <p:rCtr x="0" y="6636"/>
                                    </p:animMotion>
                                  </p:childTnLst>
                                </p:cTn>
                              </p:par>
                              <p:par>
                                <p:cTn id="24" presetID="42" presetClass="path" presetSubtype="0" accel="50000" decel="50000" fill="hold" grpId="2" nodeType="withEffect">
                                  <p:stCondLst>
                                    <p:cond delay="0"/>
                                  </p:stCondLst>
                                  <p:childTnLst>
                                    <p:animMotion origin="layout" path="M 8.33333E-7 0.15216 L 8.33333E-7 0.28364 " pathEditMode="relative" rAng="0" ptsTypes="AA">
                                      <p:cBhvr>
                                        <p:cTn id="25" dur="2000" fill="hold"/>
                                        <p:tgtEl>
                                          <p:spTgt spid="58"/>
                                        </p:tgtEl>
                                        <p:attrNameLst>
                                          <p:attrName>ppt_x</p:attrName>
                                          <p:attrName>ppt_y</p:attrName>
                                        </p:attrNameLst>
                                      </p:cBhvr>
                                      <p:rCtr x="0" y="6574"/>
                                    </p:animMotion>
                                  </p:childTnLst>
                                </p:cTn>
                              </p:par>
                              <p:par>
                                <p:cTn id="26" presetID="42" presetClass="path" presetSubtype="0" accel="50000" decel="50000" fill="hold" grpId="2" nodeType="withEffect">
                                  <p:stCondLst>
                                    <p:cond delay="0"/>
                                  </p:stCondLst>
                                  <p:childTnLst>
                                    <p:animMotion origin="layout" path="M 8.33333E-7 0.15216 L 0.00017 0.28271 " pathEditMode="relative" rAng="0" ptsTypes="AA">
                                      <p:cBhvr>
                                        <p:cTn id="27" dur="2000" fill="hold"/>
                                        <p:tgtEl>
                                          <p:spTgt spid="57"/>
                                        </p:tgtEl>
                                        <p:attrNameLst>
                                          <p:attrName>ppt_x</p:attrName>
                                          <p:attrName>ppt_y</p:attrName>
                                        </p:attrNameLst>
                                      </p:cBhvr>
                                      <p:rCtr x="0" y="6512"/>
                                    </p:animMotion>
                                  </p:childTnLst>
                                </p:cTn>
                              </p:par>
                              <p:par>
                                <p:cTn id="28" presetID="42" presetClass="path" presetSubtype="0" accel="50000" decel="50000" fill="hold" grpId="2" nodeType="withEffect">
                                  <p:stCondLst>
                                    <p:cond delay="0"/>
                                  </p:stCondLst>
                                  <p:childTnLst>
                                    <p:animMotion origin="layout" path="M 8.33333E-7 0.15216 L 8.33333E-7 0.28271 " pathEditMode="relative" rAng="0" ptsTypes="AA">
                                      <p:cBhvr>
                                        <p:cTn id="29" dur="2000" fill="hold"/>
                                        <p:tgtEl>
                                          <p:spTgt spid="56"/>
                                        </p:tgtEl>
                                        <p:attrNameLst>
                                          <p:attrName>ppt_x</p:attrName>
                                          <p:attrName>ppt_y</p:attrName>
                                        </p:attrNameLst>
                                      </p:cBhvr>
                                      <p:rCtr x="0" y="6512"/>
                                    </p:animMotion>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27994 L 0 0.42223 " pathEditMode="relative" rAng="0" ptsTypes="AA">
                                      <p:cBhvr>
                                        <p:cTn id="36" dur="2000" fill="hold"/>
                                        <p:tgtEl>
                                          <p:spTgt spid="53"/>
                                        </p:tgtEl>
                                        <p:attrNameLst>
                                          <p:attrName>ppt_x</p:attrName>
                                          <p:attrName>ppt_y</p:attrName>
                                        </p:attrNameLst>
                                      </p:cBhvr>
                                      <p:rCtr x="0" y="7099"/>
                                    </p:animMotion>
                                  </p:childTnLst>
                                </p:cTn>
                              </p:par>
                              <p:par>
                                <p:cTn id="37" presetID="42" presetClass="path" presetSubtype="0" accel="50000" decel="50000" fill="hold" grpId="3" nodeType="withEffect">
                                  <p:stCondLst>
                                    <p:cond delay="0"/>
                                  </p:stCondLst>
                                  <p:childTnLst>
                                    <p:animMotion origin="layout" path="M 8.33333E-7 0.28364 L 8.33333E-7 0.43056 " pathEditMode="relative" rAng="0" ptsTypes="AA">
                                      <p:cBhvr>
                                        <p:cTn id="38" dur="2000" fill="hold"/>
                                        <p:tgtEl>
                                          <p:spTgt spid="57"/>
                                        </p:tgtEl>
                                        <p:attrNameLst>
                                          <p:attrName>ppt_x</p:attrName>
                                          <p:attrName>ppt_y</p:attrName>
                                        </p:attrNameLst>
                                      </p:cBhvr>
                                      <p:rCtr x="0" y="7346"/>
                                    </p:animMotion>
                                  </p:childTnLst>
                                </p:cTn>
                              </p:par>
                              <p:par>
                                <p:cTn id="39" presetID="42" presetClass="path" presetSubtype="0" accel="50000" decel="50000" fill="hold" grpId="3" nodeType="withEffect">
                                  <p:stCondLst>
                                    <p:cond delay="0"/>
                                  </p:stCondLst>
                                  <p:childTnLst>
                                    <p:animMotion origin="layout" path="M 8.33333E-7 0.28364 L 8.33333E-7 0.43179 " pathEditMode="relative" rAng="0" ptsTypes="AA">
                                      <p:cBhvr>
                                        <p:cTn id="40" dur="2000" fill="hold"/>
                                        <p:tgtEl>
                                          <p:spTgt spid="56"/>
                                        </p:tgtEl>
                                        <p:attrNameLst>
                                          <p:attrName>ppt_x</p:attrName>
                                          <p:attrName>ppt_y</p:attrName>
                                        </p:attrNameLst>
                                      </p:cBhvr>
                                      <p:rCtr x="0" y="7407"/>
                                    </p:animMotion>
                                  </p:childTnLst>
                                </p:cTn>
                              </p:par>
                            </p:childTnLst>
                          </p:cTn>
                        </p:par>
                      </p:childTnLst>
                    </p:cTn>
                  </p:par>
                </p:childTnLst>
              </p:cTn>
              <p:nextCondLst>
                <p:cond evt="onClick" delay="0">
                  <p:tgtEl>
                    <p:spTgt spid="58"/>
                  </p:tgtEl>
                </p:cond>
              </p:nextCondLst>
            </p:seq>
            <p:seq concurrent="1" nextAc="seek">
              <p:cTn id="41" restart="whenNotActive" fill="hold" evtFilter="cancelBubble" nodeType="interactiveSeq">
                <p:stCondLst>
                  <p:cond evt="onClick" delay="0">
                    <p:tgtEl>
                      <p:spTgt spid="57"/>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57"/>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2222 L 0 0.57098 " pathEditMode="relative" rAng="0" ptsTypes="AA">
                                      <p:cBhvr>
                                        <p:cTn id="47" dur="2000" fill="hold"/>
                                        <p:tgtEl>
                                          <p:spTgt spid="53"/>
                                        </p:tgtEl>
                                        <p:attrNameLst>
                                          <p:attrName>ppt_x</p:attrName>
                                          <p:attrName>ppt_y</p:attrName>
                                        </p:attrNameLst>
                                      </p:cBhvr>
                                      <p:rCtr x="0" y="7438"/>
                                    </p:animMotion>
                                  </p:childTnLst>
                                </p:cTn>
                              </p:par>
                              <p:par>
                                <p:cTn id="48" presetID="42" presetClass="path" presetSubtype="0" accel="50000" decel="50000" fill="hold" grpId="6" nodeType="withEffect">
                                  <p:stCondLst>
                                    <p:cond delay="0"/>
                                  </p:stCondLst>
                                  <p:childTnLst>
                                    <p:animMotion origin="layout" path="M 8.33333E-7 0.42901 L 8.33333E-7 0.54692 " pathEditMode="relative" rAng="0" ptsTypes="AA">
                                      <p:cBhvr>
                                        <p:cTn id="49" dur="2000" fill="hold"/>
                                        <p:tgtEl>
                                          <p:spTgt spid="56"/>
                                        </p:tgtEl>
                                        <p:attrNameLst>
                                          <p:attrName>ppt_x</p:attrName>
                                          <p:attrName>ppt_y</p:attrName>
                                        </p:attrNameLst>
                                      </p:cBhvr>
                                      <p:rCtr x="0" y="5895"/>
                                    </p:animMotion>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56"/>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56"/>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 0.5716 L 0 0.71204 " pathEditMode="relative" rAng="0" ptsTypes="AA">
                                      <p:cBhvr>
                                        <p:cTn id="56" dur="2000" fill="hold"/>
                                        <p:tgtEl>
                                          <p:spTgt spid="53"/>
                                        </p:tgtEl>
                                        <p:attrNameLst>
                                          <p:attrName>ppt_x</p:attrName>
                                          <p:attrName>ppt_y</p:attrName>
                                        </p:attrNameLst>
                                      </p:cBhvr>
                                      <p:rCtr x="0" y="7006"/>
                                    </p:animMotion>
                                  </p:childTnLst>
                                </p:cTn>
                              </p:par>
                              <p:par>
                                <p:cTn id="57" presetID="10"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1000"/>
                                        <p:tgtEl>
                                          <p:spTgt spid="61"/>
                                        </p:tgtEl>
                                      </p:cBhvr>
                                    </p:animEffect>
                                  </p:childTnLst>
                                </p:cTn>
                              </p:par>
                            </p:childTnLst>
                          </p:cTn>
                        </p:par>
                      </p:childTnLst>
                    </p:cTn>
                  </p:par>
                </p:childTnLst>
              </p:cTn>
              <p:nextCondLst>
                <p:cond evt="onClick" delay="0">
                  <p:tgtEl>
                    <p:spTgt spid="56"/>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61"/>
                                        </p:tgtEl>
                                      </p:cBhvr>
                                    </p:animEffect>
                                    <p:set>
                                      <p:cBhvr>
                                        <p:cTn id="65" dur="1" fill="hold">
                                          <p:stCondLst>
                                            <p:cond delay="499"/>
                                          </p:stCondLst>
                                        </p:cTn>
                                        <p:tgtEl>
                                          <p:spTgt spid="61"/>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0 0.71133 L 0 0.00432 " pathEditMode="relative" rAng="0" ptsTypes="AA">
                                      <p:cBhvr>
                                        <p:cTn id="67" dur="500" fill="hold"/>
                                        <p:tgtEl>
                                          <p:spTgt spid="53"/>
                                        </p:tgtEl>
                                        <p:attrNameLst>
                                          <p:attrName>ppt_x</p:attrName>
                                          <p:attrName>ppt_y</p:attrName>
                                        </p:attrNameLst>
                                      </p:cBhvr>
                                      <p:rCtr x="0" y="-35350"/>
                                    </p:animMotion>
                                  </p:childTnLst>
                                </p:cTn>
                              </p:par>
                              <p:par>
                                <p:cTn id="68" presetID="42" presetClass="path" presetSubtype="0" accel="50000" decel="50000" fill="hold" grpId="2" nodeType="withEffect">
                                  <p:stCondLst>
                                    <p:cond delay="0"/>
                                  </p:stCondLst>
                                  <p:childTnLst>
                                    <p:animMotion origin="layout" path="M 3.33333E-6 0.46529 L 3.33333E-6 -4.29497E-6 " pathEditMode="relative" rAng="0" ptsTypes="AA">
                                      <p:cBhvr>
                                        <p:cTn id="69" dur="500" fill="hold"/>
                                        <p:tgtEl>
                                          <p:spTgt spid="60"/>
                                        </p:tgtEl>
                                        <p:attrNameLst>
                                          <p:attrName>ppt_x</p:attrName>
                                          <p:attrName>ppt_y</p:attrName>
                                        </p:attrNameLst>
                                      </p:cBhvr>
                                      <p:rCtr x="0" y="-23264"/>
                                    </p:animMotion>
                                  </p:childTnLst>
                                </p:cTn>
                              </p:par>
                              <p:par>
                                <p:cTn id="70" presetID="42" presetClass="path" presetSubtype="0" accel="50000" decel="50000" fill="hold" grpId="3" nodeType="withEffect">
                                  <p:stCondLst>
                                    <p:cond delay="0"/>
                                  </p:stCondLst>
                                  <p:childTnLst>
                                    <p:animMotion origin="layout" path="M 3.33333E-6 0.46529 L 3.33333E-6 -4.29497E-6 " pathEditMode="relative" rAng="0" ptsTypes="AA">
                                      <p:cBhvr>
                                        <p:cTn id="71" dur="500" fill="hold"/>
                                        <p:tgtEl>
                                          <p:spTgt spid="59"/>
                                        </p:tgtEl>
                                        <p:attrNameLst>
                                          <p:attrName>ppt_x</p:attrName>
                                          <p:attrName>ppt_y</p:attrName>
                                        </p:attrNameLst>
                                      </p:cBhvr>
                                      <p:rCtr x="0" y="-23264"/>
                                    </p:animMotion>
                                  </p:childTnLst>
                                </p:cTn>
                              </p:par>
                              <p:par>
                                <p:cTn id="72" presetID="42" presetClass="path" presetSubtype="0" accel="50000" decel="50000" fill="hold" grpId="4" nodeType="withEffect">
                                  <p:stCondLst>
                                    <p:cond delay="0"/>
                                  </p:stCondLst>
                                  <p:childTnLst>
                                    <p:animMotion origin="layout" path="M 3.33333E-6 0.46529 L 3.33333E-6 -4.29497E-6 " pathEditMode="relative" rAng="0" ptsTypes="AA">
                                      <p:cBhvr>
                                        <p:cTn id="73" dur="500" fill="hold"/>
                                        <p:tgtEl>
                                          <p:spTgt spid="58"/>
                                        </p:tgtEl>
                                        <p:attrNameLst>
                                          <p:attrName>ppt_x</p:attrName>
                                          <p:attrName>ppt_y</p:attrName>
                                        </p:attrNameLst>
                                      </p:cBhvr>
                                      <p:rCtr x="0" y="-23264"/>
                                    </p:animMotion>
                                  </p:childTnLst>
                                </p:cTn>
                              </p:par>
                              <p:par>
                                <p:cTn id="74" presetID="42" presetClass="path" presetSubtype="0" accel="50000" decel="50000" fill="hold" grpId="5" nodeType="withEffect">
                                  <p:stCondLst>
                                    <p:cond delay="0"/>
                                  </p:stCondLst>
                                  <p:childTnLst>
                                    <p:animMotion origin="layout" path="M 3.33333E-6 0.46529 L 3.33333E-6 -4.29497E-6 " pathEditMode="relative" rAng="0" ptsTypes="AA">
                                      <p:cBhvr>
                                        <p:cTn id="75" dur="500" fill="hold"/>
                                        <p:tgtEl>
                                          <p:spTgt spid="57"/>
                                        </p:tgtEl>
                                        <p:attrNameLst>
                                          <p:attrName>ppt_x</p:attrName>
                                          <p:attrName>ppt_y</p:attrName>
                                        </p:attrNameLst>
                                      </p:cBhvr>
                                      <p:rCtr x="0" y="-23264"/>
                                    </p:animMotion>
                                  </p:childTnLst>
                                </p:cTn>
                              </p:par>
                              <p:par>
                                <p:cTn id="76" presetID="42" presetClass="path" presetSubtype="0" accel="50000" decel="50000" fill="hold" grpId="5" nodeType="withEffect">
                                  <p:stCondLst>
                                    <p:cond delay="0"/>
                                  </p:stCondLst>
                                  <p:childTnLst>
                                    <p:animMotion origin="layout" path="M 8.33333E-7 0.54692 L 8.33333E-7 0.00031 " pathEditMode="relative" rAng="0" ptsTypes="AA">
                                      <p:cBhvr>
                                        <p:cTn id="77" dur="500" fill="hold"/>
                                        <p:tgtEl>
                                          <p:spTgt spid="56"/>
                                        </p:tgtEl>
                                        <p:attrNameLst>
                                          <p:attrName>ppt_x</p:attrName>
                                          <p:attrName>ppt_y</p:attrName>
                                        </p:attrNameLst>
                                      </p:cBhvr>
                                      <p:rCtr x="0" y="-27346"/>
                                    </p:animMotion>
                                  </p:childTnLst>
                                </p:cTn>
                              </p:par>
                              <p:par>
                                <p:cTn id="78" presetID="10" presetClass="entr" presetSubtype="0" fill="hold" grpId="1" nodeType="with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10" presetClass="entr" presetSubtype="0" fill="hold" grpId="2"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par>
                                <p:cTn id="84" presetID="10" presetClass="entr" presetSubtype="0" fill="hold" grpId="3" nodeType="withEffect">
                                  <p:stCondLst>
                                    <p:cond delay="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4"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par>
                                <p:cTn id="90" presetID="10" presetClass="entr" presetSubtype="0" fill="hold" grpId="4"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childTnLst>
                                </p:cTn>
                              </p:par>
                            </p:childTnLst>
                          </p:cTn>
                        </p:par>
                      </p:childTnLst>
                    </p:cTn>
                  </p:par>
                </p:childTnLst>
              </p:cTn>
              <p:nextCondLst>
                <p:cond evt="onClick" delay="0">
                  <p:tgtEl>
                    <p:spTgt spid="61"/>
                  </p:tgtEl>
                </p:cond>
              </p:nextCondLst>
            </p:seq>
          </p:childTnLst>
        </p:cTn>
      </p:par>
    </p:tnLst>
    <p:bldLst>
      <p:bldP spid="56" grpId="0" animBg="1"/>
      <p:bldP spid="56" grpId="1" animBg="1"/>
      <p:bldP spid="56" grpId="2" animBg="1"/>
      <p:bldP spid="56" grpId="3" animBg="1"/>
      <p:bldP spid="56" grpId="4" animBg="1"/>
      <p:bldP spid="56" grpId="5" animBg="1"/>
      <p:bldP spid="56" grpId="6" animBg="1"/>
      <p:bldP spid="57" grpId="0" animBg="1"/>
      <p:bldP spid="57" grpId="1" animBg="1"/>
      <p:bldP spid="57" grpId="2" animBg="1"/>
      <p:bldP spid="57" grpId="3" animBg="1"/>
      <p:bldP spid="57" grpId="4" animBg="1"/>
      <p:bldP spid="57" grpId="5" animBg="1"/>
      <p:bldP spid="58" grpId="0" animBg="1"/>
      <p:bldP spid="58" grpId="1" animBg="1"/>
      <p:bldP spid="58" grpId="2" animBg="1"/>
      <p:bldP spid="58" grpId="3" animBg="1"/>
      <p:bldP spid="58" grpId="4" animBg="1"/>
      <p:bldP spid="59" grpId="0" animBg="1"/>
      <p:bldP spid="59" grpId="1" animBg="1"/>
      <p:bldP spid="59" grpId="2" animBg="1"/>
      <p:bldP spid="59" grpId="3" animBg="1"/>
      <p:bldP spid="60" grpId="0" animBg="1"/>
      <p:bldP spid="60" grpId="1" animBg="1"/>
      <p:bldP spid="60" grpId="2" animBg="1"/>
      <p:bldP spid="61" grpId="0" animBg="1"/>
      <p:bldP spid="6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hape: Card 5 (Bottom)"/>
          <p:cNvSpPr/>
          <p:nvPr/>
        </p:nvSpPr>
        <p:spPr>
          <a:xfrm rot="21192413">
            <a:off x="1124000" y="945702"/>
            <a:ext cx="2520280" cy="3168352"/>
          </a:xfrm>
          <a:prstGeom prst="roundRect">
            <a:avLst/>
          </a:prstGeom>
          <a:blipFill>
            <a:blip r:embed="rId4"/>
            <a:stretch>
              <a:fillRect l="1000" t="1000" r="1000" b="2000"/>
            </a:stretch>
          </a:blipFill>
          <a:ln w="82550" cmpd="thickThi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b="1" dirty="0"/>
              <a:t>Stage 5 is </a:t>
            </a:r>
            <a:r>
              <a:rPr lang="en-GB" b="1" dirty="0" err="1"/>
              <a:t>Mystagogy</a:t>
            </a:r>
            <a:r>
              <a:rPr lang="en-GB" b="1" dirty="0"/>
              <a:t>:</a:t>
            </a:r>
          </a:p>
          <a:p>
            <a:pPr algn="ctr"/>
            <a:endParaRPr lang="en-GB" sz="1400" b="1" dirty="0"/>
          </a:p>
          <a:p>
            <a:pPr algn="ctr"/>
            <a:r>
              <a:rPr lang="en-GB" sz="1400" dirty="0"/>
              <a:t>F</a:t>
            </a:r>
            <a:r>
              <a:rPr lang="en-GB" sz="1400" dirty="0" smtClean="0"/>
              <a:t>ollowing </a:t>
            </a:r>
            <a:r>
              <a:rPr lang="en-GB" sz="1400" dirty="0"/>
              <a:t>the initiation ceremonies that welcome you into the Church at Easter you become a full member of the Catholic Church. What follows is a period lasting 50 days until Pentecost that lets you reflect and learn more about the mysteries of the Mass and the Sacraments that you now participate in fully.</a:t>
            </a:r>
          </a:p>
        </p:txBody>
      </p:sp>
      <p:sp>
        <p:nvSpPr>
          <p:cNvPr id="15" name="Shape: Card 4"/>
          <p:cNvSpPr/>
          <p:nvPr/>
        </p:nvSpPr>
        <p:spPr>
          <a:xfrm rot="21338788">
            <a:off x="1276400" y="1098102"/>
            <a:ext cx="2520280" cy="3168352"/>
          </a:xfrm>
          <a:prstGeom prst="roundRect">
            <a:avLst/>
          </a:prstGeom>
          <a:blipFill>
            <a:blip r:embed="rId4"/>
            <a:stretch>
              <a:fillRect l="1000" t="1000" r="1000" b="2000"/>
            </a:stretch>
          </a:blipFill>
          <a:ln w="82550" cmpd="thickThi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Stage 4 is Initiation:</a:t>
            </a:r>
          </a:p>
          <a:p>
            <a:pPr algn="ctr"/>
            <a:endParaRPr lang="en-GB" dirty="0"/>
          </a:p>
          <a:p>
            <a:pPr algn="ctr"/>
            <a:r>
              <a:rPr lang="en-GB" dirty="0"/>
              <a:t>This is when you are received into the Church during the Easter Vigil Mass and you   receive the Sacraments of Initiation: Baptism, Confirmation, and Eucharist. </a:t>
            </a:r>
          </a:p>
        </p:txBody>
      </p:sp>
      <p:sp>
        <p:nvSpPr>
          <p:cNvPr id="16" name="Shape: Card 3"/>
          <p:cNvSpPr/>
          <p:nvPr/>
        </p:nvSpPr>
        <p:spPr>
          <a:xfrm rot="21449841">
            <a:off x="1428800" y="1250502"/>
            <a:ext cx="2520280" cy="3168352"/>
          </a:xfrm>
          <a:prstGeom prst="roundRect">
            <a:avLst/>
          </a:prstGeom>
          <a:blipFill>
            <a:blip r:embed="rId4"/>
            <a:stretch>
              <a:fillRect l="1000" t="1000" r="1000" b="2000"/>
            </a:stretch>
          </a:blipFill>
          <a:ln w="82550" cmpd="thickThi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Stage 3 </a:t>
            </a:r>
            <a:r>
              <a:rPr lang="en-GB" b="1" dirty="0" smtClean="0"/>
              <a:t>is Purification </a:t>
            </a:r>
            <a:r>
              <a:rPr lang="en-GB" b="1" dirty="0"/>
              <a:t>and preparation:</a:t>
            </a:r>
          </a:p>
          <a:p>
            <a:pPr algn="ctr"/>
            <a:endParaRPr lang="en-GB" sz="1400" b="1" dirty="0"/>
          </a:p>
          <a:p>
            <a:pPr algn="ctr"/>
            <a:r>
              <a:rPr lang="en-GB" sz="1400" dirty="0"/>
              <a:t>The Church will help you focus and intensify your faith as you prepare to commit your life to Christ and be received into the Church at Easter. If you’re following the RCIA process this usually happens during Lent.</a:t>
            </a:r>
            <a:r>
              <a:rPr lang="en-US" sz="1400" dirty="0"/>
              <a:t>This is a time for growth in faith and conversion to God through prayer and friendship.</a:t>
            </a:r>
            <a:endParaRPr lang="en-GB" sz="1400" dirty="0"/>
          </a:p>
        </p:txBody>
      </p:sp>
      <p:sp>
        <p:nvSpPr>
          <p:cNvPr id="17" name="Shape: Card 2"/>
          <p:cNvSpPr/>
          <p:nvPr/>
        </p:nvSpPr>
        <p:spPr>
          <a:xfrm>
            <a:off x="1581200" y="1402902"/>
            <a:ext cx="2520280" cy="3168352"/>
          </a:xfrm>
          <a:prstGeom prst="roundRect">
            <a:avLst/>
          </a:prstGeom>
          <a:blipFill>
            <a:blip r:embed="rId4"/>
            <a:stretch>
              <a:fillRect l="1000" t="1000" r="1000" b="2000"/>
            </a:stretch>
          </a:blipFill>
          <a:ln w="82550" cmpd="thickThi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Stage 2 is</a:t>
            </a:r>
          </a:p>
          <a:p>
            <a:pPr algn="ctr"/>
            <a:r>
              <a:rPr lang="en-GB" b="1" dirty="0"/>
              <a:t>Catechumenate:</a:t>
            </a:r>
          </a:p>
          <a:p>
            <a:pPr algn="ctr"/>
            <a:endParaRPr lang="en-GB" b="1" dirty="0"/>
          </a:p>
          <a:p>
            <a:pPr algn="ctr"/>
            <a:r>
              <a:rPr lang="en-GB" sz="1500" dirty="0" smtClean="0"/>
              <a:t>The </a:t>
            </a:r>
            <a:r>
              <a:rPr lang="en-GB" sz="1500" dirty="0"/>
              <a:t>next step usually </a:t>
            </a:r>
            <a:r>
              <a:rPr lang="en-GB" sz="1500" dirty="0" smtClean="0"/>
              <a:t>lasts </a:t>
            </a:r>
            <a:r>
              <a:rPr lang="en-GB" sz="1500" dirty="0"/>
              <a:t>12 </a:t>
            </a:r>
            <a:r>
              <a:rPr lang="en-GB" sz="1500" dirty="0" smtClean="0"/>
              <a:t>months. When you decide you want </a:t>
            </a:r>
            <a:r>
              <a:rPr lang="en-GB" sz="1500" dirty="0"/>
              <a:t>to become part of the Church you become a    catechumen and you begin to learn about the life of Christ and  the basic points about what </a:t>
            </a:r>
            <a:r>
              <a:rPr lang="en-GB" sz="1500" dirty="0" smtClean="0"/>
              <a:t>Catholics </a:t>
            </a:r>
            <a:r>
              <a:rPr lang="en-GB" sz="1500" dirty="0"/>
              <a:t>believe and how they live and pray. </a:t>
            </a:r>
          </a:p>
        </p:txBody>
      </p:sp>
      <p:sp>
        <p:nvSpPr>
          <p:cNvPr id="18" name="Shape: Card 1 (top)"/>
          <p:cNvSpPr/>
          <p:nvPr/>
        </p:nvSpPr>
        <p:spPr>
          <a:xfrm rot="205897">
            <a:off x="1733600" y="1555302"/>
            <a:ext cx="2520280" cy="3168352"/>
          </a:xfrm>
          <a:prstGeom prst="roundRect">
            <a:avLst/>
          </a:prstGeom>
          <a:blipFill>
            <a:blip r:embed="rId4"/>
            <a:stretch>
              <a:fillRect l="1000" t="1000" r="1000" b="2000"/>
            </a:stretch>
          </a:blipFill>
          <a:ln w="82550" cmpd="thickThi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b="1" dirty="0"/>
              <a:t>Stage I is </a:t>
            </a:r>
            <a:r>
              <a:rPr lang="en-GB" b="1" dirty="0" smtClean="0"/>
              <a:t>Inquiry:</a:t>
            </a:r>
          </a:p>
          <a:p>
            <a:pPr algn="ctr"/>
            <a:endParaRPr lang="en-GB" b="1" dirty="0" smtClean="0"/>
          </a:p>
          <a:p>
            <a:pPr algn="ctr"/>
            <a:r>
              <a:rPr lang="en-GB" sz="1600" dirty="0"/>
              <a:t>T</a:t>
            </a:r>
            <a:r>
              <a:rPr lang="en-GB" sz="1600" dirty="0" smtClean="0"/>
              <a:t>he </a:t>
            </a:r>
            <a:r>
              <a:rPr lang="en-GB" sz="1600" dirty="0"/>
              <a:t>beginning step before you decide to enter the Catholic Church. You’re asking questions and checking it out, but not yet ready to commit. RCIA means the Rite of Christian Initiation for Adults.</a:t>
            </a:r>
            <a:endParaRPr lang="en-GB" sz="1600" b="1" dirty="0">
              <a:solidFill>
                <a:srgbClr val="FFFF99"/>
              </a:solidFill>
            </a:endParaRPr>
          </a:p>
        </p:txBody>
      </p:sp>
      <p:sp>
        <p:nvSpPr>
          <p:cNvPr id="8" name="Oval: Picture top"/>
          <p:cNvSpPr/>
          <p:nvPr/>
        </p:nvSpPr>
        <p:spPr>
          <a:xfrm>
            <a:off x="5541539" y="922965"/>
            <a:ext cx="1873511" cy="1873510"/>
          </a:xfrm>
          <a:prstGeom prst="ellipse">
            <a:avLst/>
          </a:prstGeom>
          <a:blipFill>
            <a:blip r:embed="rId5"/>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Picture Right"/>
          <p:cNvSpPr/>
          <p:nvPr/>
        </p:nvSpPr>
        <p:spPr>
          <a:xfrm>
            <a:off x="7121668" y="996380"/>
            <a:ext cx="1451654" cy="2491594"/>
          </a:xfrm>
          <a:prstGeom prst="ellipse">
            <a:avLst/>
          </a:prstGeom>
          <a:blipFill dpi="0" rotWithShape="1">
            <a:blip r:embed="rId6"/>
            <a:srcRect/>
            <a:stretch>
              <a:fillRect l="1000" t="1000" r="1000" b="200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Picture Bottom"/>
          <p:cNvSpPr/>
          <p:nvPr/>
        </p:nvSpPr>
        <p:spPr>
          <a:xfrm>
            <a:off x="5998866" y="2591671"/>
            <a:ext cx="1712565" cy="1564255"/>
          </a:xfrm>
          <a:prstGeom prst="roundRect">
            <a:avLst/>
          </a:prstGeom>
          <a:blipFill dpi="0" rotWithShape="1">
            <a:blip r:embed="rId7"/>
            <a:srcRect/>
            <a:stretch>
              <a:fillRect l="1000" t="1000" r="1000" b="100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0" y="415"/>
            <a:ext cx="9144000" cy="830997"/>
          </a:xfrm>
        </p:spPr>
        <p:txBody>
          <a:bodyPr>
            <a:spAutoFit/>
          </a:bodyPr>
          <a:lstStyle/>
          <a:p>
            <a:r>
              <a:rPr lang="en-US" sz="2400" dirty="0">
                <a:solidFill>
                  <a:schemeClr val="bg1"/>
                </a:solidFill>
              </a:rPr>
              <a:t>The 5 Stages People go through in the RCIA </a:t>
            </a:r>
            <a:r>
              <a:rPr lang="en-US" sz="2400" dirty="0" err="1">
                <a:solidFill>
                  <a:schemeClr val="bg1"/>
                </a:solidFill>
              </a:rPr>
              <a:t>Programme</a:t>
            </a:r>
            <a:r>
              <a:rPr lang="en-US" sz="2400" dirty="0">
                <a:solidFill>
                  <a:schemeClr val="bg1"/>
                </a:solidFill>
              </a:rPr>
              <a:t> to become Members of the Catholic Church</a:t>
            </a:r>
            <a:endParaRPr lang="en-GB" sz="2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smtClean="0">
                <a:solidFill>
                  <a:schemeClr val="bg1"/>
                </a:solidFill>
                <a:latin typeface="Arial" pitchFamily="34" charset="0"/>
                <a:ea typeface="Segoe UI" pitchFamily="34" charset="0"/>
                <a:cs typeface="Arial" pitchFamily="34" charset="0"/>
              </a:rPr>
              <a:t>Click top card to discard it</a:t>
            </a:r>
            <a:endParaRPr lang="en-GB" sz="9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2354814698"/>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0-ppt_h/2"/>
                                          </p:val>
                                        </p:tav>
                                      </p:tavLst>
                                    </p:anim>
                                    <p:set>
                                      <p:cBhvr>
                                        <p:cTn id="8"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17"/>
                                        </p:tgtEl>
                                        <p:attrNameLst>
                                          <p:attrName>ppt_x</p:attrName>
                                        </p:attrNameLst>
                                      </p:cBhvr>
                                      <p:tavLst>
                                        <p:tav tm="0">
                                          <p:val>
                                            <p:strVal val="ppt_x"/>
                                          </p:val>
                                        </p:tav>
                                        <p:tav tm="100000">
                                          <p:val>
                                            <p:strVal val="1+ppt_w/2"/>
                                          </p:val>
                                        </p:tav>
                                      </p:tavLst>
                                    </p:anim>
                                    <p:anim calcmode="lin" valueType="num">
                                      <p:cBhvr additive="base">
                                        <p:cTn id="14" dur="1000"/>
                                        <p:tgtEl>
                                          <p:spTgt spid="17"/>
                                        </p:tgtEl>
                                        <p:attrNameLst>
                                          <p:attrName>ppt_y</p:attrName>
                                        </p:attrNameLst>
                                      </p:cBhvr>
                                      <p:tavLst>
                                        <p:tav tm="0">
                                          <p:val>
                                            <p:strVal val="ppt_y"/>
                                          </p:val>
                                        </p:tav>
                                        <p:tav tm="100000">
                                          <p:val>
                                            <p:strVal val="0-ppt_h/2"/>
                                          </p:val>
                                        </p:tav>
                                      </p:tavLst>
                                    </p:anim>
                                    <p:set>
                                      <p:cBhvr>
                                        <p:cTn id="1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16"/>
                                        </p:tgtEl>
                                        <p:attrNameLst>
                                          <p:attrName>ppt_x</p:attrName>
                                        </p:attrNameLst>
                                      </p:cBhvr>
                                      <p:tavLst>
                                        <p:tav tm="0">
                                          <p:val>
                                            <p:strVal val="ppt_x"/>
                                          </p:val>
                                        </p:tav>
                                        <p:tav tm="100000">
                                          <p:val>
                                            <p:strVal val="1+ppt_w/2"/>
                                          </p:val>
                                        </p:tav>
                                      </p:tavLst>
                                    </p:anim>
                                    <p:anim calcmode="lin" valueType="num">
                                      <p:cBhvr additive="base">
                                        <p:cTn id="21" dur="1000"/>
                                        <p:tgtEl>
                                          <p:spTgt spid="16"/>
                                        </p:tgtEl>
                                        <p:attrNameLst>
                                          <p:attrName>ppt_y</p:attrName>
                                        </p:attrNameLst>
                                      </p:cBhvr>
                                      <p:tavLst>
                                        <p:tav tm="0">
                                          <p:val>
                                            <p:strVal val="ppt_y"/>
                                          </p:val>
                                        </p:tav>
                                        <p:tav tm="100000">
                                          <p:val>
                                            <p:strVal val="0-ppt_h/2"/>
                                          </p:val>
                                        </p:tav>
                                      </p:tavLst>
                                    </p:anim>
                                    <p:set>
                                      <p:cBhvr>
                                        <p:cTn id="2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5"/>
                                        </p:tgtEl>
                                        <p:attrNameLst>
                                          <p:attrName>ppt_x</p:attrName>
                                        </p:attrNameLst>
                                      </p:cBhvr>
                                      <p:tavLst>
                                        <p:tav tm="0">
                                          <p:val>
                                            <p:strVal val="ppt_x"/>
                                          </p:val>
                                        </p:tav>
                                        <p:tav tm="100000">
                                          <p:val>
                                            <p:strVal val="1+ppt_w/2"/>
                                          </p:val>
                                        </p:tav>
                                      </p:tavLst>
                                    </p:anim>
                                    <p:anim calcmode="lin" valueType="num">
                                      <p:cBhvr additive="base">
                                        <p:cTn id="28" dur="1000"/>
                                        <p:tgtEl>
                                          <p:spTgt spid="15"/>
                                        </p:tgtEl>
                                        <p:attrNameLst>
                                          <p:attrName>ppt_y</p:attrName>
                                        </p:attrNameLst>
                                      </p:cBhvr>
                                      <p:tavLst>
                                        <p:tav tm="0">
                                          <p:val>
                                            <p:strVal val="ppt_y"/>
                                          </p:val>
                                        </p:tav>
                                        <p:tav tm="100000">
                                          <p:val>
                                            <p:strVal val="0-ppt_h/2"/>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4"/>
                                        </p:tgtEl>
                                        <p:attrNameLst>
                                          <p:attrName>ppt_x</p:attrName>
                                        </p:attrNameLst>
                                      </p:cBhvr>
                                      <p:tavLst>
                                        <p:tav tm="0">
                                          <p:val>
                                            <p:strVal val="ppt_x"/>
                                          </p:val>
                                        </p:tav>
                                        <p:tav tm="100000">
                                          <p:val>
                                            <p:strVal val="1+ppt_w/2"/>
                                          </p:val>
                                        </p:tav>
                                      </p:tavLst>
                                    </p:anim>
                                    <p:anim calcmode="lin" valueType="num">
                                      <p:cBhvr additive="base">
                                        <p:cTn id="35" dur="1000"/>
                                        <p:tgtEl>
                                          <p:spTgt spid="14"/>
                                        </p:tgtEl>
                                        <p:attrNameLst>
                                          <p:attrName>ppt_y</p:attrName>
                                        </p:attrNameLst>
                                      </p:cBhvr>
                                      <p:tavLst>
                                        <p:tav tm="0">
                                          <p:val>
                                            <p:strVal val="ppt_y"/>
                                          </p:val>
                                        </p:tav>
                                        <p:tav tm="100000">
                                          <p:val>
                                            <p:strVal val="0-ppt_h/2"/>
                                          </p:val>
                                        </p:tav>
                                      </p:tavLst>
                                    </p:anim>
                                    <p:set>
                                      <p:cBhvr>
                                        <p:cTn id="3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3"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3"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3"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3"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14" grpId="0" animBg="1"/>
      <p:bldP spid="14" grpId="1" animBg="1"/>
      <p:bldP spid="14" grpId="3" animBg="1"/>
      <p:bldP spid="15" grpId="0" animBg="1"/>
      <p:bldP spid="15" grpId="1" animBg="1"/>
      <p:bldP spid="15" grpId="3" animBg="1"/>
      <p:bldP spid="16" grpId="0" animBg="1"/>
      <p:bldP spid="16" grpId="1" animBg="1"/>
      <p:bldP spid="16" grpId="3" animBg="1"/>
      <p:bldP spid="17" grpId="0" animBg="1"/>
      <p:bldP spid="17" grpId="1" animBg="1"/>
      <p:bldP spid="17" grpId="3" animBg="1"/>
      <p:bldP spid="18" grpId="0" animBg="1"/>
      <p:bldP spid="18" grpId="1" animBg="1"/>
      <p:bldP spid="18"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veal 4"/>
          <p:cNvSpPr txBox="1"/>
          <p:nvPr/>
        </p:nvSpPr>
        <p:spPr>
          <a:xfrm>
            <a:off x="1798616" y="4296293"/>
            <a:ext cx="6897483" cy="746358"/>
          </a:xfrm>
          <a:prstGeom prst="rect">
            <a:avLst/>
          </a:prstGeom>
          <a:noFill/>
        </p:spPr>
        <p:txBody>
          <a:bodyPr wrap="square" rtlCol="0">
            <a:spAutoFit/>
          </a:bodyPr>
          <a:lstStyle/>
          <a:p>
            <a:pPr>
              <a:lnSpc>
                <a:spcPts val="1700"/>
              </a:lnSpc>
            </a:pPr>
            <a:r>
              <a:rPr lang="en-US" b="1" dirty="0">
                <a:solidFill>
                  <a:srgbClr val="FFFF99"/>
                </a:solidFill>
              </a:rPr>
              <a:t>What effect do you think seeing new people making their promises for the first time, has on people who have </a:t>
            </a:r>
            <a:r>
              <a:rPr lang="en-US" b="1" dirty="0" smtClean="0">
                <a:solidFill>
                  <a:srgbClr val="FFFF99"/>
                </a:solidFill>
              </a:rPr>
              <a:t>been </a:t>
            </a:r>
            <a:r>
              <a:rPr lang="en-US" b="1" dirty="0" err="1" smtClean="0">
                <a:solidFill>
                  <a:srgbClr val="FFFF99"/>
                </a:solidFill>
              </a:rPr>
              <a:t>baptised</a:t>
            </a:r>
            <a:r>
              <a:rPr lang="en-US" b="1" dirty="0">
                <a:solidFill>
                  <a:srgbClr val="FFFF99"/>
                </a:solidFill>
              </a:rPr>
              <a:t/>
            </a:r>
            <a:br>
              <a:rPr lang="en-US" b="1" dirty="0">
                <a:solidFill>
                  <a:srgbClr val="FFFF99"/>
                </a:solidFill>
              </a:rPr>
            </a:br>
            <a:r>
              <a:rPr lang="en-US" b="1" dirty="0" smtClean="0">
                <a:solidFill>
                  <a:srgbClr val="FFFF99"/>
                </a:solidFill>
              </a:rPr>
              <a:t>for </a:t>
            </a:r>
            <a:r>
              <a:rPr lang="en-US" b="1" dirty="0">
                <a:solidFill>
                  <a:srgbClr val="FFFF99"/>
                </a:solidFill>
              </a:rPr>
              <a:t>a long time?</a:t>
            </a:r>
            <a:endParaRPr lang="en-GB" dirty="0">
              <a:solidFill>
                <a:srgbClr val="FFFF99"/>
              </a:solidFill>
            </a:endParaRPr>
          </a:p>
        </p:txBody>
      </p:sp>
      <p:sp>
        <p:nvSpPr>
          <p:cNvPr id="22" name="Line 4"/>
          <p:cNvSpPr txBox="1"/>
          <p:nvPr/>
        </p:nvSpPr>
        <p:spPr>
          <a:xfrm>
            <a:off x="1798616" y="3786531"/>
            <a:ext cx="4475256" cy="528350"/>
          </a:xfrm>
          <a:prstGeom prst="rect">
            <a:avLst/>
          </a:prstGeom>
          <a:noFill/>
        </p:spPr>
        <p:txBody>
          <a:bodyPr wrap="square" rtlCol="0">
            <a:spAutoFit/>
          </a:bodyPr>
          <a:lstStyle/>
          <a:p>
            <a:pPr>
              <a:lnSpc>
                <a:spcPts val="1700"/>
              </a:lnSpc>
            </a:pPr>
            <a:r>
              <a:rPr lang="en-US" sz="1500" dirty="0">
                <a:solidFill>
                  <a:schemeClr val="bg1"/>
                </a:solidFill>
              </a:rPr>
              <a:t>At the Easter Vigil Mass those already </a:t>
            </a:r>
            <a:r>
              <a:rPr lang="en-US" sz="1500" dirty="0" err="1">
                <a:solidFill>
                  <a:schemeClr val="bg1"/>
                </a:solidFill>
              </a:rPr>
              <a:t>baptised</a:t>
            </a:r>
            <a:r>
              <a:rPr lang="en-US" sz="1500" dirty="0">
                <a:solidFill>
                  <a:schemeClr val="bg1"/>
                </a:solidFill>
              </a:rPr>
              <a:t> renew their baptismal promises as a community</a:t>
            </a:r>
            <a:endParaRPr lang="en-GB" sz="1500" dirty="0">
              <a:solidFill>
                <a:schemeClr val="bg1"/>
              </a:solidFill>
            </a:endParaRPr>
          </a:p>
        </p:txBody>
      </p:sp>
      <p:pic>
        <p:nvPicPr>
          <p:cNvPr id="17" name="Button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5788" y="3937251"/>
            <a:ext cx="623534"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veal 3"/>
          <p:cNvSpPr txBox="1"/>
          <p:nvPr/>
        </p:nvSpPr>
        <p:spPr>
          <a:xfrm>
            <a:off x="1595845" y="3135279"/>
            <a:ext cx="5568614" cy="528350"/>
          </a:xfrm>
          <a:prstGeom prst="rect">
            <a:avLst/>
          </a:prstGeom>
          <a:noFill/>
        </p:spPr>
        <p:txBody>
          <a:bodyPr wrap="square" rtlCol="0">
            <a:spAutoFit/>
          </a:bodyPr>
          <a:lstStyle/>
          <a:p>
            <a:pPr>
              <a:lnSpc>
                <a:spcPts val="1700"/>
              </a:lnSpc>
            </a:pPr>
            <a:r>
              <a:rPr lang="en-US" sz="1500" b="1" dirty="0">
                <a:solidFill>
                  <a:srgbClr val="FFFF99"/>
                </a:solidFill>
              </a:rPr>
              <a:t>Share some changes that will affect how they live, how they treat people and what the focus of their life is now?</a:t>
            </a:r>
            <a:endParaRPr lang="en-GB" sz="1500" dirty="0">
              <a:solidFill>
                <a:srgbClr val="FFFF99"/>
              </a:solidFill>
            </a:endParaRPr>
          </a:p>
        </p:txBody>
      </p:sp>
      <p:sp>
        <p:nvSpPr>
          <p:cNvPr id="21" name="Line 3"/>
          <p:cNvSpPr txBox="1"/>
          <p:nvPr/>
        </p:nvSpPr>
        <p:spPr>
          <a:xfrm>
            <a:off x="1595845" y="2669374"/>
            <a:ext cx="5739437" cy="528350"/>
          </a:xfrm>
          <a:prstGeom prst="rect">
            <a:avLst/>
          </a:prstGeom>
          <a:noFill/>
        </p:spPr>
        <p:txBody>
          <a:bodyPr wrap="square" rtlCol="0">
            <a:spAutoFit/>
          </a:bodyPr>
          <a:lstStyle/>
          <a:p>
            <a:pPr>
              <a:lnSpc>
                <a:spcPts val="1700"/>
              </a:lnSpc>
            </a:pPr>
            <a:r>
              <a:rPr lang="en-US" sz="1500" dirty="0">
                <a:solidFill>
                  <a:schemeClr val="bg1"/>
                </a:solidFill>
              </a:rPr>
              <a:t>Life for the Catechumens will change after they commit themselves to living a new life with Christ.</a:t>
            </a:r>
            <a:endParaRPr lang="en-GB" sz="1500" dirty="0">
              <a:solidFill>
                <a:schemeClr val="bg1"/>
              </a:solidFill>
            </a:endParaRPr>
          </a:p>
        </p:txBody>
      </p:sp>
      <p:pic>
        <p:nvPicPr>
          <p:cNvPr id="16" name="Button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2062" y="2806381"/>
            <a:ext cx="623534"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veal 2"/>
          <p:cNvSpPr txBox="1"/>
          <p:nvPr/>
        </p:nvSpPr>
        <p:spPr>
          <a:xfrm>
            <a:off x="1215916" y="2009512"/>
            <a:ext cx="5578919" cy="528350"/>
          </a:xfrm>
          <a:prstGeom prst="rect">
            <a:avLst/>
          </a:prstGeom>
          <a:noFill/>
        </p:spPr>
        <p:txBody>
          <a:bodyPr wrap="square" rtlCol="0">
            <a:spAutoFit/>
          </a:bodyPr>
          <a:lstStyle/>
          <a:p>
            <a:pPr>
              <a:lnSpc>
                <a:spcPts val="1700"/>
              </a:lnSpc>
            </a:pPr>
            <a:r>
              <a:rPr lang="en-US" sz="1500" b="1" dirty="0">
                <a:solidFill>
                  <a:srgbClr val="FFFF99"/>
                </a:solidFill>
              </a:rPr>
              <a:t>Can you name some things they will be committing themselves to by receiving the Sacrament of Baptism?</a:t>
            </a:r>
            <a:endParaRPr lang="en-GB" sz="1500" dirty="0">
              <a:solidFill>
                <a:srgbClr val="FFFF99"/>
              </a:solidFill>
            </a:endParaRPr>
          </a:p>
        </p:txBody>
      </p:sp>
      <p:sp>
        <p:nvSpPr>
          <p:cNvPr id="19" name="Line 2"/>
          <p:cNvSpPr txBox="1"/>
          <p:nvPr/>
        </p:nvSpPr>
        <p:spPr>
          <a:xfrm>
            <a:off x="1215916" y="1595194"/>
            <a:ext cx="4634093" cy="528350"/>
          </a:xfrm>
          <a:prstGeom prst="rect">
            <a:avLst/>
          </a:prstGeom>
          <a:noFill/>
        </p:spPr>
        <p:txBody>
          <a:bodyPr wrap="square" rtlCol="0">
            <a:spAutoFit/>
          </a:bodyPr>
          <a:lstStyle/>
          <a:p>
            <a:pPr>
              <a:lnSpc>
                <a:spcPts val="1700"/>
              </a:lnSpc>
            </a:pPr>
            <a:r>
              <a:rPr lang="en-NZ" sz="1500" dirty="0">
                <a:solidFill>
                  <a:srgbClr val="FFFFFF"/>
                </a:solidFill>
              </a:rPr>
              <a:t>Becoming part of God’s family in the Church will make a big difference to the Catechumens’ </a:t>
            </a:r>
            <a:r>
              <a:rPr lang="en-NZ" sz="1500" dirty="0" smtClean="0">
                <a:solidFill>
                  <a:srgbClr val="FFFFFF"/>
                </a:solidFill>
              </a:rPr>
              <a:t>lives</a:t>
            </a:r>
            <a:r>
              <a:rPr lang="en-US" sz="1500" dirty="0" smtClean="0">
                <a:solidFill>
                  <a:srgbClr val="FFFFFF"/>
                </a:solidFill>
              </a:rPr>
              <a:t>.</a:t>
            </a:r>
            <a:endParaRPr lang="en-US" sz="1500" dirty="0">
              <a:solidFill>
                <a:srgbClr val="FFFFFF"/>
              </a:solidFill>
            </a:endParaRPr>
          </a:p>
        </p:txBody>
      </p:sp>
      <p:pic>
        <p:nvPicPr>
          <p:cNvPr id="15" name="Button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23360" y="1730854"/>
            <a:ext cx="623534" cy="65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veal 1"/>
          <p:cNvSpPr txBox="1"/>
          <p:nvPr/>
        </p:nvSpPr>
        <p:spPr>
          <a:xfrm>
            <a:off x="854160" y="1059723"/>
            <a:ext cx="5184899" cy="528350"/>
          </a:xfrm>
          <a:prstGeom prst="rect">
            <a:avLst/>
          </a:prstGeom>
          <a:noFill/>
        </p:spPr>
        <p:txBody>
          <a:bodyPr wrap="square" rtlCol="0">
            <a:spAutoFit/>
          </a:bodyPr>
          <a:lstStyle/>
          <a:p>
            <a:pPr>
              <a:lnSpc>
                <a:spcPts val="1700"/>
              </a:lnSpc>
            </a:pPr>
            <a:r>
              <a:rPr lang="en-US" sz="1500" b="1" dirty="0">
                <a:solidFill>
                  <a:srgbClr val="FFFF99"/>
                </a:solidFill>
              </a:rPr>
              <a:t>Can you imagine their thoughts and feelings as this special day in their life approaches?</a:t>
            </a:r>
            <a:endParaRPr lang="en-GB" sz="1500" dirty="0">
              <a:solidFill>
                <a:srgbClr val="FFFF99"/>
              </a:solidFill>
            </a:endParaRPr>
          </a:p>
        </p:txBody>
      </p:sp>
      <p:sp>
        <p:nvSpPr>
          <p:cNvPr id="3" name="Line 1"/>
          <p:cNvSpPr txBox="1"/>
          <p:nvPr/>
        </p:nvSpPr>
        <p:spPr>
          <a:xfrm>
            <a:off x="854161" y="608863"/>
            <a:ext cx="5599911" cy="528350"/>
          </a:xfrm>
          <a:prstGeom prst="rect">
            <a:avLst/>
          </a:prstGeom>
          <a:noFill/>
        </p:spPr>
        <p:txBody>
          <a:bodyPr wrap="square" rtlCol="0">
            <a:spAutoFit/>
          </a:bodyPr>
          <a:lstStyle/>
          <a:p>
            <a:pPr>
              <a:lnSpc>
                <a:spcPts val="1700"/>
              </a:lnSpc>
            </a:pPr>
            <a:r>
              <a:rPr lang="en-US" sz="1500" dirty="0">
                <a:solidFill>
                  <a:schemeClr val="bg1"/>
                </a:solidFill>
              </a:rPr>
              <a:t>Throughout Lent the Catechumens work through the final stages of their preparation to </a:t>
            </a:r>
            <a:r>
              <a:rPr lang="en-US" sz="1500" dirty="0" smtClean="0">
                <a:solidFill>
                  <a:schemeClr val="bg1"/>
                </a:solidFill>
              </a:rPr>
              <a:t>become members </a:t>
            </a:r>
            <a:r>
              <a:rPr lang="en-US" sz="1500" dirty="0">
                <a:solidFill>
                  <a:schemeClr val="bg1"/>
                </a:solidFill>
              </a:rPr>
              <a:t>of the Catholic Church</a:t>
            </a:r>
            <a:r>
              <a:rPr lang="en-NZ" sz="1500" dirty="0" smtClean="0">
                <a:solidFill>
                  <a:schemeClr val="bg1"/>
                </a:solidFill>
              </a:rPr>
              <a:t>.</a:t>
            </a:r>
            <a:endParaRPr lang="en-GB" sz="1500" dirty="0">
              <a:solidFill>
                <a:schemeClr val="bg1"/>
              </a:solidFill>
            </a:endParaRPr>
          </a:p>
        </p:txBody>
      </p:sp>
      <p:pic>
        <p:nvPicPr>
          <p:cNvPr id="1026" name="Button 1"/>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10116" y="755796"/>
            <a:ext cx="492128" cy="519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Bottom"/>
          <p:cNvPicPr>
            <a:picLocks noChangeAspect="1" noChangeArrowheads="1"/>
          </p:cNvPicPr>
          <p:nvPr/>
        </p:nvPicPr>
        <p:blipFill rotWithShape="1">
          <a:blip r:embed="rId6">
            <a:extLst>
              <a:ext uri="{28A0092B-C50C-407E-A947-70E740481C1C}">
                <a14:useLocalDpi xmlns:a14="http://schemas.microsoft.com/office/drawing/2010/main" val="0"/>
              </a:ext>
            </a:extLst>
          </a:blip>
          <a:srcRect l="66381"/>
          <a:stretch/>
        </p:blipFill>
        <p:spPr bwMode="auto">
          <a:xfrm>
            <a:off x="8083506" y="3075153"/>
            <a:ext cx="916494" cy="9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Middle"/>
          <p:cNvPicPr>
            <a:picLocks noChangeAspect="1" noChangeArrowheads="1"/>
          </p:cNvPicPr>
          <p:nvPr/>
        </p:nvPicPr>
        <p:blipFill rotWithShape="1">
          <a:blip r:embed="rId6">
            <a:extLst>
              <a:ext uri="{28A0092B-C50C-407E-A947-70E740481C1C}">
                <a14:useLocalDpi xmlns:a14="http://schemas.microsoft.com/office/drawing/2010/main" val="0"/>
              </a:ext>
            </a:extLst>
          </a:blip>
          <a:srcRect l="40582"/>
          <a:stretch/>
        </p:blipFill>
        <p:spPr bwMode="auto">
          <a:xfrm>
            <a:off x="7380180" y="1890107"/>
            <a:ext cx="1619819" cy="9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To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3872" y="705062"/>
            <a:ext cx="2726128" cy="96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74553"/>
            <a:ext cx="9144000" cy="461665"/>
          </a:xfrm>
        </p:spPr>
        <p:txBody>
          <a:bodyPr>
            <a:spAutoFit/>
          </a:bodyPr>
          <a:lstStyle/>
          <a:p>
            <a:r>
              <a:rPr lang="en-US" sz="2400" dirty="0">
                <a:solidFill>
                  <a:schemeClr val="bg1"/>
                </a:solidFill>
              </a:rPr>
              <a:t>Lent is the time when Catechumens prepare for their Baptism at Easter</a:t>
            </a:r>
            <a:endParaRPr lang="en-GB" sz="2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654117" y="4912668"/>
            <a:ext cx="1835759" cy="230832"/>
          </a:xfrm>
          <a:prstGeom prst="rect">
            <a:avLst/>
          </a:prstGeom>
          <a:noFill/>
        </p:spPr>
        <p:txBody>
          <a:bodyPr wrap="none" rtlCol="0">
            <a:spAutoFit/>
          </a:bodyPr>
          <a:lstStyle/>
          <a:p>
            <a:pPr algn="ctr"/>
            <a:r>
              <a:rPr lang="en-GB" sz="900" dirty="0">
                <a:solidFill>
                  <a:schemeClr val="bg1"/>
                </a:solidFill>
                <a:latin typeface="+mj-lt"/>
                <a:ea typeface="Adobe Heiti Std R" pitchFamily="34" charset="-128"/>
                <a:cs typeface="Arial" pitchFamily="34" charset="0"/>
              </a:rPr>
              <a:t>Click the icons to reveal a text </a:t>
            </a:r>
            <a:r>
              <a:rPr lang="en-GB" sz="900" dirty="0" smtClean="0">
                <a:solidFill>
                  <a:schemeClr val="bg1"/>
                </a:solidFill>
                <a:latin typeface="+mj-lt"/>
                <a:ea typeface="Adobe Heiti Std R" pitchFamily="34" charset="-128"/>
                <a:cs typeface="Arial" pitchFamily="34" charset="0"/>
              </a:rPr>
              <a:t>line.</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117434069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2000"/>
                                        <p:tgtEl>
                                          <p:spTgt spid="3074"/>
                                        </p:tgtEl>
                                      </p:cBhvr>
                                    </p:animEffect>
                                  </p:childTnLst>
                                </p:cTn>
                              </p:par>
                              <p:par>
                                <p:cTn id="8" presetID="2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2000"/>
                                        <p:tgtEl>
                                          <p:spTgt spid="29"/>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21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26"/>
                    </p:tgtEl>
                  </p:cond>
                </p:stCondLst>
                <p:endSync evt="end" delay="0">
                  <p:rtn val="all"/>
                </p:endSync>
                <p:childTnLst>
                  <p:par>
                    <p:cTn id="15" fill="hold">
                      <p:stCondLst>
                        <p:cond delay="0"/>
                      </p:stCondLst>
                      <p:childTnLst>
                        <p:par>
                          <p:cTn id="16" fill="hold">
                            <p:stCondLst>
                              <p:cond delay="0"/>
                            </p:stCondLst>
                            <p:childTnLst>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2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0-#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entr" presetSubtype="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 presetClass="entr" presetSubtype="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ppt_x"/>
                                          </p:val>
                                        </p:tav>
                                        <p:tav tm="100000">
                                          <p:val>
                                            <p:strVal val="#ppt_x"/>
                                          </p:val>
                                        </p:tav>
                                      </p:tavLst>
                                    </p:anim>
                                    <p:anim calcmode="lin" valueType="num">
                                      <p:cBhvr additive="base">
                                        <p:cTn id="53" dur="500" fill="hold"/>
                                        <p:tgtEl>
                                          <p:spTgt spid="22"/>
                                        </p:tgtEl>
                                        <p:attrNameLst>
                                          <p:attrName>ppt_y</p:attrName>
                                        </p:attrNameLst>
                                      </p:cBhvr>
                                      <p:tavLst>
                                        <p:tav tm="0">
                                          <p:val>
                                            <p:strVal val="0-#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1" nodeType="withEffect">
                                  <p:stCondLst>
                                    <p:cond delay="0"/>
                                  </p:stCondLst>
                                  <p:childTnLst>
                                    <p:set>
                                      <p:cBhvr>
                                        <p:cTn id="62" dur="1" fill="hold">
                                          <p:stCondLst>
                                            <p:cond delay="0"/>
                                          </p:stCondLst>
                                        </p:cTn>
                                        <p:tgtEl>
                                          <p:spTgt spid="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2" nodeType="withEffect">
                                  <p:stCondLst>
                                    <p:cond delay="0"/>
                                  </p:stCondLst>
                                  <p:childTnLst>
                                    <p:set>
                                      <p:cBhvr>
                                        <p:cTn id="73" dur="1" fill="hold">
                                          <p:stCondLst>
                                            <p:cond delay="0"/>
                                          </p:stCondLst>
                                        </p:cTn>
                                        <p:tgtEl>
                                          <p:spTgt spid="8"/>
                                        </p:tgtEl>
                                        <p:attrNameLst>
                                          <p:attrName>style.visibility</p:attrName>
                                        </p:attrNameLst>
                                      </p:cBhvr>
                                      <p:to>
                                        <p:strVal val="hidden"/>
                                      </p:to>
                                    </p:set>
                                  </p:childTnLst>
                                </p:cTn>
                              </p:par>
                              <p:par>
                                <p:cTn id="74" presetID="1" presetClass="exit" presetSubtype="0" fill="hold" grpId="2" nodeType="withEffect">
                                  <p:stCondLst>
                                    <p:cond delay="0"/>
                                  </p:stCondLst>
                                  <p:childTnLst>
                                    <p:set>
                                      <p:cBhvr>
                                        <p:cTn id="75" dur="1" fill="hold">
                                          <p:stCondLst>
                                            <p:cond delay="0"/>
                                          </p:stCondLst>
                                        </p:cTn>
                                        <p:tgtEl>
                                          <p:spTgt spid="24"/>
                                        </p:tgtEl>
                                        <p:attrNameLst>
                                          <p:attrName>style.visibility</p:attrName>
                                        </p:attrNameLst>
                                      </p:cBhvr>
                                      <p:to>
                                        <p:strVal val="hidden"/>
                                      </p:to>
                                    </p:set>
                                  </p:childTnLst>
                                </p:cTn>
                              </p:par>
                              <p:par>
                                <p:cTn id="76" presetID="1" presetClass="exit" presetSubtype="0" fill="hold" grpId="2" nodeType="withEffect">
                                  <p:stCondLst>
                                    <p:cond delay="0"/>
                                  </p:stCondLst>
                                  <p:childTnLst>
                                    <p:set>
                                      <p:cBhvr>
                                        <p:cTn id="77" dur="1" fill="hold">
                                          <p:stCondLst>
                                            <p:cond delay="0"/>
                                          </p:stCondLst>
                                        </p:cTn>
                                        <p:tgtEl>
                                          <p:spTgt spid="25"/>
                                        </p:tgtEl>
                                        <p:attrNameLst>
                                          <p:attrName>style.visibility</p:attrName>
                                        </p:attrNameLst>
                                      </p:cBhvr>
                                      <p:to>
                                        <p:strVal val="hidden"/>
                                      </p:to>
                                    </p:set>
                                  </p:childTnLst>
                                </p:cTn>
                              </p:par>
                              <p:par>
                                <p:cTn id="78" presetID="1" presetClass="exit" presetSubtype="0" fill="hold" grpId="2" nodeType="withEffect">
                                  <p:stCondLst>
                                    <p:cond delay="0"/>
                                  </p:stCondLst>
                                  <p:childTnLst>
                                    <p:set>
                                      <p:cBhvr>
                                        <p:cTn id="79"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6" grpId="0"/>
      <p:bldP spid="26" grpId="1"/>
      <p:bldP spid="26" grpId="2"/>
      <p:bldP spid="22" grpId="0"/>
      <p:bldP spid="25" grpId="0"/>
      <p:bldP spid="25" grpId="1"/>
      <p:bldP spid="25" grpId="2"/>
      <p:bldP spid="21" grpId="0"/>
      <p:bldP spid="24" grpId="0"/>
      <p:bldP spid="24" grpId="1"/>
      <p:bldP spid="24" grpId="2"/>
      <p:bldP spid="19" grpId="0"/>
      <p:bldP spid="8" grpId="0"/>
      <p:bldP spid="8" grpId="1"/>
      <p:bldP spid="8" grpId="2"/>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04830">
            <a:off x="863146" y="907469"/>
            <a:ext cx="5506496" cy="37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Autofit/>
          </a:bodyPr>
          <a:lstStyle/>
          <a:p>
            <a:r>
              <a:rPr lang="en-NZ" sz="3400" dirty="0">
                <a:solidFill>
                  <a:schemeClr val="bg1"/>
                </a:solidFill>
              </a:rPr>
              <a:t>Renewing your Baptismal Promises</a:t>
            </a:r>
            <a:endParaRPr lang="en-GB" sz="3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Video">
            <a:hlinkClick r:id="rId5" highlightClick="1"/>
          </p:cNvPr>
          <p:cNvSpPr/>
          <p:nvPr/>
        </p:nvSpPr>
        <p:spPr>
          <a:xfrm>
            <a:off x="7092000" y="4681013"/>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436914" y="4912668"/>
            <a:ext cx="2270172" cy="230832"/>
          </a:xfrm>
          <a:prstGeom prst="rect">
            <a:avLst/>
          </a:prstGeom>
          <a:noFill/>
        </p:spPr>
        <p:txBody>
          <a:bodyPr wrap="none" rtlCol="0">
            <a:spAutoFit/>
          </a:bodyPr>
          <a:lstStyle/>
          <a:p>
            <a:pPr algn="ctr"/>
            <a:r>
              <a:rPr lang="en-NZ" sz="900" dirty="0" smtClean="0">
                <a:solidFill>
                  <a:schemeClr val="bg1"/>
                </a:solidFill>
                <a:latin typeface="+mj-lt"/>
                <a:ea typeface="Adobe Heiti Std R" pitchFamily="34" charset="-128"/>
                <a:cs typeface="Arial" pitchFamily="34" charset="0"/>
              </a:rPr>
              <a:t>Click on the video button to play the video. </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200687748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4000" fill="hold"/>
                                        <p:tgtEl>
                                          <p:spTgt spid="4098"/>
                                        </p:tgtEl>
                                        <p:attrNameLst>
                                          <p:attrName>ppt_w</p:attrName>
                                        </p:attrNameLst>
                                      </p:cBhvr>
                                      <p:tavLst>
                                        <p:tav tm="0">
                                          <p:val>
                                            <p:fltVal val="0"/>
                                          </p:val>
                                        </p:tav>
                                        <p:tav tm="100000">
                                          <p:val>
                                            <p:strVal val="#ppt_w"/>
                                          </p:val>
                                        </p:tav>
                                      </p:tavLst>
                                    </p:anim>
                                    <p:anim calcmode="lin" valueType="num">
                                      <p:cBhvr>
                                        <p:cTn id="8" dur="4000" fill="hold"/>
                                        <p:tgtEl>
                                          <p:spTgt spid="4098"/>
                                        </p:tgtEl>
                                        <p:attrNameLst>
                                          <p:attrName>ppt_h</p:attrName>
                                        </p:attrNameLst>
                                      </p:cBhvr>
                                      <p:tavLst>
                                        <p:tav tm="0">
                                          <p:val>
                                            <p:fltVal val="0"/>
                                          </p:val>
                                        </p:tav>
                                        <p:tav tm="100000">
                                          <p:val>
                                            <p:strVal val="#ppt_h"/>
                                          </p:val>
                                        </p:tav>
                                      </p:tavLst>
                                    </p:anim>
                                    <p:animEffect transition="in" filter="fade">
                                      <p:cBhvr>
                                        <p:cTn id="9" dur="4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Right"/>
          <p:cNvSpPr txBox="1"/>
          <p:nvPr/>
        </p:nvSpPr>
        <p:spPr>
          <a:xfrm>
            <a:off x="5906701" y="1426850"/>
            <a:ext cx="3084115" cy="2539157"/>
          </a:xfrm>
          <a:prstGeom prst="rect">
            <a:avLst/>
          </a:prstGeom>
          <a:noFill/>
        </p:spPr>
        <p:txBody>
          <a:bodyPr wrap="square" lIns="0" tIns="0" rIns="0" bIns="0" rtlCol="0">
            <a:spAutoFit/>
          </a:bodyPr>
          <a:lstStyle/>
          <a:p>
            <a:pPr marL="285750" lvl="0" indent="-285750">
              <a:spcAft>
                <a:spcPts val="600"/>
              </a:spcAft>
              <a:buFont typeface="Wingdings" pitchFamily="2" charset="2"/>
              <a:buChar char="v"/>
            </a:pPr>
            <a:r>
              <a:rPr lang="en-NZ" sz="1500" dirty="0">
                <a:solidFill>
                  <a:schemeClr val="bg1"/>
                </a:solidFill>
              </a:rPr>
              <a:t>Why are the Baptismal Promises part of the Rite of Baptism?</a:t>
            </a:r>
            <a:endParaRPr lang="en-GB" sz="1500" dirty="0">
              <a:solidFill>
                <a:schemeClr val="bg1"/>
              </a:solidFill>
            </a:endParaRPr>
          </a:p>
          <a:p>
            <a:pPr marL="285750" lvl="0" indent="-285750">
              <a:spcAft>
                <a:spcPts val="600"/>
              </a:spcAft>
              <a:buFont typeface="Wingdings" pitchFamily="2" charset="2"/>
              <a:buChar char="v"/>
            </a:pPr>
            <a:r>
              <a:rPr lang="en-NZ" sz="1500" dirty="0">
                <a:solidFill>
                  <a:schemeClr val="bg1"/>
                </a:solidFill>
              </a:rPr>
              <a:t>Why do they include the </a:t>
            </a:r>
            <a:r>
              <a:rPr lang="en-NZ" sz="1500" dirty="0" smtClean="0">
                <a:solidFill>
                  <a:schemeClr val="bg1"/>
                </a:solidFill>
              </a:rPr>
              <a:t>Renunciation </a:t>
            </a:r>
            <a:r>
              <a:rPr lang="en-NZ" sz="1500" dirty="0">
                <a:solidFill>
                  <a:schemeClr val="bg1"/>
                </a:solidFill>
              </a:rPr>
              <a:t>of Sin and the Profession of Faith? </a:t>
            </a:r>
            <a:endParaRPr lang="en-GB" sz="1500" dirty="0">
              <a:solidFill>
                <a:schemeClr val="bg1"/>
              </a:solidFill>
            </a:endParaRPr>
          </a:p>
          <a:p>
            <a:pPr marL="285750" lvl="0" indent="-285750">
              <a:spcAft>
                <a:spcPts val="600"/>
              </a:spcAft>
              <a:buFont typeface="Wingdings" pitchFamily="2" charset="2"/>
              <a:buChar char="v"/>
            </a:pPr>
            <a:r>
              <a:rPr lang="en-NZ" sz="1500" dirty="0">
                <a:solidFill>
                  <a:schemeClr val="bg1"/>
                </a:solidFill>
              </a:rPr>
              <a:t>When you were baptised </a:t>
            </a:r>
            <a:r>
              <a:rPr lang="en-NZ" sz="1500" dirty="0" smtClean="0">
                <a:solidFill>
                  <a:schemeClr val="bg1"/>
                </a:solidFill>
              </a:rPr>
              <a:t>do you </a:t>
            </a:r>
            <a:r>
              <a:rPr lang="en-NZ" sz="1500" dirty="0">
                <a:solidFill>
                  <a:schemeClr val="bg1"/>
                </a:solidFill>
              </a:rPr>
              <a:t>know who answered the questions?</a:t>
            </a:r>
            <a:endParaRPr lang="en-GB" sz="1500" dirty="0">
              <a:solidFill>
                <a:schemeClr val="bg1"/>
              </a:solidFill>
            </a:endParaRPr>
          </a:p>
          <a:p>
            <a:pPr marL="285750" indent="-285750">
              <a:spcAft>
                <a:spcPts val="600"/>
              </a:spcAft>
              <a:buFont typeface="Wingdings" pitchFamily="2" charset="2"/>
              <a:buChar char="v"/>
            </a:pPr>
            <a:r>
              <a:rPr lang="en-NZ" sz="1500" dirty="0">
                <a:solidFill>
                  <a:schemeClr val="bg1"/>
                </a:solidFill>
              </a:rPr>
              <a:t>How do your Baptismal Promises influence the way you live your life today?</a:t>
            </a:r>
            <a:endParaRPr lang="en-GB" sz="1500" dirty="0">
              <a:solidFill>
                <a:schemeClr val="bg1"/>
              </a:solidFill>
            </a:endParaRPr>
          </a:p>
        </p:txBody>
      </p:sp>
      <p:grpSp>
        <p:nvGrpSpPr>
          <p:cNvPr id="13" name="Group: Vows"/>
          <p:cNvGrpSpPr/>
          <p:nvPr/>
        </p:nvGrpSpPr>
        <p:grpSpPr>
          <a:xfrm>
            <a:off x="140677" y="643101"/>
            <a:ext cx="5617028" cy="4078655"/>
            <a:chOff x="140677" y="643101"/>
            <a:chExt cx="5617028" cy="4078655"/>
          </a:xfrm>
        </p:grpSpPr>
        <p:sp>
          <p:nvSpPr>
            <p:cNvPr id="7" name="Rounded Rectangle: Background"/>
            <p:cNvSpPr/>
            <p:nvPr/>
          </p:nvSpPr>
          <p:spPr>
            <a:xfrm>
              <a:off x="140677" y="643101"/>
              <a:ext cx="5617028" cy="4078655"/>
            </a:xfrm>
            <a:prstGeom prst="roundRect">
              <a:avLst>
                <a:gd name="adj" fmla="val 5171"/>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Bottom"/>
            <p:cNvSpPr txBox="1"/>
            <p:nvPr/>
          </p:nvSpPr>
          <p:spPr>
            <a:xfrm>
              <a:off x="225459" y="2600505"/>
              <a:ext cx="5488234" cy="2095061"/>
            </a:xfrm>
            <a:prstGeom prst="rect">
              <a:avLst/>
            </a:prstGeom>
            <a:noFill/>
          </p:spPr>
          <p:txBody>
            <a:bodyPr wrap="none" rtlCol="0">
              <a:spAutoFit/>
            </a:bodyPr>
            <a:lstStyle/>
            <a:p>
              <a:pPr>
                <a:lnSpc>
                  <a:spcPts val="1200"/>
                </a:lnSpc>
                <a:tabLst>
                  <a:tab pos="712788" algn="l"/>
                </a:tabLst>
              </a:pPr>
              <a:r>
                <a:rPr lang="en-NZ" sz="1200" dirty="0" smtClean="0">
                  <a:solidFill>
                    <a:schemeClr val="bg1"/>
                  </a:solidFill>
                </a:rPr>
                <a:t>Do you believe in God, the Father almighty, creator of heaven and earth?</a:t>
              </a:r>
              <a:br>
                <a:rPr lang="en-NZ" sz="1200" dirty="0" smtClean="0">
                  <a:solidFill>
                    <a:schemeClr val="bg1"/>
                  </a:solidFill>
                </a:rPr>
              </a:br>
              <a:r>
                <a:rPr lang="en-NZ" sz="1200" dirty="0" smtClean="0">
                  <a:solidFill>
                    <a:schemeClr val="bg1"/>
                  </a:solidFill>
                </a:rPr>
                <a:t>	</a:t>
              </a:r>
              <a:r>
                <a:rPr lang="en-NZ" sz="1200" b="1" dirty="0" smtClean="0">
                  <a:solidFill>
                    <a:schemeClr val="bg1"/>
                  </a:solidFill>
                </a:rPr>
                <a:t>I do.</a:t>
              </a:r>
              <a:br>
                <a:rPr lang="en-NZ" sz="1200" b="1" dirty="0" smtClean="0">
                  <a:solidFill>
                    <a:schemeClr val="bg1"/>
                  </a:solidFill>
                </a:rPr>
              </a:br>
              <a:r>
                <a:rPr lang="en-NZ" sz="1200" dirty="0">
                  <a:solidFill>
                    <a:schemeClr val="bg1"/>
                  </a:solidFill>
                </a:rPr>
                <a:t>Do you believe in Jesus Christ, his only Son, our Lord,  who was born of the Virgin</a:t>
              </a:r>
              <a:br>
                <a:rPr lang="en-NZ" sz="1200" dirty="0">
                  <a:solidFill>
                    <a:schemeClr val="bg1"/>
                  </a:solidFill>
                </a:rPr>
              </a:br>
              <a:r>
                <a:rPr lang="en-NZ" sz="1200" dirty="0">
                  <a:solidFill>
                    <a:schemeClr val="bg1"/>
                  </a:solidFill>
                </a:rPr>
                <a:t>Mary, was crucified, died, and was buried, rose from the dead, and is now seated at</a:t>
              </a:r>
              <a:br>
                <a:rPr lang="en-NZ" sz="1200" dirty="0">
                  <a:solidFill>
                    <a:schemeClr val="bg1"/>
                  </a:solidFill>
                </a:rPr>
              </a:br>
              <a:r>
                <a:rPr lang="en-NZ" sz="1200" dirty="0">
                  <a:solidFill>
                    <a:schemeClr val="bg1"/>
                  </a:solidFill>
                </a:rPr>
                <a:t>the right hand of the Father</a:t>
              </a:r>
              <a:r>
                <a:rPr lang="en-NZ" sz="1200" dirty="0" smtClean="0">
                  <a:solidFill>
                    <a:schemeClr val="bg1"/>
                  </a:solidFill>
                </a:rPr>
                <a:t>?</a:t>
              </a:r>
            </a:p>
            <a:p>
              <a:pPr>
                <a:lnSpc>
                  <a:spcPts val="1200"/>
                </a:lnSpc>
                <a:tabLst>
                  <a:tab pos="712788" algn="l"/>
                </a:tabLst>
              </a:pPr>
              <a:r>
                <a:rPr lang="en-NZ" sz="1200" dirty="0" smtClean="0">
                  <a:solidFill>
                    <a:schemeClr val="bg1"/>
                  </a:solidFill>
                </a:rPr>
                <a:t>	</a:t>
              </a:r>
              <a:r>
                <a:rPr lang="en-NZ" sz="1200" b="1" dirty="0" smtClean="0">
                  <a:solidFill>
                    <a:schemeClr val="bg1"/>
                  </a:solidFill>
                </a:rPr>
                <a:t>I do.</a:t>
              </a:r>
            </a:p>
            <a:p>
              <a:pPr>
                <a:lnSpc>
                  <a:spcPts val="1200"/>
                </a:lnSpc>
                <a:tabLst>
                  <a:tab pos="712788" algn="l"/>
                </a:tabLst>
              </a:pPr>
              <a:r>
                <a:rPr lang="en-NZ" sz="1200" dirty="0">
                  <a:solidFill>
                    <a:schemeClr val="bg1"/>
                  </a:solidFill>
                </a:rPr>
                <a:t>Do you believe in the Holy Spirit,  the holy Catholic Church, the communion of </a:t>
              </a:r>
              <a:r>
                <a:rPr lang="en-NZ" sz="1200" dirty="0" smtClean="0">
                  <a:solidFill>
                    <a:schemeClr val="bg1"/>
                  </a:solidFill>
                </a:rPr>
                <a:t>saints</a:t>
              </a:r>
              <a:r>
                <a:rPr lang="en-NZ" sz="1200" dirty="0">
                  <a:solidFill>
                    <a:schemeClr val="bg1"/>
                  </a:solidFill>
                </a:rPr>
                <a:t>,</a:t>
              </a:r>
              <a:br>
                <a:rPr lang="en-NZ" sz="1200" dirty="0">
                  <a:solidFill>
                    <a:schemeClr val="bg1"/>
                  </a:solidFill>
                </a:rPr>
              </a:br>
              <a:r>
                <a:rPr lang="en-NZ" sz="1200" dirty="0">
                  <a:solidFill>
                    <a:schemeClr val="bg1"/>
                  </a:solidFill>
                </a:rPr>
                <a:t>the forgiveness of sins, the resurrection of the body, and life everlasting?</a:t>
              </a:r>
              <a:endParaRPr lang="en-GB" sz="1200" dirty="0">
                <a:solidFill>
                  <a:schemeClr val="bg1"/>
                </a:solidFill>
              </a:endParaRPr>
            </a:p>
            <a:p>
              <a:pPr>
                <a:lnSpc>
                  <a:spcPts val="1200"/>
                </a:lnSpc>
                <a:tabLst>
                  <a:tab pos="712788" algn="l"/>
                </a:tabLst>
              </a:pPr>
              <a:r>
                <a:rPr lang="en-NZ" sz="1200" dirty="0" smtClean="0">
                  <a:solidFill>
                    <a:schemeClr val="bg1"/>
                  </a:solidFill>
                </a:rPr>
                <a:t>	</a:t>
              </a:r>
              <a:r>
                <a:rPr lang="en-NZ" sz="1200" b="1" dirty="0" smtClean="0">
                  <a:solidFill>
                    <a:schemeClr val="bg1"/>
                  </a:solidFill>
                </a:rPr>
                <a:t>I do</a:t>
              </a:r>
              <a:r>
                <a:rPr lang="en-NZ" sz="1200" dirty="0" smtClean="0">
                  <a:solidFill>
                    <a:schemeClr val="bg1"/>
                  </a:solidFill>
                </a:rPr>
                <a:t>.</a:t>
              </a:r>
            </a:p>
            <a:p>
              <a:pPr>
                <a:lnSpc>
                  <a:spcPts val="1200"/>
                </a:lnSpc>
                <a:tabLst>
                  <a:tab pos="712788" algn="l"/>
                </a:tabLst>
              </a:pPr>
              <a:r>
                <a:rPr lang="en-NZ" sz="1200" dirty="0">
                  <a:solidFill>
                    <a:schemeClr val="bg1"/>
                  </a:solidFill>
                </a:rPr>
                <a:t>This is our faith.</a:t>
              </a:r>
              <a:br>
                <a:rPr lang="en-NZ" sz="1200" dirty="0">
                  <a:solidFill>
                    <a:schemeClr val="bg1"/>
                  </a:solidFill>
                </a:rPr>
              </a:br>
              <a:r>
                <a:rPr lang="en-NZ" sz="1200" dirty="0">
                  <a:solidFill>
                    <a:schemeClr val="bg1"/>
                  </a:solidFill>
                </a:rPr>
                <a:t>This is the faith of the Church.</a:t>
              </a:r>
            </a:p>
            <a:p>
              <a:pPr>
                <a:lnSpc>
                  <a:spcPts val="1200"/>
                </a:lnSpc>
                <a:tabLst>
                  <a:tab pos="712788" algn="l"/>
                </a:tabLst>
              </a:pPr>
              <a:r>
                <a:rPr lang="en-NZ" sz="1200" dirty="0">
                  <a:solidFill>
                    <a:schemeClr val="bg1"/>
                  </a:solidFill>
                </a:rPr>
                <a:t>We are proud to profess it, in Christ Jesus our Lord.</a:t>
              </a:r>
              <a:endParaRPr lang="en-GB" sz="1200" dirty="0">
                <a:solidFill>
                  <a:schemeClr val="bg1"/>
                </a:solidFill>
              </a:endParaRPr>
            </a:p>
            <a:p>
              <a:pPr>
                <a:lnSpc>
                  <a:spcPts val="1200"/>
                </a:lnSpc>
                <a:tabLst>
                  <a:tab pos="712788" algn="l"/>
                </a:tabLst>
              </a:pPr>
              <a:r>
                <a:rPr lang="en-NZ" sz="1200" dirty="0" smtClean="0">
                  <a:solidFill>
                    <a:schemeClr val="bg1"/>
                  </a:solidFill>
                </a:rPr>
                <a:t>	</a:t>
              </a:r>
              <a:r>
                <a:rPr lang="en-NZ" sz="1200" b="1" dirty="0" smtClean="0">
                  <a:solidFill>
                    <a:schemeClr val="bg1"/>
                  </a:solidFill>
                </a:rPr>
                <a:t>Amen.</a:t>
              </a:r>
              <a:endParaRPr lang="en-GB" sz="1200" b="1" dirty="0">
                <a:solidFill>
                  <a:schemeClr val="bg1"/>
                </a:solidFill>
              </a:endParaRPr>
            </a:p>
          </p:txBody>
        </p:sp>
        <p:sp>
          <p:nvSpPr>
            <p:cNvPr id="17" name="TextBox: Sub Header Bottom"/>
            <p:cNvSpPr txBox="1"/>
            <p:nvPr/>
          </p:nvSpPr>
          <p:spPr>
            <a:xfrm>
              <a:off x="225459" y="2363064"/>
              <a:ext cx="1341201" cy="276999"/>
            </a:xfrm>
            <a:prstGeom prst="rect">
              <a:avLst/>
            </a:prstGeom>
            <a:noFill/>
          </p:spPr>
          <p:txBody>
            <a:bodyPr wrap="none" rtlCol="0">
              <a:spAutoFit/>
            </a:bodyPr>
            <a:lstStyle/>
            <a:p>
              <a:r>
                <a:rPr lang="en-NZ" sz="1200" u="sng" dirty="0" smtClean="0">
                  <a:solidFill>
                    <a:srgbClr val="2E002E"/>
                  </a:solidFill>
                </a:rPr>
                <a:t>Profession of Faith</a:t>
              </a:r>
              <a:endParaRPr lang="en-GB" sz="1200" u="sng" dirty="0">
                <a:solidFill>
                  <a:srgbClr val="2E002E"/>
                </a:solidFill>
              </a:endParaRPr>
            </a:p>
          </p:txBody>
        </p:sp>
        <p:sp>
          <p:nvSpPr>
            <p:cNvPr id="10" name="TextBox: Top"/>
            <p:cNvSpPr txBox="1"/>
            <p:nvPr/>
          </p:nvSpPr>
          <p:spPr>
            <a:xfrm>
              <a:off x="225459" y="1242296"/>
              <a:ext cx="4416915" cy="1017843"/>
            </a:xfrm>
            <a:prstGeom prst="rect">
              <a:avLst/>
            </a:prstGeom>
            <a:noFill/>
          </p:spPr>
          <p:txBody>
            <a:bodyPr wrap="none" rtlCol="0">
              <a:spAutoFit/>
            </a:bodyPr>
            <a:lstStyle/>
            <a:p>
              <a:pPr>
                <a:lnSpc>
                  <a:spcPts val="1200"/>
                </a:lnSpc>
                <a:tabLst>
                  <a:tab pos="712788" algn="l"/>
                </a:tabLst>
              </a:pPr>
              <a:r>
                <a:rPr lang="en-NZ" sz="1200" dirty="0" smtClean="0">
                  <a:solidFill>
                    <a:schemeClr val="bg1"/>
                  </a:solidFill>
                </a:rPr>
                <a:t>Do you reject sin, so as to live in the freedom of God’s Children?</a:t>
              </a:r>
            </a:p>
            <a:p>
              <a:pPr>
                <a:lnSpc>
                  <a:spcPts val="1200"/>
                </a:lnSpc>
                <a:tabLst>
                  <a:tab pos="712788" algn="l"/>
                </a:tabLst>
              </a:pPr>
              <a:r>
                <a:rPr lang="en-NZ" sz="1200" b="1" dirty="0" smtClean="0">
                  <a:solidFill>
                    <a:schemeClr val="bg1"/>
                  </a:solidFill>
                </a:rPr>
                <a:t>	I do.</a:t>
              </a:r>
            </a:p>
            <a:p>
              <a:pPr>
                <a:lnSpc>
                  <a:spcPts val="1200"/>
                </a:lnSpc>
                <a:tabLst>
                  <a:tab pos="712788" algn="l"/>
                </a:tabLst>
              </a:pPr>
              <a:r>
                <a:rPr lang="en-NZ" sz="1200" dirty="0">
                  <a:solidFill>
                    <a:schemeClr val="bg1"/>
                  </a:solidFill>
                </a:rPr>
                <a:t>Do you reject the glamour of evil, and refuse to be mastered by sin?</a:t>
              </a:r>
              <a:endParaRPr lang="en-GB" sz="1200" dirty="0">
                <a:solidFill>
                  <a:schemeClr val="bg1"/>
                </a:solidFill>
              </a:endParaRPr>
            </a:p>
            <a:p>
              <a:pPr>
                <a:lnSpc>
                  <a:spcPts val="1200"/>
                </a:lnSpc>
                <a:tabLst>
                  <a:tab pos="712788" algn="l"/>
                </a:tabLst>
              </a:pPr>
              <a:r>
                <a:rPr lang="en-NZ" sz="1200" b="1" dirty="0" smtClean="0">
                  <a:solidFill>
                    <a:schemeClr val="bg1"/>
                  </a:solidFill>
                </a:rPr>
                <a:t>	I do.</a:t>
              </a:r>
            </a:p>
            <a:p>
              <a:pPr>
                <a:lnSpc>
                  <a:spcPts val="1200"/>
                </a:lnSpc>
                <a:tabLst>
                  <a:tab pos="712788" algn="l"/>
                </a:tabLst>
              </a:pPr>
              <a:r>
                <a:rPr lang="en-NZ" sz="1200" dirty="0">
                  <a:solidFill>
                    <a:schemeClr val="bg1"/>
                  </a:solidFill>
                </a:rPr>
                <a:t>Do you reject Satan, father of sin and prince of darkness?</a:t>
              </a:r>
              <a:endParaRPr lang="en-GB" sz="1200" dirty="0">
                <a:solidFill>
                  <a:schemeClr val="bg1"/>
                </a:solidFill>
              </a:endParaRPr>
            </a:p>
            <a:p>
              <a:pPr>
                <a:lnSpc>
                  <a:spcPts val="1200"/>
                </a:lnSpc>
                <a:tabLst>
                  <a:tab pos="712788" algn="l"/>
                </a:tabLst>
              </a:pPr>
              <a:r>
                <a:rPr lang="en-NZ" sz="1200" b="1" dirty="0" smtClean="0">
                  <a:solidFill>
                    <a:schemeClr val="bg1"/>
                  </a:solidFill>
                </a:rPr>
                <a:t>	I do.</a:t>
              </a:r>
              <a:endParaRPr lang="en-GB" sz="1200" b="1" dirty="0">
                <a:solidFill>
                  <a:schemeClr val="bg1"/>
                </a:solidFill>
              </a:endParaRPr>
            </a:p>
          </p:txBody>
        </p:sp>
        <p:sp>
          <p:nvSpPr>
            <p:cNvPr id="9" name="TextBox: Sub Header Top"/>
            <p:cNvSpPr txBox="1"/>
            <p:nvPr/>
          </p:nvSpPr>
          <p:spPr>
            <a:xfrm>
              <a:off x="225459" y="1045047"/>
              <a:ext cx="1389226" cy="276999"/>
            </a:xfrm>
            <a:prstGeom prst="rect">
              <a:avLst/>
            </a:prstGeom>
            <a:noFill/>
          </p:spPr>
          <p:txBody>
            <a:bodyPr wrap="none" rtlCol="0">
              <a:spAutoFit/>
            </a:bodyPr>
            <a:lstStyle/>
            <a:p>
              <a:r>
                <a:rPr lang="en-NZ" sz="1200" u="sng" dirty="0" smtClean="0">
                  <a:solidFill>
                    <a:srgbClr val="2E002E"/>
                  </a:solidFill>
                </a:rPr>
                <a:t>Renunciation of Sin</a:t>
              </a:r>
              <a:endParaRPr lang="en-GB" sz="1200" u="sng" dirty="0">
                <a:solidFill>
                  <a:srgbClr val="2E002E"/>
                </a:solidFill>
              </a:endParaRPr>
            </a:p>
          </p:txBody>
        </p:sp>
        <p:sp>
          <p:nvSpPr>
            <p:cNvPr id="8" name="TextBox: Header"/>
            <p:cNvSpPr txBox="1"/>
            <p:nvPr/>
          </p:nvSpPr>
          <p:spPr>
            <a:xfrm>
              <a:off x="1253416" y="653153"/>
              <a:ext cx="3178819" cy="523220"/>
            </a:xfrm>
            <a:prstGeom prst="rect">
              <a:avLst/>
            </a:prstGeom>
            <a:noFill/>
          </p:spPr>
          <p:txBody>
            <a:bodyPr wrap="none" rtlCol="0">
              <a:spAutoFit/>
            </a:bodyPr>
            <a:lstStyle/>
            <a:p>
              <a:r>
                <a:rPr lang="en-NZ" sz="2800" dirty="0" smtClean="0">
                  <a:solidFill>
                    <a:srgbClr val="FFFF99"/>
                  </a:solidFill>
                </a:rPr>
                <a:t>The Baptismal Vows</a:t>
              </a:r>
              <a:endParaRPr lang="en-GB" sz="2800" dirty="0">
                <a:solidFill>
                  <a:srgbClr val="FFFF99"/>
                </a:solidFill>
              </a:endParaRPr>
            </a:p>
          </p:txBody>
        </p:sp>
      </p:grpSp>
      <p:sp>
        <p:nvSpPr>
          <p:cNvPr id="2" name="Title"/>
          <p:cNvSpPr>
            <a:spLocks noGrp="1"/>
          </p:cNvSpPr>
          <p:nvPr>
            <p:ph type="ctrTitle"/>
          </p:nvPr>
        </p:nvSpPr>
        <p:spPr>
          <a:xfrm>
            <a:off x="0" y="7526"/>
            <a:ext cx="9144000" cy="523220"/>
          </a:xfrm>
        </p:spPr>
        <p:txBody>
          <a:bodyPr tIns="0" bIns="0">
            <a:spAutoFit/>
          </a:bodyPr>
          <a:lstStyle/>
          <a:p>
            <a:r>
              <a:rPr lang="en-NZ" sz="3400" dirty="0">
                <a:solidFill>
                  <a:schemeClr val="bg1"/>
                </a:solidFill>
              </a:rPr>
              <a:t>The Baptismal </a:t>
            </a:r>
            <a:r>
              <a:rPr lang="en-NZ" sz="3400" dirty="0" smtClean="0">
                <a:solidFill>
                  <a:schemeClr val="bg1"/>
                </a:solidFill>
              </a:rPr>
              <a:t>Promises/Vows</a:t>
            </a:r>
            <a:endParaRPr lang="en-GB" sz="34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225319" y="4912668"/>
            <a:ext cx="2693366" cy="230832"/>
          </a:xfrm>
          <a:prstGeom prst="rect">
            <a:avLst/>
          </a:prstGeom>
          <a:noFill/>
        </p:spPr>
        <p:txBody>
          <a:bodyPr wrap="none" rtlCol="0">
            <a:spAutoFit/>
          </a:bodyPr>
          <a:lstStyle/>
          <a:p>
            <a:pPr algn="ctr"/>
            <a:r>
              <a:rPr lang="en-GB" sz="900" dirty="0" smtClean="0">
                <a:solidFill>
                  <a:schemeClr val="bg1"/>
                </a:solidFill>
                <a:latin typeface="+mj-lt"/>
                <a:ea typeface="Adobe Heiti Std R" pitchFamily="34" charset="-128"/>
                <a:cs typeface="Arial" pitchFamily="34" charset="0"/>
              </a:rPr>
              <a:t>Click on the worksheet button to go to the worksheet</a:t>
            </a:r>
            <a:endParaRPr lang="en-GB" sz="900" dirty="0">
              <a:solidFill>
                <a:schemeClr val="bg1"/>
              </a:solidFill>
              <a:latin typeface="+mj-lt"/>
              <a:ea typeface="Adobe Heiti Std R" pitchFamily="34" charset="-128"/>
              <a:cs typeface="Arial" pitchFamily="34" charset="0"/>
            </a:endParaRPr>
          </a:p>
        </p:txBody>
      </p:sp>
    </p:spTree>
    <p:extLst>
      <p:ext uri="{BB962C8B-B14F-4D97-AF65-F5344CB8AC3E}">
        <p14:creationId xmlns:p14="http://schemas.microsoft.com/office/powerpoint/2010/main" val="41820621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770" y="963488"/>
            <a:ext cx="4256286" cy="3196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p:cNvSpPr txBox="1"/>
          <p:nvPr/>
        </p:nvSpPr>
        <p:spPr>
          <a:xfrm>
            <a:off x="432079" y="963488"/>
            <a:ext cx="3858567" cy="3139321"/>
          </a:xfrm>
          <a:prstGeom prst="rect">
            <a:avLst/>
          </a:prstGeom>
          <a:noFill/>
        </p:spPr>
        <p:txBody>
          <a:bodyPr wrap="square" rtlCol="0">
            <a:spAutoFit/>
          </a:bodyPr>
          <a:lstStyle/>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NZ" dirty="0" smtClean="0">
                <a:solidFill>
                  <a:schemeClr val="bg1"/>
                </a:solidFill>
              </a:rPr>
              <a:t>Do </a:t>
            </a:r>
            <a:r>
              <a:rPr lang="en-NZ" dirty="0">
                <a:solidFill>
                  <a:schemeClr val="bg1"/>
                </a:solidFill>
              </a:rPr>
              <a:t>you reject sin, so as to live in the freedom of God’s children?</a:t>
            </a:r>
            <a:endParaRPr lang="en-GB" dirty="0">
              <a:solidFill>
                <a:schemeClr val="bg1"/>
              </a:solidFill>
            </a:endParaRPr>
          </a:p>
          <a:p>
            <a:r>
              <a:rPr lang="en-NZ" dirty="0">
                <a:solidFill>
                  <a:schemeClr val="bg1"/>
                </a:solidFill>
              </a:rPr>
              <a:t> </a:t>
            </a:r>
            <a:endParaRPr lang="en-GB" dirty="0">
              <a:solidFill>
                <a:schemeClr val="bg1"/>
              </a:solidFill>
            </a:endParaRPr>
          </a:p>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NZ" dirty="0" smtClean="0">
                <a:solidFill>
                  <a:schemeClr val="bg1"/>
                </a:solidFill>
              </a:rPr>
              <a:t>Do </a:t>
            </a:r>
            <a:r>
              <a:rPr lang="en-NZ" dirty="0">
                <a:solidFill>
                  <a:schemeClr val="bg1"/>
                </a:solidFill>
              </a:rPr>
              <a:t>you reject the glamour of evil and refuse to be mastered by sin?</a:t>
            </a:r>
            <a:endParaRPr lang="en-GB" dirty="0">
              <a:solidFill>
                <a:schemeClr val="bg1"/>
              </a:solidFill>
            </a:endParaRPr>
          </a:p>
          <a:p>
            <a:r>
              <a:rPr lang="en-NZ" dirty="0">
                <a:solidFill>
                  <a:schemeClr val="bg1"/>
                </a:solidFill>
              </a:rPr>
              <a:t> </a:t>
            </a:r>
            <a:endParaRPr lang="en-GB" dirty="0">
              <a:solidFill>
                <a:schemeClr val="bg1"/>
              </a:solidFill>
            </a:endParaRPr>
          </a:p>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NZ" dirty="0" smtClean="0">
                <a:solidFill>
                  <a:schemeClr val="bg1"/>
                </a:solidFill>
              </a:rPr>
              <a:t>Do </a:t>
            </a:r>
            <a:r>
              <a:rPr lang="en-NZ" dirty="0">
                <a:solidFill>
                  <a:schemeClr val="bg1"/>
                </a:solidFill>
              </a:rPr>
              <a:t>you reject Satan, father of sin and prince of darkness?</a:t>
            </a:r>
            <a:endParaRPr lang="en-GB" dirty="0">
              <a:solidFill>
                <a:schemeClr val="bg1"/>
              </a:solidFill>
            </a:endParaRPr>
          </a:p>
        </p:txBody>
      </p:sp>
      <p:sp>
        <p:nvSpPr>
          <p:cNvPr id="13" name="Shape: Pop-up window"/>
          <p:cNvSpPr/>
          <p:nvPr/>
        </p:nvSpPr>
        <p:spPr>
          <a:xfrm>
            <a:off x="854110" y="1452282"/>
            <a:ext cx="6794213" cy="2348753"/>
          </a:xfrm>
          <a:prstGeom prst="roundRect">
            <a:avLst>
              <a:gd name="adj" fmla="val 4598"/>
            </a:avLst>
          </a:prstGeom>
          <a:solidFill>
            <a:srgbClr val="FFFF99"/>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NZ" sz="1600" b="1" dirty="0">
                <a:solidFill>
                  <a:schemeClr val="tx1"/>
                </a:solidFill>
              </a:rPr>
              <a:t>What do these questions mean to you as young people?</a:t>
            </a:r>
            <a:endParaRPr lang="en-GB" sz="1600" b="1" dirty="0">
              <a:solidFill>
                <a:schemeClr val="tx1"/>
              </a:solidFill>
            </a:endParaRPr>
          </a:p>
          <a:p>
            <a:pPr>
              <a:spcAft>
                <a:spcPts val="1200"/>
              </a:spcAft>
            </a:pPr>
            <a:r>
              <a:rPr lang="en-NZ" sz="1600" b="1" dirty="0">
                <a:solidFill>
                  <a:schemeClr val="tx1"/>
                </a:solidFill>
              </a:rPr>
              <a:t>What is meant by the glamour of evil and why would you reject it?</a:t>
            </a:r>
            <a:endParaRPr lang="en-GB" sz="1600" b="1" dirty="0">
              <a:solidFill>
                <a:schemeClr val="tx1"/>
              </a:solidFill>
            </a:endParaRPr>
          </a:p>
          <a:p>
            <a:pPr>
              <a:spcAft>
                <a:spcPts val="1200"/>
              </a:spcAft>
            </a:pPr>
            <a:r>
              <a:rPr lang="en-NZ" sz="1600" b="1" dirty="0">
                <a:solidFill>
                  <a:schemeClr val="tx1"/>
                </a:solidFill>
              </a:rPr>
              <a:t>How could a person be mastered by sin?</a:t>
            </a:r>
            <a:endParaRPr lang="en-GB" sz="1600" b="1" dirty="0">
              <a:solidFill>
                <a:schemeClr val="tx1"/>
              </a:solidFill>
            </a:endParaRPr>
          </a:p>
          <a:p>
            <a:pPr>
              <a:spcAft>
                <a:spcPts val="1200"/>
              </a:spcAft>
            </a:pPr>
            <a:r>
              <a:rPr lang="en-NZ" sz="1600" b="1" dirty="0">
                <a:solidFill>
                  <a:schemeClr val="tx1"/>
                </a:solidFill>
              </a:rPr>
              <a:t>Where is Satan present in the world today?</a:t>
            </a:r>
            <a:endParaRPr lang="en-GB" sz="1600" b="1" dirty="0">
              <a:solidFill>
                <a:schemeClr val="tx1"/>
              </a:solidFill>
            </a:endParaRPr>
          </a:p>
          <a:p>
            <a:pPr>
              <a:spcAft>
                <a:spcPts val="1200"/>
              </a:spcAft>
            </a:pPr>
            <a:r>
              <a:rPr lang="en-NZ" sz="1600" b="1" dirty="0">
                <a:solidFill>
                  <a:schemeClr val="tx1"/>
                </a:solidFill>
              </a:rPr>
              <a:t>Can you see why Lent helps people focus on turning their life back to God?</a:t>
            </a:r>
            <a:endParaRPr lang="en-GB" sz="1600" b="1" dirty="0">
              <a:solidFill>
                <a:schemeClr val="tx1"/>
              </a:solidFill>
            </a:endParaRPr>
          </a:p>
        </p:txBody>
      </p:sp>
      <p:sp>
        <p:nvSpPr>
          <p:cNvPr id="14" name="Shape: Close button"/>
          <p:cNvSpPr/>
          <p:nvPr/>
        </p:nvSpPr>
        <p:spPr>
          <a:xfrm>
            <a:off x="7396401" y="1484954"/>
            <a:ext cx="224727" cy="213547"/>
          </a:xfrm>
          <a:prstGeom prst="roundRect">
            <a:avLst>
              <a:gd name="adj" fmla="val 41210"/>
            </a:avLst>
          </a:prstGeom>
          <a:solidFill>
            <a:srgbClr val="C00000"/>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51470"/>
            <a:ext cx="9144000" cy="507831"/>
          </a:xfrm>
        </p:spPr>
        <p:txBody>
          <a:bodyPr>
            <a:spAutoFit/>
          </a:bodyPr>
          <a:lstStyle/>
          <a:p>
            <a:r>
              <a:rPr lang="en-US" sz="2700" dirty="0">
                <a:solidFill>
                  <a:schemeClr val="bg1"/>
                </a:solidFill>
              </a:rPr>
              <a:t>Thinking about the Renunciation of sin</a:t>
            </a:r>
            <a:endParaRPr lang="en-GB" sz="27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561959" y="4912668"/>
            <a:ext cx="2020104" cy="230832"/>
          </a:xfrm>
          <a:prstGeom prst="rect">
            <a:avLst/>
          </a:prstGeom>
          <a:noFill/>
        </p:spPr>
        <p:txBody>
          <a:bodyPr wrap="none" rtlCol="0">
            <a:spAutoFit/>
          </a:bodyPr>
          <a:lstStyle/>
          <a:p>
            <a:pPr algn="ctr"/>
            <a:r>
              <a:rPr lang="en-GB" sz="900" dirty="0" smtClean="0">
                <a:solidFill>
                  <a:schemeClr val="bg1"/>
                </a:solidFill>
                <a:latin typeface="+mj-lt"/>
                <a:ea typeface="Segoe UI" pitchFamily="34" charset="0"/>
                <a:cs typeface="Arial" pitchFamily="34" charset="0"/>
              </a:rPr>
              <a:t>Click the I-button to reveal information</a:t>
            </a:r>
            <a:endParaRPr lang="en-GB" sz="900" dirty="0">
              <a:solidFill>
                <a:schemeClr val="bg1"/>
              </a:solidFill>
              <a:latin typeface="+mj-lt"/>
              <a:ea typeface="Segoe UI" pitchFamily="34" charset="0"/>
              <a:cs typeface="Arial" pitchFamily="34" charset="0"/>
            </a:endParaRPr>
          </a:p>
        </p:txBody>
      </p:sp>
    </p:spTree>
    <p:extLst>
      <p:ext uri="{BB962C8B-B14F-4D97-AF65-F5344CB8AC3E}">
        <p14:creationId xmlns:p14="http://schemas.microsoft.com/office/powerpoint/2010/main" val="128681354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ox(out)">
                                      <p:cBhvr>
                                        <p:cTn id="7" dur="2000"/>
                                        <p:tgtEl>
                                          <p:spTgt spid="6146"/>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1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1000"/>
                                        <p:tgtEl>
                                          <p:spTgt spid="3">
                                            <p:txEl>
                                              <p:pRg st="1" end="1"/>
                                            </p:txEl>
                                          </p:spTgt>
                                        </p:tgtEl>
                                      </p:cBhvr>
                                    </p:animEffect>
                                  </p:childTnLst>
                                </p:cTn>
                              </p:par>
                              <p:par>
                                <p:cTn id="14" presetID="6" presetClass="entr" presetSubtype="16" fill="hold"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1000"/>
                                        <p:tgtEl>
                                          <p:spTgt spid="3">
                                            <p:txEl>
                                              <p:pRg st="2" end="2"/>
                                            </p:txEl>
                                          </p:spTgt>
                                        </p:tgtEl>
                                      </p:cBhvr>
                                    </p:animEffect>
                                  </p:childTnLst>
                                </p:cTn>
                              </p:par>
                              <p:par>
                                <p:cTn id="17" presetID="6" presetClass="entr" presetSubtype="16" fill="hold"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1000"/>
                                        <p:tgtEl>
                                          <p:spTgt spid="3">
                                            <p:txEl>
                                              <p:pRg st="3" end="3"/>
                                            </p:txEl>
                                          </p:spTgt>
                                        </p:tgtEl>
                                      </p:cBhvr>
                                    </p:animEffect>
                                  </p:childTnLst>
                                </p:cTn>
                              </p:par>
                              <p:par>
                                <p:cTn id="20" presetID="6" presetClass="entr" presetSubtype="16" fill="hold" nodeType="withEffect">
                                  <p:stCondLst>
                                    <p:cond delay="2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2"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3"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3" grpId="0" animBg="1"/>
      <p:bldP spid="13" grpId="1" animBg="1"/>
      <p:bldP spid="13" grpId="2" animBg="1"/>
      <p:bldP spid="13" grpId="3" animBg="1"/>
      <p:bldP spid="14" grpId="0" animBg="1"/>
      <p:bldP spid="14" grpId="1" animBg="1"/>
      <p:bldP spid="14" grpId="2" animBg="1"/>
      <p:bldP spid="14"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794"/>
            <a:ext cx="915035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l="15239" t="1" r="15289" b="2751"/>
          <a:stretch/>
        </p:blipFill>
        <p:spPr bwMode="auto">
          <a:xfrm>
            <a:off x="5958655" y="639588"/>
            <a:ext cx="2761714" cy="386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p:cNvSpPr txBox="1"/>
          <p:nvPr/>
        </p:nvSpPr>
        <p:spPr>
          <a:xfrm>
            <a:off x="432078" y="641952"/>
            <a:ext cx="5265337" cy="3970318"/>
          </a:xfrm>
          <a:prstGeom prst="rect">
            <a:avLst/>
          </a:prstGeom>
          <a:noFill/>
        </p:spPr>
        <p:txBody>
          <a:bodyPr wrap="square" rtlCol="0">
            <a:spAutoFit/>
          </a:bodyPr>
          <a:lstStyle/>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NZ" dirty="0">
                <a:solidFill>
                  <a:schemeClr val="bg1"/>
                </a:solidFill>
              </a:rPr>
              <a:t>Do you believe in God, the Father almighty, creator of heaven and earth?</a:t>
            </a:r>
            <a:endParaRPr lang="en-GB" dirty="0">
              <a:solidFill>
                <a:schemeClr val="bg1"/>
              </a:solidFill>
            </a:endParaRPr>
          </a:p>
          <a:p>
            <a:r>
              <a:rPr lang="en-NZ" dirty="0"/>
              <a:t> </a:t>
            </a:r>
            <a:r>
              <a:rPr lang="en-NZ" dirty="0">
                <a:solidFill>
                  <a:schemeClr val="bg1"/>
                </a:solidFill>
              </a:rPr>
              <a:t> </a:t>
            </a:r>
            <a:endParaRPr lang="en-GB" dirty="0">
              <a:solidFill>
                <a:schemeClr val="bg1"/>
              </a:solidFill>
            </a:endParaRPr>
          </a:p>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US" dirty="0">
                <a:solidFill>
                  <a:schemeClr val="bg1"/>
                </a:solidFill>
              </a:rPr>
              <a:t>Do you believe in Jesus Christ, his only Son, our Lord, who was born of the Virgin Mary, was crucified, died, and was buried, rose from the dead, and is now seated at the right hand of the Father</a:t>
            </a:r>
            <a:r>
              <a:rPr lang="en-NZ" dirty="0" smtClean="0">
                <a:solidFill>
                  <a:schemeClr val="bg1"/>
                </a:solidFill>
              </a:rPr>
              <a:t>?</a:t>
            </a:r>
            <a:endParaRPr lang="en-GB" dirty="0">
              <a:solidFill>
                <a:schemeClr val="bg1"/>
              </a:solidFill>
            </a:endParaRPr>
          </a:p>
          <a:p>
            <a:r>
              <a:rPr lang="en-NZ" dirty="0">
                <a:solidFill>
                  <a:schemeClr val="bg1"/>
                </a:solidFill>
              </a:rPr>
              <a:t> </a:t>
            </a:r>
            <a:endParaRPr lang="en-GB" dirty="0">
              <a:solidFill>
                <a:schemeClr val="bg1"/>
              </a:solidFill>
            </a:endParaRPr>
          </a:p>
          <a:p>
            <a:r>
              <a:rPr lang="en-NZ" b="1" dirty="0" smtClean="0">
                <a:solidFill>
                  <a:srgbClr val="FFFF99"/>
                </a:solidFill>
              </a:rPr>
              <a:t>Priest:</a:t>
            </a:r>
            <a:r>
              <a:rPr lang="en-NZ" b="1" dirty="0" smtClean="0">
                <a:solidFill>
                  <a:schemeClr val="bg1"/>
                </a:solidFill>
              </a:rPr>
              <a:t/>
            </a:r>
            <a:br>
              <a:rPr lang="en-NZ" b="1" dirty="0" smtClean="0">
                <a:solidFill>
                  <a:schemeClr val="bg1"/>
                </a:solidFill>
              </a:rPr>
            </a:br>
            <a:r>
              <a:rPr lang="en-US" dirty="0">
                <a:solidFill>
                  <a:schemeClr val="bg1"/>
                </a:solidFill>
              </a:rPr>
              <a:t>Do you believe in the Holy Spirit, the holy </a:t>
            </a:r>
            <a:r>
              <a:rPr lang="en-US" dirty="0" smtClean="0">
                <a:solidFill>
                  <a:schemeClr val="bg1"/>
                </a:solidFill>
              </a:rPr>
              <a:t>Catholic </a:t>
            </a:r>
            <a:r>
              <a:rPr lang="en-US" dirty="0">
                <a:solidFill>
                  <a:schemeClr val="bg1"/>
                </a:solidFill>
              </a:rPr>
              <a:t>Church, the communion of saints, the forgiveness of sins, the resurrection of the body, and life everlasting</a:t>
            </a:r>
            <a:r>
              <a:rPr lang="en-NZ" dirty="0" smtClean="0">
                <a:solidFill>
                  <a:schemeClr val="bg1"/>
                </a:solidFill>
              </a:rPr>
              <a:t>?</a:t>
            </a:r>
            <a:endParaRPr lang="en-GB" dirty="0">
              <a:solidFill>
                <a:schemeClr val="bg1"/>
              </a:solidFill>
            </a:endParaRPr>
          </a:p>
        </p:txBody>
      </p:sp>
      <p:sp>
        <p:nvSpPr>
          <p:cNvPr id="13" name="Shape: Pop-up window"/>
          <p:cNvSpPr/>
          <p:nvPr/>
        </p:nvSpPr>
        <p:spPr>
          <a:xfrm>
            <a:off x="854110" y="1452282"/>
            <a:ext cx="6794213" cy="2348753"/>
          </a:xfrm>
          <a:prstGeom prst="roundRect">
            <a:avLst>
              <a:gd name="adj" fmla="val 4598"/>
            </a:avLst>
          </a:prstGeom>
          <a:solidFill>
            <a:srgbClr val="FFFF99"/>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1200"/>
              </a:spcAft>
              <a:buFont typeface="Wingdings" pitchFamily="2" charset="2"/>
              <a:buChar char="Ø"/>
            </a:pPr>
            <a:r>
              <a:rPr lang="en-US" sz="1600" b="1" dirty="0" smtClean="0">
                <a:solidFill>
                  <a:schemeClr val="tx1"/>
                </a:solidFill>
              </a:rPr>
              <a:t>What </a:t>
            </a:r>
            <a:r>
              <a:rPr lang="en-US" sz="1600" b="1" dirty="0">
                <a:solidFill>
                  <a:schemeClr val="tx1"/>
                </a:solidFill>
              </a:rPr>
              <a:t>do these 3 questions sum up?</a:t>
            </a:r>
          </a:p>
          <a:p>
            <a:pPr marL="285750" indent="-285750">
              <a:spcAft>
                <a:spcPts val="1200"/>
              </a:spcAft>
              <a:buFont typeface="Wingdings" pitchFamily="2" charset="2"/>
              <a:buChar char="Ø"/>
            </a:pPr>
            <a:r>
              <a:rPr lang="en-US" sz="1600" b="1" dirty="0" smtClean="0">
                <a:solidFill>
                  <a:schemeClr val="tx1"/>
                </a:solidFill>
              </a:rPr>
              <a:t>How </a:t>
            </a:r>
            <a:r>
              <a:rPr lang="en-US" sz="1600" b="1" dirty="0">
                <a:solidFill>
                  <a:schemeClr val="tx1"/>
                </a:solidFill>
              </a:rPr>
              <a:t>do young people grow in understanding of what Catholics believe?</a:t>
            </a:r>
          </a:p>
          <a:p>
            <a:pPr marL="285750" indent="-285750">
              <a:spcAft>
                <a:spcPts val="1200"/>
              </a:spcAft>
              <a:buFont typeface="Wingdings" pitchFamily="2" charset="2"/>
              <a:buChar char="Ø"/>
            </a:pPr>
            <a:r>
              <a:rPr lang="en-US" sz="1600" b="1" dirty="0" smtClean="0">
                <a:solidFill>
                  <a:schemeClr val="tx1"/>
                </a:solidFill>
              </a:rPr>
              <a:t>What </a:t>
            </a:r>
            <a:r>
              <a:rPr lang="en-US" sz="1600" b="1" dirty="0">
                <a:solidFill>
                  <a:schemeClr val="tx1"/>
                </a:solidFill>
              </a:rPr>
              <a:t>are people committing themselves to through baptism?</a:t>
            </a:r>
          </a:p>
          <a:p>
            <a:pPr marL="285750" indent="-285750">
              <a:spcAft>
                <a:spcPts val="1200"/>
              </a:spcAft>
              <a:buFont typeface="Wingdings" pitchFamily="2" charset="2"/>
              <a:buChar char="Ø"/>
            </a:pPr>
            <a:r>
              <a:rPr lang="en-US" sz="1600" b="1" dirty="0" smtClean="0">
                <a:solidFill>
                  <a:schemeClr val="tx1"/>
                </a:solidFill>
              </a:rPr>
              <a:t>Why </a:t>
            </a:r>
            <a:r>
              <a:rPr lang="en-US" sz="1600" b="1" dirty="0">
                <a:solidFill>
                  <a:schemeClr val="tx1"/>
                </a:solidFill>
              </a:rPr>
              <a:t>is Baptism such an important Sacrament?</a:t>
            </a:r>
          </a:p>
          <a:p>
            <a:pPr marL="285750" indent="-285750">
              <a:spcAft>
                <a:spcPts val="1200"/>
              </a:spcAft>
              <a:buFont typeface="Wingdings" pitchFamily="2" charset="2"/>
              <a:buChar char="Ø"/>
            </a:pPr>
            <a:r>
              <a:rPr lang="en-US" sz="1600" b="1" dirty="0" smtClean="0">
                <a:solidFill>
                  <a:schemeClr val="tx1"/>
                </a:solidFill>
              </a:rPr>
              <a:t>Why </a:t>
            </a:r>
            <a:r>
              <a:rPr lang="en-US" sz="1600" b="1" dirty="0">
                <a:solidFill>
                  <a:schemeClr val="tx1"/>
                </a:solidFill>
              </a:rPr>
              <a:t>is it important to be faithful </a:t>
            </a:r>
            <a:r>
              <a:rPr lang="en-US" sz="1600" b="1" dirty="0" err="1">
                <a:solidFill>
                  <a:schemeClr val="tx1"/>
                </a:solidFill>
              </a:rPr>
              <a:t>pono</a:t>
            </a:r>
            <a:r>
              <a:rPr lang="en-US" sz="1600" b="1" dirty="0">
                <a:solidFill>
                  <a:schemeClr val="tx1"/>
                </a:solidFill>
              </a:rPr>
              <a:t> to your baptismal promises?</a:t>
            </a:r>
          </a:p>
        </p:txBody>
      </p:sp>
      <p:sp>
        <p:nvSpPr>
          <p:cNvPr id="14" name="Shape: Close button"/>
          <p:cNvSpPr/>
          <p:nvPr/>
        </p:nvSpPr>
        <p:spPr>
          <a:xfrm>
            <a:off x="7396401" y="1484954"/>
            <a:ext cx="224727" cy="213547"/>
          </a:xfrm>
          <a:prstGeom prst="roundRect">
            <a:avLst>
              <a:gd name="adj" fmla="val 41210"/>
            </a:avLst>
          </a:prstGeom>
          <a:solidFill>
            <a:srgbClr val="C00000"/>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51470"/>
            <a:ext cx="9144000" cy="507831"/>
          </a:xfrm>
        </p:spPr>
        <p:txBody>
          <a:bodyPr>
            <a:spAutoFit/>
          </a:bodyPr>
          <a:lstStyle/>
          <a:p>
            <a:r>
              <a:rPr lang="en-US" sz="2700" dirty="0">
                <a:solidFill>
                  <a:schemeClr val="bg1"/>
                </a:solidFill>
              </a:rPr>
              <a:t>The Faith Catholics Believe and Proclaim</a:t>
            </a:r>
            <a:endParaRPr lang="en-GB" sz="2700" dirty="0">
              <a:solidFill>
                <a:schemeClr val="bg1"/>
              </a:solidFill>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R</a:t>
            </a:r>
            <a:r>
              <a:rPr lang="en-GB" sz="900" b="1" dirty="0" smtClean="0">
                <a:solidFill>
                  <a:srgbClr val="002060"/>
                </a:solidFill>
                <a:latin typeface="Arial" pitchFamily="34" charset="0"/>
                <a:cs typeface="Arial" pitchFamily="34" charset="0"/>
              </a:rPr>
              <a:t>-2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561959" y="4912668"/>
            <a:ext cx="2020104" cy="230832"/>
          </a:xfrm>
          <a:prstGeom prst="rect">
            <a:avLst/>
          </a:prstGeom>
          <a:noFill/>
        </p:spPr>
        <p:txBody>
          <a:bodyPr wrap="none" rtlCol="0">
            <a:spAutoFit/>
          </a:bodyPr>
          <a:lstStyle/>
          <a:p>
            <a:pPr algn="ctr"/>
            <a:r>
              <a:rPr lang="en-GB" sz="900" dirty="0" smtClean="0">
                <a:solidFill>
                  <a:schemeClr val="bg1"/>
                </a:solidFill>
                <a:latin typeface="+mj-lt"/>
                <a:ea typeface="Segoe UI" pitchFamily="34" charset="0"/>
                <a:cs typeface="Arial" pitchFamily="34" charset="0"/>
              </a:rPr>
              <a:t>Click the I-button to reveal information</a:t>
            </a:r>
            <a:endParaRPr lang="en-GB" sz="900" dirty="0">
              <a:solidFill>
                <a:schemeClr val="bg1"/>
              </a:solidFill>
              <a:latin typeface="+mj-lt"/>
              <a:ea typeface="Segoe UI" pitchFamily="34" charset="0"/>
              <a:cs typeface="Arial" pitchFamily="34" charset="0"/>
            </a:endParaRPr>
          </a:p>
        </p:txBody>
      </p:sp>
    </p:spTree>
    <p:extLst>
      <p:ext uri="{BB962C8B-B14F-4D97-AF65-F5344CB8AC3E}">
        <p14:creationId xmlns:p14="http://schemas.microsoft.com/office/powerpoint/2010/main" val="85047954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out)">
                                      <p:cBhvr>
                                        <p:cTn id="7" dur="2000"/>
                                        <p:tgtEl>
                                          <p:spTgt spid="7170"/>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1000"/>
                                        <p:tgtEl>
                                          <p:spTgt spid="3">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1000"/>
                                        <p:tgtEl>
                                          <p:spTgt spid="3">
                                            <p:txEl>
                                              <p:pRg st="1" end="1"/>
                                            </p:txEl>
                                          </p:spTgt>
                                        </p:tgtEl>
                                      </p:cBhvr>
                                    </p:animEffect>
                                  </p:childTnLst>
                                </p:cTn>
                              </p:par>
                              <p:par>
                                <p:cTn id="14" presetID="6" presetClass="entr" presetSubtype="16" fill="hold"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ircle(in)">
                                      <p:cBhvr>
                                        <p:cTn id="16" dur="1000"/>
                                        <p:tgtEl>
                                          <p:spTgt spid="3">
                                            <p:txEl>
                                              <p:pRg st="2" end="2"/>
                                            </p:txEl>
                                          </p:spTgt>
                                        </p:tgtEl>
                                      </p:cBhvr>
                                    </p:animEffect>
                                  </p:childTnLst>
                                </p:cTn>
                              </p:par>
                              <p:par>
                                <p:cTn id="17" presetID="6" presetClass="entr" presetSubtype="16" fill="hold" nodeType="with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1000"/>
                                        <p:tgtEl>
                                          <p:spTgt spid="3">
                                            <p:txEl>
                                              <p:pRg st="3" end="3"/>
                                            </p:txEl>
                                          </p:spTgt>
                                        </p:tgtEl>
                                      </p:cBhvr>
                                    </p:animEffect>
                                  </p:childTnLst>
                                </p:cTn>
                              </p:par>
                              <p:par>
                                <p:cTn id="20" presetID="6" presetClass="entr" presetSubtype="16" fill="hold" nodeType="withEffect">
                                  <p:stCondLst>
                                    <p:cond delay="200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1"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2" nodeType="clickEffect">
                                  <p:stCondLst>
                                    <p:cond delay="0"/>
                                  </p:stCondLst>
                                  <p:childTnLst>
                                    <p:set>
                                      <p:cBhvr>
                                        <p:cTn id="45" dur="1" fill="hold">
                                          <p:stCondLst>
                                            <p:cond delay="0"/>
                                          </p:stCondLst>
                                        </p:cTn>
                                        <p:tgtEl>
                                          <p:spTgt spid="13"/>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grpId="3"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xit" presetSubtype="0" fill="hold" grpId="3"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3" grpId="0" animBg="1"/>
      <p:bldP spid="13" grpId="1" animBg="1"/>
      <p:bldP spid="13" grpId="2" animBg="1"/>
      <p:bldP spid="13" grpId="3" animBg="1"/>
      <p:bldP spid="14" grpId="0" animBg="1"/>
      <p:bldP spid="14" grpId="1" animBg="1"/>
      <p:bldP spid="14" grpId="2" animBg="1"/>
      <p:bldP spid="14" grpId="3"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4997</TotalTime>
  <Words>3008</Words>
  <Application>Microsoft Office PowerPoint</Application>
  <PresentationFormat>On-screen Show (16:9)</PresentationFormat>
  <Paragraphs>311</Paragraphs>
  <Slides>18</Slides>
  <Notes>18</Notes>
  <HiddenSlides>4</HiddenSlides>
  <MMClips>2</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Custom Design</vt:lpstr>
      <vt:lpstr>Lent – Preparing for Baptism</vt:lpstr>
      <vt:lpstr>Learning Intentions</vt:lpstr>
      <vt:lpstr>What are catechumens?</vt:lpstr>
      <vt:lpstr>The 5 Stages People go through in the RCIA Programme to become Members of the Catholic Church</vt:lpstr>
      <vt:lpstr>Lent is the time when Catechumens prepare for their Baptism at Easter</vt:lpstr>
      <vt:lpstr>Renewing your Baptismal Promises</vt:lpstr>
      <vt:lpstr>The Baptismal Promises/Vows</vt:lpstr>
      <vt:lpstr>Thinking about the Renunciation of sin</vt:lpstr>
      <vt:lpstr>The Faith Catholics Believe and Proclaim</vt:lpstr>
      <vt:lpstr>What are the challenges baptised people face in the world today?</vt:lpstr>
      <vt:lpstr>Check up</vt:lpstr>
      <vt:lpstr>Time for Reflection</vt:lpstr>
      <vt:lpstr>Sharing our Learning about LENT with family whānau</vt:lpstr>
      <vt:lpstr>Sharing our Learning about LENT with family whānau</vt:lpstr>
      <vt:lpstr>The Baptismal Promises/Vows</vt:lpstr>
      <vt:lpstr>Check up</vt:lpstr>
      <vt:lpstr>Sharing our Learning about LENT with family whānau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168</cp:revision>
  <dcterms:created xsi:type="dcterms:W3CDTF">2016-10-02T19:59:59Z</dcterms:created>
  <dcterms:modified xsi:type="dcterms:W3CDTF">2017-02-22T05:32:16Z</dcterms:modified>
</cp:coreProperties>
</file>