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56" r:id="rId3"/>
    <p:sldId id="288" r:id="rId4"/>
    <p:sldId id="286" r:id="rId5"/>
    <p:sldId id="287" r:id="rId6"/>
    <p:sldId id="257" r:id="rId7"/>
    <p:sldId id="289" r:id="rId8"/>
    <p:sldId id="291" r:id="rId9"/>
    <p:sldId id="269" r:id="rId10"/>
    <p:sldId id="271" r:id="rId11"/>
    <p:sldId id="282" r:id="rId12"/>
    <p:sldId id="283" r:id="rId13"/>
    <p:sldId id="290" r:id="rId14"/>
    <p:sldId id="292" r:id="rId15"/>
    <p:sldId id="293" r:id="rId16"/>
    <p:sldId id="294" r:id="rId17"/>
    <p:sldId id="295"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00"/>
    <a:srgbClr val="9933FF"/>
    <a:srgbClr val="2E002E"/>
    <a:srgbClr val="660066"/>
    <a:srgbClr val="82038F"/>
    <a:srgbClr val="006666"/>
    <a:srgbClr val="FFFFFF"/>
    <a:srgbClr val="FF00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4914" autoAdjust="0"/>
  </p:normalViewPr>
  <p:slideViewPr>
    <p:cSldViewPr snapToGrid="0">
      <p:cViewPr>
        <p:scale>
          <a:sx n="100" d="100"/>
          <a:sy n="100" d="100"/>
        </p:scale>
        <p:origin x="-72" y="-474"/>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23/02/2017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2057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4007777908"/>
      </p:ext>
    </p:extLst>
  </p:cSld>
  <p:clrMapOvr>
    <a:masterClrMapping/>
  </p:clrMapOvr>
  <p:transition spd="slow" advClick="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296044494"/>
      </p:ext>
    </p:extLst>
  </p:cSld>
  <p:clrMapOvr>
    <a:masterClrMapping/>
  </p:clrMapOvr>
  <p:transition spd="slow"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845596893"/>
      </p:ext>
    </p:extLst>
  </p:cSld>
  <p:clrMapOvr>
    <a:masterClrMapping/>
  </p:clrMapOvr>
  <p:transition spd="slow"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transition spd="slow"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transition spd="slow"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transition spd="slow"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23/02/2017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transition spd="slow"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23/02/2017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transition spd="slow"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23/02/2017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transition spd="slow"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23/02/2017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transition spd="slow"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23/02/2017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transition spd="slow"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2278067768"/>
      </p:ext>
    </p:extLst>
  </p:cSld>
  <p:clrMapOvr>
    <a:masterClrMapping/>
  </p:clrMapOvr>
  <p:transition spd="slow"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23/02/2017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transition spd="slow"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transition spd="slow"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transition spd="slow"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t>23/02/2017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153222228"/>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t>23/02/2017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342635122"/>
      </p:ext>
    </p:extLst>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t>23/02/2017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674940604"/>
      </p:ext>
    </p:extLst>
  </p:cSld>
  <p:clrMapOvr>
    <a:masterClrMapping/>
  </p:clrMapOvr>
  <p:transition spd="slow"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t>23/02/2017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543209846"/>
      </p:ext>
    </p:extLst>
  </p:cSld>
  <p:clrMapOvr>
    <a:masterClrMapping/>
  </p:clrMapOvr>
  <p:transition spd="slow"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ransition spd="slow" advClick="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23/02/2017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016959754"/>
      </p:ext>
    </p:extLst>
  </p:cSld>
  <p:clrMapOvr>
    <a:masterClrMapping/>
  </p:clrMapOvr>
  <p:transition spd="slow"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23/02/2017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191536151"/>
      </p:ext>
    </p:extLst>
  </p:cSld>
  <p:clrMapOvr>
    <a:masterClrMapping/>
  </p:clrMapOvr>
  <p:transition spd="slow"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t>23/02/2017</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t>‹#›</a:t>
            </a:fld>
            <a:endParaRPr lang="en-GB"/>
          </a:p>
        </p:txBody>
      </p:sp>
      <p:sp>
        <p:nvSpPr>
          <p:cNvPr id="7" name="Rectangle 6"/>
          <p:cNvSpPr/>
          <p:nvPr userDrawn="1"/>
        </p:nvSpPr>
        <p:spPr>
          <a:xfrm>
            <a:off x="0" y="0"/>
            <a:ext cx="9144000" cy="51435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23/02/2017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slide" Target="slide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slide" Target="slide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5.wdp"/><Relationship Id="rId10" Type="http://schemas.openxmlformats.org/officeDocument/2006/relationships/image" Target="../media/image20.png"/><Relationship Id="rId4" Type="http://schemas.openxmlformats.org/officeDocument/2006/relationships/image" Target="../media/image25.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slide" Target="slide10.xml"/><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15.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youtube.com/watch?v=S1CLphbmgfA" TargetMode="External"/><Relationship Id="rId5" Type="http://schemas.openxmlformats.org/officeDocument/2006/relationships/image" Target="../media/image10.png"/><Relationship Id="rId4" Type="http://schemas.openxmlformats.org/officeDocument/2006/relationships/slide" Target="slide1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hyperlink" Target="https://www.youtube.com/watch?v=n-Dl5dqLz5M" TargetMode="External"/><Relationship Id="rId4" Type="http://schemas.openxmlformats.org/officeDocument/2006/relationships/slide" Target="slide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slide" Target="slide14.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tinyurl.com/NCRSfeedback" TargetMode="External"/><Relationship Id="rId5" Type="http://schemas.openxmlformats.org/officeDocument/2006/relationships/image" Target="../media/image1.jpeg"/><Relationship Id="rId10" Type="http://schemas.openxmlformats.org/officeDocument/2006/relationships/image" Target="../media/image14.png"/><Relationship Id="rId4" Type="http://schemas.openxmlformats.org/officeDocument/2006/relationships/notesSlide" Target="../notesSlides/notesSlide9.xml"/><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descr="D:\03 Projects\TCI\10 Lessons\02 LITURGICAL YEAR\03 Lent\Lent Y8-R02\Images\Slide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92721">
            <a:off x="761632" y="1271998"/>
            <a:ext cx="4267274" cy="31832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1" y="123199"/>
            <a:ext cx="9143999" cy="900000"/>
          </a:xfrm>
        </p:spPr>
        <p:txBody>
          <a:bodyPr>
            <a:noAutofit/>
          </a:bodyPr>
          <a:lstStyle/>
          <a:p>
            <a:r>
              <a:rPr lang="en-NZ" sz="3600" dirty="0">
                <a:solidFill>
                  <a:srgbClr val="FFCC00"/>
                </a:solidFill>
              </a:rPr>
              <a:t>A Reminder to Live Justly</a:t>
            </a:r>
            <a:endParaRPr lang="en-GB" sz="3400" b="1" dirty="0">
              <a:solidFill>
                <a:srgbClr val="FFCC00"/>
              </a:solidFill>
              <a:ea typeface="Adobe Heiti Std R"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2000"/>
                                        <p:tgtEl>
                                          <p:spTgt spid="1029"/>
                                        </p:tgtEl>
                                      </p:cBhvr>
                                    </p:animEffect>
                                    <p:anim calcmode="lin" valueType="num">
                                      <p:cBhvr>
                                        <p:cTn id="11" dur="2000" fill="hold"/>
                                        <p:tgtEl>
                                          <p:spTgt spid="1029"/>
                                        </p:tgtEl>
                                        <p:attrNameLst>
                                          <p:attrName>ppt_x</p:attrName>
                                        </p:attrNameLst>
                                      </p:cBhvr>
                                      <p:tavLst>
                                        <p:tav tm="0">
                                          <p:val>
                                            <p:strVal val="#ppt_x"/>
                                          </p:val>
                                        </p:tav>
                                        <p:tav tm="100000">
                                          <p:val>
                                            <p:strVal val="#ppt_x"/>
                                          </p:val>
                                        </p:tav>
                                      </p:tavLst>
                                    </p:anim>
                                    <p:anim calcmode="lin" valueType="num">
                                      <p:cBhvr>
                                        <p:cTn id="12" dur="2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p:cNvSpPr txBox="1"/>
          <p:nvPr/>
        </p:nvSpPr>
        <p:spPr>
          <a:xfrm>
            <a:off x="49614" y="491736"/>
            <a:ext cx="8950386" cy="4455066"/>
          </a:xfrm>
          <a:prstGeom prst="rect">
            <a:avLst/>
          </a:prstGeom>
          <a:noFill/>
        </p:spPr>
        <p:txBody>
          <a:bodyPr wrap="square" rtlCol="0">
            <a:spAutoFit/>
          </a:bodyPr>
          <a:lstStyle/>
          <a:p>
            <a:pPr marL="266700" lvl="0" indent="-266700">
              <a:spcAft>
                <a:spcPts val="1100"/>
              </a:spcAft>
              <a:buFont typeface="Wingdings" pitchFamily="2" charset="2"/>
              <a:buChar char="v"/>
            </a:pPr>
            <a:r>
              <a:rPr lang="en-NZ" sz="1600" b="1" dirty="0">
                <a:solidFill>
                  <a:srgbClr val="FFFF99"/>
                </a:solidFill>
                <a:latin typeface="+mj-lt"/>
              </a:rPr>
              <a:t>Make a poster</a:t>
            </a:r>
            <a:r>
              <a:rPr lang="en-NZ" sz="1600" dirty="0">
                <a:solidFill>
                  <a:srgbClr val="FFFF99"/>
                </a:solidFill>
                <a:latin typeface="+mj-lt"/>
              </a:rPr>
              <a:t> with a backpack, or borrow an old </a:t>
            </a:r>
            <a:r>
              <a:rPr lang="en-NZ" sz="1600" dirty="0" smtClean="0">
                <a:solidFill>
                  <a:srgbClr val="FFFF99"/>
                </a:solidFill>
                <a:latin typeface="+mj-lt"/>
              </a:rPr>
              <a:t>backpack.</a:t>
            </a:r>
            <a:br>
              <a:rPr lang="en-NZ" sz="1600" dirty="0" smtClean="0">
                <a:solidFill>
                  <a:srgbClr val="FFFF99"/>
                </a:solidFill>
                <a:latin typeface="+mj-lt"/>
              </a:rPr>
            </a:br>
            <a:r>
              <a:rPr lang="en-NZ" sz="1600" dirty="0" smtClean="0">
                <a:solidFill>
                  <a:srgbClr val="FFFF99"/>
                </a:solidFill>
                <a:latin typeface="+mj-lt"/>
              </a:rPr>
              <a:t>Label </a:t>
            </a:r>
            <a:r>
              <a:rPr lang="en-NZ" sz="1600" dirty="0">
                <a:solidFill>
                  <a:srgbClr val="FFFF99"/>
                </a:solidFill>
                <a:latin typeface="+mj-lt"/>
              </a:rPr>
              <a:t>it BACKPACK FOR A PILGRIM ON A LENTEN </a:t>
            </a:r>
            <a:r>
              <a:rPr lang="en-NZ" sz="1600" dirty="0" smtClean="0">
                <a:solidFill>
                  <a:srgbClr val="FFFF99"/>
                </a:solidFill>
                <a:latin typeface="+mj-lt"/>
              </a:rPr>
              <a:t>JOURNEY.</a:t>
            </a:r>
            <a:br>
              <a:rPr lang="en-NZ" sz="1600" dirty="0" smtClean="0">
                <a:solidFill>
                  <a:srgbClr val="FFFF99"/>
                </a:solidFill>
                <a:latin typeface="+mj-lt"/>
              </a:rPr>
            </a:br>
            <a:r>
              <a:rPr lang="en-NZ" sz="1600" dirty="0" smtClean="0">
                <a:solidFill>
                  <a:srgbClr val="FFFF99"/>
                </a:solidFill>
                <a:latin typeface="+mj-lt"/>
              </a:rPr>
              <a:t>Make </a:t>
            </a:r>
            <a:r>
              <a:rPr lang="en-NZ" sz="1600" dirty="0">
                <a:solidFill>
                  <a:srgbClr val="FFFF99"/>
                </a:solidFill>
                <a:latin typeface="+mj-lt"/>
              </a:rPr>
              <a:t>large captions cards with all the ways young members </a:t>
            </a:r>
            <a:r>
              <a:rPr lang="en-NZ" sz="1600" dirty="0" smtClean="0">
                <a:solidFill>
                  <a:srgbClr val="FFFF99"/>
                </a:solidFill>
                <a:latin typeface="+mj-lt"/>
              </a:rPr>
              <a:t>of</a:t>
            </a:r>
            <a:br>
              <a:rPr lang="en-NZ" sz="1600" dirty="0" smtClean="0">
                <a:solidFill>
                  <a:srgbClr val="FFFF99"/>
                </a:solidFill>
                <a:latin typeface="+mj-lt"/>
              </a:rPr>
            </a:br>
            <a:r>
              <a:rPr lang="en-NZ" sz="1600" dirty="0" smtClean="0">
                <a:solidFill>
                  <a:srgbClr val="FFFF99"/>
                </a:solidFill>
                <a:latin typeface="+mj-lt"/>
              </a:rPr>
              <a:t>the </a:t>
            </a:r>
            <a:r>
              <a:rPr lang="en-NZ" sz="1600" dirty="0">
                <a:solidFill>
                  <a:srgbClr val="FFFF99"/>
                </a:solidFill>
                <a:latin typeface="+mj-lt"/>
              </a:rPr>
              <a:t>Church can use their Lenten journey to grow closer to </a:t>
            </a:r>
            <a:r>
              <a:rPr lang="en-NZ" sz="1600" dirty="0" smtClean="0">
                <a:solidFill>
                  <a:srgbClr val="FFFF99"/>
                </a:solidFill>
                <a:latin typeface="+mj-lt"/>
              </a:rPr>
              <a:t>God</a:t>
            </a:r>
            <a:br>
              <a:rPr lang="en-NZ" sz="1600" dirty="0" smtClean="0">
                <a:solidFill>
                  <a:srgbClr val="FFFF99"/>
                </a:solidFill>
                <a:latin typeface="+mj-lt"/>
              </a:rPr>
            </a:br>
            <a:r>
              <a:rPr lang="en-NZ" sz="1600" dirty="0" smtClean="0">
                <a:solidFill>
                  <a:srgbClr val="FFFF99"/>
                </a:solidFill>
                <a:latin typeface="+mj-lt"/>
              </a:rPr>
              <a:t>and </a:t>
            </a:r>
            <a:r>
              <a:rPr lang="en-NZ" sz="1600" dirty="0">
                <a:solidFill>
                  <a:srgbClr val="FFFF99"/>
                </a:solidFill>
                <a:latin typeface="+mj-lt"/>
              </a:rPr>
              <a:t>change something in their lives they know needs to be </a:t>
            </a:r>
            <a:r>
              <a:rPr lang="en-NZ" sz="1600" dirty="0" smtClean="0">
                <a:solidFill>
                  <a:srgbClr val="FFFF99"/>
                </a:solidFill>
                <a:latin typeface="+mj-lt"/>
              </a:rPr>
              <a:t>changed.</a:t>
            </a:r>
            <a:br>
              <a:rPr lang="en-NZ" sz="1600" dirty="0" smtClean="0">
                <a:solidFill>
                  <a:srgbClr val="FFFF99"/>
                </a:solidFill>
                <a:latin typeface="+mj-lt"/>
              </a:rPr>
            </a:br>
            <a:r>
              <a:rPr lang="en-NZ" sz="1600" dirty="0" smtClean="0">
                <a:solidFill>
                  <a:srgbClr val="FFFF99"/>
                </a:solidFill>
                <a:latin typeface="+mj-lt"/>
              </a:rPr>
              <a:t>Use </a:t>
            </a:r>
            <a:r>
              <a:rPr lang="en-NZ" sz="1600" dirty="0">
                <a:solidFill>
                  <a:srgbClr val="FFFF99"/>
                </a:solidFill>
                <a:latin typeface="+mj-lt"/>
              </a:rPr>
              <a:t>the backpack and the cards and prepare a presentation to </a:t>
            </a:r>
            <a:r>
              <a:rPr lang="en-NZ" sz="1600" dirty="0" smtClean="0">
                <a:solidFill>
                  <a:srgbClr val="FFFF99"/>
                </a:solidFill>
                <a:latin typeface="+mj-lt"/>
              </a:rPr>
              <a:t>share</a:t>
            </a:r>
            <a:br>
              <a:rPr lang="en-NZ" sz="1600" dirty="0" smtClean="0">
                <a:solidFill>
                  <a:srgbClr val="FFFF99"/>
                </a:solidFill>
                <a:latin typeface="+mj-lt"/>
              </a:rPr>
            </a:br>
            <a:r>
              <a:rPr lang="en-NZ" sz="1600" dirty="0" smtClean="0">
                <a:solidFill>
                  <a:srgbClr val="FFFF99"/>
                </a:solidFill>
                <a:latin typeface="+mj-lt"/>
              </a:rPr>
              <a:t>with </a:t>
            </a:r>
            <a:r>
              <a:rPr lang="en-NZ" sz="1600" dirty="0">
                <a:solidFill>
                  <a:srgbClr val="FFFF99"/>
                </a:solidFill>
                <a:latin typeface="+mj-lt"/>
              </a:rPr>
              <a:t>other classes to remind people of their own Lenten journey.</a:t>
            </a:r>
            <a:endParaRPr lang="en-GB" sz="1600" dirty="0">
              <a:solidFill>
                <a:srgbClr val="FFFF99"/>
              </a:solidFill>
              <a:latin typeface="+mj-lt"/>
            </a:endParaRPr>
          </a:p>
          <a:p>
            <a:pPr marL="266700" lvl="0" indent="-266700">
              <a:spcAft>
                <a:spcPts val="1100"/>
              </a:spcAft>
              <a:buFont typeface="Wingdings" pitchFamily="2" charset="2"/>
              <a:buChar char="v"/>
            </a:pPr>
            <a:r>
              <a:rPr lang="en-NZ" sz="1600" b="1" dirty="0">
                <a:solidFill>
                  <a:srgbClr val="FFFF99"/>
                </a:solidFill>
                <a:latin typeface="+mj-lt"/>
              </a:rPr>
              <a:t>Make up an elevator pitch</a:t>
            </a:r>
            <a:r>
              <a:rPr lang="en-NZ" sz="1600" dirty="0">
                <a:solidFill>
                  <a:srgbClr val="FFFF99"/>
                </a:solidFill>
                <a:latin typeface="+mj-lt"/>
              </a:rPr>
              <a:t> that lasts one minute to encourage people to use Lent as a time to pray, fast and give alms to the poor and to grow closer to God. Share it with your family and other classes. Record it to use as a resource next Lent.</a:t>
            </a:r>
            <a:endParaRPr lang="en-GB" sz="1600" dirty="0">
              <a:solidFill>
                <a:srgbClr val="FFFF99"/>
              </a:solidFill>
              <a:latin typeface="+mj-lt"/>
            </a:endParaRPr>
          </a:p>
          <a:p>
            <a:pPr marL="1343025" lvl="0" indent="-266700">
              <a:spcAft>
                <a:spcPts val="1100"/>
              </a:spcAft>
              <a:buFont typeface="Wingdings" pitchFamily="2" charset="2"/>
              <a:buChar char="v"/>
            </a:pPr>
            <a:r>
              <a:rPr lang="en-NZ" sz="1600" b="1" dirty="0">
                <a:solidFill>
                  <a:srgbClr val="FFFF99"/>
                </a:solidFill>
                <a:latin typeface="+mj-lt"/>
              </a:rPr>
              <a:t>Create a Power Point </a:t>
            </a:r>
            <a:r>
              <a:rPr lang="en-NZ" sz="1600" dirty="0">
                <a:solidFill>
                  <a:srgbClr val="FFFF99"/>
                </a:solidFill>
                <a:latin typeface="+mj-lt"/>
              </a:rPr>
              <a:t>to share all you have learned about LENT with people </a:t>
            </a:r>
            <a:r>
              <a:rPr lang="en-NZ" sz="1600" dirty="0" smtClean="0">
                <a:solidFill>
                  <a:srgbClr val="FFFF99"/>
                </a:solidFill>
                <a:latin typeface="+mj-lt"/>
              </a:rPr>
              <a:t>in your parish</a:t>
            </a:r>
            <a:br>
              <a:rPr lang="en-NZ" sz="1600" dirty="0" smtClean="0">
                <a:solidFill>
                  <a:srgbClr val="FFFF99"/>
                </a:solidFill>
                <a:latin typeface="+mj-lt"/>
              </a:rPr>
            </a:br>
            <a:r>
              <a:rPr lang="en-NZ" sz="1600" dirty="0" smtClean="0">
                <a:solidFill>
                  <a:srgbClr val="FFFF99"/>
                </a:solidFill>
                <a:latin typeface="+mj-lt"/>
              </a:rPr>
              <a:t>or </a:t>
            </a:r>
            <a:r>
              <a:rPr lang="en-NZ" sz="1600" dirty="0" err="1" smtClean="0">
                <a:solidFill>
                  <a:srgbClr val="FFFF99"/>
                </a:solidFill>
                <a:latin typeface="+mj-lt"/>
              </a:rPr>
              <a:t>Whānau</a:t>
            </a:r>
            <a:r>
              <a:rPr lang="en-NZ" sz="1600" dirty="0">
                <a:solidFill>
                  <a:srgbClr val="FFFF99"/>
                </a:solidFill>
                <a:latin typeface="+mj-lt"/>
              </a:rPr>
              <a:t>. Prepare the Speaker Notes carefully and include questions to engage people in discussion. </a:t>
            </a:r>
            <a:r>
              <a:rPr lang="en-NZ" sz="1600" dirty="0" smtClean="0">
                <a:solidFill>
                  <a:srgbClr val="FFFF99"/>
                </a:solidFill>
                <a:latin typeface="+mj-lt"/>
              </a:rPr>
              <a:t>Practise </a:t>
            </a:r>
            <a:r>
              <a:rPr lang="en-NZ" sz="1600" dirty="0">
                <a:solidFill>
                  <a:srgbClr val="FFFF99"/>
                </a:solidFill>
                <a:latin typeface="+mj-lt"/>
              </a:rPr>
              <a:t>it with classes in your school. </a:t>
            </a:r>
            <a:endParaRPr lang="en-GB" sz="1600" dirty="0">
              <a:solidFill>
                <a:srgbClr val="FFFF99"/>
              </a:solidFill>
              <a:latin typeface="+mj-lt"/>
            </a:endParaRPr>
          </a:p>
          <a:p>
            <a:pPr marL="266700" indent="-266700">
              <a:spcAft>
                <a:spcPts val="1100"/>
              </a:spcAft>
              <a:buFont typeface="Wingdings" pitchFamily="2" charset="2"/>
              <a:buChar char="v"/>
            </a:pPr>
            <a:r>
              <a:rPr lang="en-NZ" sz="1600" b="1" dirty="0">
                <a:solidFill>
                  <a:srgbClr val="FFFF99"/>
                </a:solidFill>
                <a:latin typeface="+mj-lt"/>
              </a:rPr>
              <a:t>Start a campaign </a:t>
            </a:r>
            <a:r>
              <a:rPr lang="en-NZ" sz="1600" dirty="0">
                <a:solidFill>
                  <a:srgbClr val="FFFF99"/>
                </a:solidFill>
                <a:latin typeface="+mj-lt"/>
              </a:rPr>
              <a:t>to encourage people to make good use of Lent this </a:t>
            </a:r>
            <a:r>
              <a:rPr lang="en-NZ" sz="1600" dirty="0" smtClean="0">
                <a:solidFill>
                  <a:srgbClr val="FFFF99"/>
                </a:solidFill>
                <a:latin typeface="+mj-lt"/>
              </a:rPr>
              <a:t>year.</a:t>
            </a:r>
            <a:br>
              <a:rPr lang="en-NZ" sz="1600" dirty="0" smtClean="0">
                <a:solidFill>
                  <a:srgbClr val="FFFF99"/>
                </a:solidFill>
                <a:latin typeface="+mj-lt"/>
              </a:rPr>
            </a:br>
            <a:r>
              <a:rPr lang="en-NZ" sz="1600" dirty="0" smtClean="0">
                <a:solidFill>
                  <a:srgbClr val="FFFF99"/>
                </a:solidFill>
                <a:latin typeface="+mj-lt"/>
              </a:rPr>
              <a:t>Make </a:t>
            </a:r>
            <a:r>
              <a:rPr lang="en-NZ" sz="1600" dirty="0">
                <a:solidFill>
                  <a:srgbClr val="FFFF99"/>
                </a:solidFill>
                <a:latin typeface="+mj-lt"/>
              </a:rPr>
              <a:t>posters, placards, flyers with ideas about how children and young </a:t>
            </a:r>
            <a:r>
              <a:rPr lang="en-NZ" sz="1600" dirty="0" smtClean="0">
                <a:solidFill>
                  <a:srgbClr val="FFFF99"/>
                </a:solidFill>
                <a:latin typeface="+mj-lt"/>
              </a:rPr>
              <a:t>people</a:t>
            </a:r>
            <a:br>
              <a:rPr lang="en-NZ" sz="1600" dirty="0" smtClean="0">
                <a:solidFill>
                  <a:srgbClr val="FFFF99"/>
                </a:solidFill>
                <a:latin typeface="+mj-lt"/>
              </a:rPr>
            </a:br>
            <a:r>
              <a:rPr lang="en-NZ" sz="1600" dirty="0" smtClean="0">
                <a:solidFill>
                  <a:srgbClr val="FFFF99"/>
                </a:solidFill>
                <a:latin typeface="+mj-lt"/>
              </a:rPr>
              <a:t>can </a:t>
            </a:r>
            <a:r>
              <a:rPr lang="en-NZ" sz="1600" dirty="0">
                <a:solidFill>
                  <a:srgbClr val="FFFF99"/>
                </a:solidFill>
                <a:latin typeface="+mj-lt"/>
              </a:rPr>
              <a:t>live justly and grow in holiness during Lent. </a:t>
            </a:r>
            <a:endParaRPr lang="en-GB" sz="1600" dirty="0">
              <a:solidFill>
                <a:srgbClr val="FFFF99"/>
              </a:solidFill>
              <a:latin typeface="+mj-lt"/>
            </a:endParaRPr>
          </a:p>
        </p:txBody>
      </p:sp>
      <p:grpSp>
        <p:nvGrpSpPr>
          <p:cNvPr id="8" name="Group: Picture Top Left corner"/>
          <p:cNvGrpSpPr/>
          <p:nvPr/>
        </p:nvGrpSpPr>
        <p:grpSpPr>
          <a:xfrm>
            <a:off x="7086985" y="3927959"/>
            <a:ext cx="1733015" cy="529739"/>
            <a:chOff x="5085573" y="4617802"/>
            <a:chExt cx="1596027" cy="487865"/>
          </a:xfrm>
        </p:grpSpPr>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5573"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7582"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9591"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Middle 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50" y="3223722"/>
            <a:ext cx="969963"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Picture Top"/>
          <p:cNvGrpSpPr/>
          <p:nvPr/>
        </p:nvGrpSpPr>
        <p:grpSpPr>
          <a:xfrm>
            <a:off x="5845640" y="431393"/>
            <a:ext cx="3201096" cy="1957191"/>
            <a:chOff x="5664665" y="431393"/>
            <a:chExt cx="3201096" cy="1957191"/>
          </a:xfrm>
        </p:grpSpPr>
        <p:pic>
          <p:nvPicPr>
            <p:cNvPr id="8197" name="Picture: Bottom 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6977" y="1331506"/>
              <a:ext cx="1112465" cy="105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87354">
              <a:off x="5664665" y="579082"/>
              <a:ext cx="1456431" cy="93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37783">
              <a:off x="8054548" y="431393"/>
              <a:ext cx="811213"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5552" y="517878"/>
              <a:ext cx="961845" cy="82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p:cNvSpPr>
            <a:spLocks noGrp="1"/>
          </p:cNvSpPr>
          <p:nvPr>
            <p:ph type="ctrTitle"/>
          </p:nvPr>
        </p:nvSpPr>
        <p:spPr>
          <a:xfrm>
            <a:off x="0" y="43645"/>
            <a:ext cx="9144000" cy="430887"/>
          </a:xfrm>
        </p:spPr>
        <p:txBody>
          <a:bodyPr wrap="square" tIns="0" bIns="0">
            <a:spAutoFit/>
          </a:bodyPr>
          <a:lstStyle/>
          <a:p>
            <a:r>
              <a:rPr lang="en-NZ" sz="2800" b="1" dirty="0">
                <a:solidFill>
                  <a:srgbClr val="FFCC00"/>
                </a:solidFill>
              </a:rPr>
              <a:t>Sharing our Learning about LENT with family </a:t>
            </a:r>
            <a:r>
              <a:rPr lang="en-NZ" sz="2800" b="1" dirty="0" err="1">
                <a:solidFill>
                  <a:srgbClr val="FFCC00"/>
                </a:solidFill>
              </a:rPr>
              <a:t>whānau</a:t>
            </a:r>
            <a:endParaRPr lang="en-GB" sz="3200" dirty="0">
              <a:solidFill>
                <a:srgbClr val="FFCC00"/>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S-10A</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8529015"/>
      </p:ext>
    </p:extLst>
  </p:cSld>
  <p:clrMapOvr>
    <a:masterClrMapping/>
  </p:clrMapOvr>
  <p:transition spd="slow"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p:cNvSpPr txBox="1"/>
          <p:nvPr/>
        </p:nvSpPr>
        <p:spPr>
          <a:xfrm>
            <a:off x="221064" y="648843"/>
            <a:ext cx="8778936" cy="3416320"/>
          </a:xfrm>
          <a:prstGeom prst="rect">
            <a:avLst/>
          </a:prstGeom>
          <a:noFill/>
        </p:spPr>
        <p:txBody>
          <a:bodyPr wrap="square" rtlCol="0">
            <a:spAutoFit/>
          </a:bodyPr>
          <a:lstStyle/>
          <a:p>
            <a:pPr marL="1524000" lvl="0" indent="-285750">
              <a:spcAft>
                <a:spcPts val="1200"/>
              </a:spcAft>
              <a:buFont typeface="Wingdings" pitchFamily="2" charset="2"/>
              <a:buChar char="v"/>
            </a:pPr>
            <a:r>
              <a:rPr lang="en-NZ" sz="1600" b="1" dirty="0">
                <a:solidFill>
                  <a:srgbClr val="FFFF99"/>
                </a:solidFill>
                <a:latin typeface="+mj-lt"/>
              </a:rPr>
              <a:t>Present the messages </a:t>
            </a:r>
            <a:r>
              <a:rPr lang="en-NZ" sz="1600" dirty="0">
                <a:solidFill>
                  <a:srgbClr val="FFFF99"/>
                </a:solidFill>
                <a:latin typeface="+mj-lt"/>
              </a:rPr>
              <a:t>from the Scripture readings at assembly </a:t>
            </a:r>
            <a:r>
              <a:rPr lang="en-NZ" sz="1600" dirty="0" smtClean="0">
                <a:solidFill>
                  <a:srgbClr val="FFFF99"/>
                </a:solidFill>
                <a:latin typeface="+mj-lt"/>
              </a:rPr>
              <a:t>and </a:t>
            </a:r>
            <a:br>
              <a:rPr lang="en-NZ" sz="1600" dirty="0" smtClean="0">
                <a:solidFill>
                  <a:srgbClr val="FFFF99"/>
                </a:solidFill>
                <a:latin typeface="+mj-lt"/>
              </a:rPr>
            </a:br>
            <a:r>
              <a:rPr lang="en-NZ" sz="1600" dirty="0" smtClean="0">
                <a:solidFill>
                  <a:srgbClr val="FFFF99"/>
                </a:solidFill>
                <a:latin typeface="+mj-lt"/>
              </a:rPr>
              <a:t>bring </a:t>
            </a:r>
            <a:r>
              <a:rPr lang="en-NZ" sz="1600" dirty="0">
                <a:solidFill>
                  <a:srgbClr val="FFFF99"/>
                </a:solidFill>
                <a:latin typeface="+mj-lt"/>
              </a:rPr>
              <a:t>their messages in creative ways to the attention of </a:t>
            </a:r>
            <a:r>
              <a:rPr lang="en-NZ" sz="1600" dirty="0" smtClean="0">
                <a:solidFill>
                  <a:srgbClr val="FFFF99"/>
                </a:solidFill>
                <a:latin typeface="+mj-lt"/>
              </a:rPr>
              <a:t>children,</a:t>
            </a:r>
            <a:br>
              <a:rPr lang="en-NZ" sz="1600" dirty="0" smtClean="0">
                <a:solidFill>
                  <a:srgbClr val="FFFF99"/>
                </a:solidFill>
                <a:latin typeface="+mj-lt"/>
              </a:rPr>
            </a:br>
            <a:r>
              <a:rPr lang="en-NZ" sz="1600" dirty="0" smtClean="0">
                <a:solidFill>
                  <a:srgbClr val="FFFF99"/>
                </a:solidFill>
                <a:latin typeface="+mj-lt"/>
              </a:rPr>
              <a:t>teachers </a:t>
            </a:r>
            <a:r>
              <a:rPr lang="en-NZ" sz="1600" dirty="0">
                <a:solidFill>
                  <a:srgbClr val="FFFF99"/>
                </a:solidFill>
                <a:latin typeface="+mj-lt"/>
              </a:rPr>
              <a:t>and parents.</a:t>
            </a:r>
            <a:endParaRPr lang="en-GB" sz="1600" dirty="0">
              <a:solidFill>
                <a:srgbClr val="FFFF99"/>
              </a:solidFill>
              <a:latin typeface="+mj-lt"/>
            </a:endParaRPr>
          </a:p>
          <a:p>
            <a:pPr marL="285750" lvl="0" indent="-285750">
              <a:spcAft>
                <a:spcPts val="1200"/>
              </a:spcAft>
              <a:buFont typeface="Wingdings" pitchFamily="2" charset="2"/>
              <a:buChar char="v"/>
            </a:pPr>
            <a:r>
              <a:rPr lang="en-NZ" sz="1600" b="1" dirty="0">
                <a:solidFill>
                  <a:srgbClr val="FFFF99"/>
                </a:solidFill>
                <a:latin typeface="+mj-lt"/>
              </a:rPr>
              <a:t>Prepare a reflective</a:t>
            </a:r>
            <a:r>
              <a:rPr lang="en-NZ" sz="1600" dirty="0">
                <a:solidFill>
                  <a:srgbClr val="FFFF99"/>
                </a:solidFill>
                <a:latin typeface="+mj-lt"/>
              </a:rPr>
              <a:t> time to share with younger classes about ways children can stand up for fairness using scenarios they would be familiar with.</a:t>
            </a:r>
            <a:endParaRPr lang="en-GB" sz="1600" dirty="0">
              <a:solidFill>
                <a:srgbClr val="FFFF99"/>
              </a:solidFill>
              <a:latin typeface="+mj-lt"/>
            </a:endParaRPr>
          </a:p>
          <a:p>
            <a:pPr marL="285750" lvl="0" indent="-285750">
              <a:spcAft>
                <a:spcPts val="1200"/>
              </a:spcAft>
              <a:buFont typeface="Wingdings" pitchFamily="2" charset="2"/>
              <a:buChar char="v"/>
            </a:pPr>
            <a:r>
              <a:rPr lang="en-NZ" sz="1600" b="1" dirty="0">
                <a:solidFill>
                  <a:srgbClr val="FFFF99"/>
                </a:solidFill>
                <a:latin typeface="+mj-lt"/>
              </a:rPr>
              <a:t>Make and share fridge magnets and bumper stickers </a:t>
            </a:r>
            <a:r>
              <a:rPr lang="en-NZ" sz="1600" dirty="0">
                <a:solidFill>
                  <a:srgbClr val="FFFF99"/>
                </a:solidFill>
                <a:latin typeface="+mj-lt"/>
              </a:rPr>
              <a:t>with </a:t>
            </a:r>
            <a:r>
              <a:rPr lang="en-NZ" sz="1600" dirty="0" smtClean="0">
                <a:solidFill>
                  <a:srgbClr val="FFFF99"/>
                </a:solidFill>
                <a:latin typeface="+mj-lt"/>
              </a:rPr>
              <a:t>messages</a:t>
            </a:r>
            <a:br>
              <a:rPr lang="en-NZ" sz="1600" dirty="0" smtClean="0">
                <a:solidFill>
                  <a:srgbClr val="FFFF99"/>
                </a:solidFill>
                <a:latin typeface="+mj-lt"/>
              </a:rPr>
            </a:br>
            <a:r>
              <a:rPr lang="en-NZ" sz="1600" dirty="0" smtClean="0">
                <a:solidFill>
                  <a:srgbClr val="FFFF99"/>
                </a:solidFill>
                <a:latin typeface="+mj-lt"/>
              </a:rPr>
              <a:t>that promote using </a:t>
            </a:r>
            <a:r>
              <a:rPr lang="en-NZ" sz="1600" dirty="0">
                <a:solidFill>
                  <a:srgbClr val="FFFF99"/>
                </a:solidFill>
                <a:latin typeface="+mj-lt"/>
              </a:rPr>
              <a:t>the season of Lent </a:t>
            </a:r>
            <a:r>
              <a:rPr lang="en-NZ" sz="1600" dirty="0" smtClean="0">
                <a:solidFill>
                  <a:srgbClr val="FFFF99"/>
                </a:solidFill>
                <a:latin typeface="+mj-lt"/>
              </a:rPr>
              <a:t>meaningfully</a:t>
            </a:r>
            <a:br>
              <a:rPr lang="en-NZ" sz="1600" dirty="0" smtClean="0">
                <a:solidFill>
                  <a:srgbClr val="FFFF99"/>
                </a:solidFill>
                <a:latin typeface="+mj-lt"/>
              </a:rPr>
            </a:br>
            <a:r>
              <a:rPr lang="en-NZ" sz="1600" dirty="0" smtClean="0">
                <a:solidFill>
                  <a:srgbClr val="FFFF99"/>
                </a:solidFill>
                <a:latin typeface="+mj-lt"/>
              </a:rPr>
              <a:t>– </a:t>
            </a:r>
            <a:r>
              <a:rPr lang="en-NZ" sz="1600" dirty="0">
                <a:solidFill>
                  <a:srgbClr val="FFFF99"/>
                </a:solidFill>
                <a:latin typeface="+mj-lt"/>
              </a:rPr>
              <a:t>MAKE LENT 40 DAYS OF AWESOME PRAYER AND ACTION</a:t>
            </a:r>
            <a:endParaRPr lang="en-GB" sz="1600" dirty="0">
              <a:solidFill>
                <a:srgbClr val="FFFF99"/>
              </a:solidFill>
              <a:latin typeface="+mj-lt"/>
            </a:endParaRPr>
          </a:p>
          <a:p>
            <a:pPr marL="1524000" lvl="0" indent="-266700">
              <a:spcAft>
                <a:spcPts val="1200"/>
              </a:spcAft>
              <a:buFont typeface="Wingdings" pitchFamily="2" charset="2"/>
              <a:buChar char="v"/>
            </a:pPr>
            <a:r>
              <a:rPr lang="en-NZ" sz="1600" b="1" dirty="0">
                <a:solidFill>
                  <a:srgbClr val="FFFF99"/>
                </a:solidFill>
                <a:latin typeface="+mj-lt"/>
              </a:rPr>
              <a:t>Set up a debate on the topic – </a:t>
            </a:r>
            <a:r>
              <a:rPr lang="en-NZ" sz="1600" dirty="0">
                <a:solidFill>
                  <a:srgbClr val="FFFF99"/>
                </a:solidFill>
                <a:latin typeface="+mj-lt"/>
              </a:rPr>
              <a:t>The messages of the prophets Moses and Isaiah are still meaningful for the world today.</a:t>
            </a:r>
            <a:endParaRPr lang="en-GB" sz="1600" dirty="0">
              <a:solidFill>
                <a:srgbClr val="FFFF99"/>
              </a:solidFill>
              <a:latin typeface="+mj-lt"/>
            </a:endParaRPr>
          </a:p>
          <a:p>
            <a:pPr marL="1524000" lvl="0" indent="-266700">
              <a:spcAft>
                <a:spcPts val="1200"/>
              </a:spcAft>
              <a:buFont typeface="Wingdings" pitchFamily="2" charset="2"/>
              <a:buChar char="v"/>
            </a:pPr>
            <a:r>
              <a:rPr lang="en-NZ" sz="1600" b="1" dirty="0">
                <a:solidFill>
                  <a:srgbClr val="FFFF99"/>
                </a:solidFill>
                <a:latin typeface="+mj-lt"/>
              </a:rPr>
              <a:t>Make up your own way </a:t>
            </a:r>
            <a:r>
              <a:rPr lang="en-NZ" sz="1600" dirty="0">
                <a:solidFill>
                  <a:srgbClr val="FFFF99"/>
                </a:solidFill>
                <a:latin typeface="+mj-lt"/>
              </a:rPr>
              <a:t>of showing and sharing what you have learned</a:t>
            </a:r>
            <a:endParaRPr lang="en-GB" sz="1600" dirty="0">
              <a:solidFill>
                <a:srgbClr val="FFFF99"/>
              </a:solidFill>
              <a:latin typeface="+mj-lt"/>
            </a:endParaRPr>
          </a:p>
        </p:txBody>
      </p:sp>
      <p:pic>
        <p:nvPicPr>
          <p:cNvPr id="8197" name="Picture: Middle 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24" y="648843"/>
            <a:ext cx="846577" cy="80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Picture Top right Corner"/>
          <p:cNvGrpSpPr/>
          <p:nvPr/>
        </p:nvGrpSpPr>
        <p:grpSpPr>
          <a:xfrm>
            <a:off x="3773641" y="4180378"/>
            <a:ext cx="1596027" cy="487865"/>
            <a:chOff x="5085573" y="4617802"/>
            <a:chExt cx="1596027" cy="487865"/>
          </a:xfrm>
        </p:grpSpPr>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5573"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7582"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9591"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91" y="550135"/>
            <a:ext cx="1261095" cy="8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43645"/>
            <a:ext cx="9144000" cy="430887"/>
          </a:xfrm>
        </p:spPr>
        <p:txBody>
          <a:bodyPr wrap="square" tIns="0" bIns="0">
            <a:spAutoFit/>
          </a:bodyPr>
          <a:lstStyle/>
          <a:p>
            <a:r>
              <a:rPr lang="en-NZ" sz="2800" b="1" dirty="0">
                <a:solidFill>
                  <a:srgbClr val="FFCC00"/>
                </a:solidFill>
              </a:rPr>
              <a:t>Sharing our Learning about LENT with family </a:t>
            </a:r>
            <a:r>
              <a:rPr lang="en-NZ" sz="2800" b="1" dirty="0" err="1">
                <a:solidFill>
                  <a:srgbClr val="FFCC00"/>
                </a:solidFill>
              </a:rPr>
              <a:t>whānau</a:t>
            </a:r>
            <a:endParaRPr lang="en-GB" sz="32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S-10B</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Worksheet">
            <a:hlinkClick r:id="rId7"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p:cNvSpPr txBox="1"/>
          <p:nvPr/>
        </p:nvSpPr>
        <p:spPr>
          <a:xfrm>
            <a:off x="3210917" y="4912668"/>
            <a:ext cx="2722220" cy="230832"/>
          </a:xfrm>
          <a:prstGeom prst="rect">
            <a:avLst/>
          </a:prstGeom>
          <a:noFill/>
        </p:spPr>
        <p:txBody>
          <a:bodyPr wrap="none" rtlCol="0">
            <a:spAutoFit/>
          </a:bodyPr>
          <a:lstStyle/>
          <a:p>
            <a:pPr algn="ctr"/>
            <a:r>
              <a:rPr lang="en-NZ"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510" y="3131407"/>
            <a:ext cx="1097456" cy="93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6393" y="2050256"/>
            <a:ext cx="8112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3993" y="3584109"/>
            <a:ext cx="969963"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219275"/>
      </p:ext>
    </p:extLst>
  </p:cSld>
  <p:clrMapOvr>
    <a:masterClrMapping/>
  </p:clrMapOvr>
  <p:transition spd="slow"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9836"/>
            <a:ext cx="9144000" cy="584775"/>
          </a:xfrm>
        </p:spPr>
        <p:txBody>
          <a:bodyPr>
            <a:spAutoFit/>
          </a:bodyPr>
          <a:lstStyle/>
          <a:p>
            <a:r>
              <a:rPr lang="en-US" sz="3200" dirty="0">
                <a:ea typeface="Adobe Heiti Std R" pitchFamily="34" charset="-128"/>
              </a:rPr>
              <a:t>The Message of the Scripture Readings in Lent – Luke</a:t>
            </a:r>
            <a:endParaRPr lang="en-GB" sz="3200" dirty="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S-06</a:t>
            </a:r>
            <a:endParaRPr lang="en-GB" sz="900" b="1" dirty="0">
              <a:latin typeface="Arial" pitchFamily="34" charset="0"/>
              <a:cs typeface="Arial" pitchFamily="34" charset="0"/>
            </a:endParaRPr>
          </a:p>
        </p:txBody>
      </p:sp>
      <p:sp>
        <p:nvSpPr>
          <p:cNvPr id="19" name="Textbox: Tool instructions"/>
          <p:cNvSpPr txBox="1"/>
          <p:nvPr/>
        </p:nvSpPr>
        <p:spPr>
          <a:xfrm>
            <a:off x="3210917" y="4912668"/>
            <a:ext cx="2722220" cy="230832"/>
          </a:xfrm>
          <a:prstGeom prst="rect">
            <a:avLst/>
          </a:prstGeom>
          <a:noFill/>
        </p:spPr>
        <p:txBody>
          <a:bodyPr wrap="none" rtlCol="0">
            <a:spAutoFit/>
          </a:bodyPr>
          <a:lstStyle/>
          <a:p>
            <a:pPr algn="ctr"/>
            <a:r>
              <a:rPr lang="en-NZ"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8773" y="479834"/>
            <a:ext cx="1663237" cy="110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240621" y="1591536"/>
            <a:ext cx="1738874" cy="461665"/>
          </a:xfrm>
          <a:prstGeom prst="rect">
            <a:avLst/>
          </a:prstGeom>
          <a:noFill/>
        </p:spPr>
        <p:txBody>
          <a:bodyPr wrap="square" rtlCol="0">
            <a:spAutoFit/>
          </a:bodyPr>
          <a:lstStyle/>
          <a:p>
            <a:pPr algn="ctr"/>
            <a:r>
              <a:rPr lang="en-NZ" sz="1200" b="1" dirty="0">
                <a:latin typeface="+mj-lt"/>
              </a:rPr>
              <a:t>Read the Lenten </a:t>
            </a:r>
            <a:r>
              <a:rPr lang="en-NZ" sz="1200" b="1" dirty="0" smtClean="0">
                <a:latin typeface="+mj-lt"/>
              </a:rPr>
              <a:t>Parable</a:t>
            </a:r>
            <a:br>
              <a:rPr lang="en-NZ" sz="1200" b="1" dirty="0" smtClean="0">
                <a:latin typeface="+mj-lt"/>
              </a:rPr>
            </a:br>
            <a:r>
              <a:rPr lang="en-NZ" sz="1200" b="1" i="1" dirty="0" smtClean="0">
                <a:latin typeface="+mj-lt"/>
              </a:rPr>
              <a:t>Luke 16:19-31</a:t>
            </a:r>
            <a:endParaRPr lang="en-GB" sz="1200" i="1" dirty="0">
              <a:latin typeface="+mj-lt"/>
            </a:endParaRPr>
          </a:p>
        </p:txBody>
      </p:sp>
      <p:sp>
        <p:nvSpPr>
          <p:cNvPr id="13" name="TextBox 12"/>
          <p:cNvSpPr txBox="1"/>
          <p:nvPr/>
        </p:nvSpPr>
        <p:spPr>
          <a:xfrm>
            <a:off x="101601" y="1228357"/>
            <a:ext cx="7120548" cy="307777"/>
          </a:xfrm>
          <a:prstGeom prst="rect">
            <a:avLst/>
          </a:prstGeom>
          <a:noFill/>
        </p:spPr>
        <p:txBody>
          <a:bodyPr wrap="square" rtlCol="0">
            <a:spAutoFit/>
          </a:bodyPr>
          <a:lstStyle/>
          <a:p>
            <a:r>
              <a:rPr lang="en-NZ" sz="1400" b="1" dirty="0">
                <a:latin typeface="+mj-lt"/>
              </a:rPr>
              <a:t>In groups respond to the questions and present your </a:t>
            </a:r>
            <a:r>
              <a:rPr lang="en-NZ" sz="1400" b="1" dirty="0" smtClean="0">
                <a:latin typeface="+mj-lt"/>
              </a:rPr>
              <a:t>ideas to </a:t>
            </a:r>
            <a:r>
              <a:rPr lang="en-NZ" sz="1400" b="1" dirty="0">
                <a:latin typeface="+mj-lt"/>
              </a:rPr>
              <a:t>the class in an imaginative way</a:t>
            </a:r>
            <a:r>
              <a:rPr lang="en-NZ" sz="1400" b="1" dirty="0" smtClean="0">
                <a:latin typeface="+mj-lt"/>
              </a:rPr>
              <a:t>.</a:t>
            </a:r>
            <a:endParaRPr lang="en-GB" sz="1400" dirty="0">
              <a:latin typeface="+mj-lt"/>
            </a:endParaRPr>
          </a:p>
        </p:txBody>
      </p:sp>
      <p:sp>
        <p:nvSpPr>
          <p:cNvPr id="20" name="TextBox 19"/>
          <p:cNvSpPr txBox="1"/>
          <p:nvPr/>
        </p:nvSpPr>
        <p:spPr>
          <a:xfrm>
            <a:off x="80587" y="1594436"/>
            <a:ext cx="8722119" cy="2862322"/>
          </a:xfrm>
          <a:prstGeom prst="rect">
            <a:avLst/>
          </a:prstGeom>
          <a:noFill/>
        </p:spPr>
        <p:txBody>
          <a:bodyPr wrap="square" rtlCol="0">
            <a:spAutoFit/>
          </a:bodyPr>
          <a:lstStyle/>
          <a:p>
            <a:pPr marL="360363" indent="-360363">
              <a:spcAft>
                <a:spcPts val="3000"/>
              </a:spcAft>
            </a:pPr>
            <a:r>
              <a:rPr lang="en-NZ" sz="1600" dirty="0" smtClean="0">
                <a:latin typeface="+mj-lt"/>
              </a:rPr>
              <a:t>Q1	What </a:t>
            </a:r>
            <a:r>
              <a:rPr lang="en-NZ" sz="1600" dirty="0">
                <a:latin typeface="+mj-lt"/>
              </a:rPr>
              <a:t>is the key message of the parable </a:t>
            </a:r>
            <a:r>
              <a:rPr lang="en-NZ" sz="1600" dirty="0" smtClean="0">
                <a:latin typeface="+mj-lt"/>
              </a:rPr>
              <a:t>of The </a:t>
            </a:r>
            <a:r>
              <a:rPr lang="en-NZ" sz="1600" dirty="0">
                <a:latin typeface="+mj-lt"/>
              </a:rPr>
              <a:t>Rich Man and Lazarus?</a:t>
            </a:r>
            <a:endParaRPr lang="en-GB" sz="1600" dirty="0">
              <a:latin typeface="+mj-lt"/>
            </a:endParaRPr>
          </a:p>
          <a:p>
            <a:pPr marL="360363" indent="-360363">
              <a:spcAft>
                <a:spcPts val="3000"/>
              </a:spcAft>
            </a:pPr>
            <a:r>
              <a:rPr lang="en-NZ" sz="1600" dirty="0" smtClean="0">
                <a:latin typeface="+mj-lt"/>
              </a:rPr>
              <a:t>Q2	How </a:t>
            </a:r>
            <a:r>
              <a:rPr lang="en-NZ" sz="1600" dirty="0">
                <a:latin typeface="+mj-lt"/>
              </a:rPr>
              <a:t>does/will the message from the parable </a:t>
            </a:r>
            <a:r>
              <a:rPr lang="en-NZ" sz="1600" dirty="0" smtClean="0">
                <a:latin typeface="+mj-lt"/>
              </a:rPr>
              <a:t>affect the way you </a:t>
            </a:r>
            <a:r>
              <a:rPr lang="en-NZ" sz="1600" dirty="0">
                <a:latin typeface="+mj-lt"/>
              </a:rPr>
              <a:t>treat people?</a:t>
            </a:r>
            <a:endParaRPr lang="en-GB" sz="1600" dirty="0">
              <a:latin typeface="+mj-lt"/>
            </a:endParaRPr>
          </a:p>
          <a:p>
            <a:pPr marL="360363" indent="-360363">
              <a:spcAft>
                <a:spcPts val="3000"/>
              </a:spcAft>
            </a:pPr>
            <a:r>
              <a:rPr lang="en-NZ" sz="1600" dirty="0">
                <a:latin typeface="+mj-lt"/>
              </a:rPr>
              <a:t>Q3 	</a:t>
            </a:r>
            <a:r>
              <a:rPr lang="en-NZ" sz="1600" dirty="0" smtClean="0">
                <a:latin typeface="+mj-lt"/>
              </a:rPr>
              <a:t>What </a:t>
            </a:r>
            <a:r>
              <a:rPr lang="en-NZ" sz="1600" dirty="0">
                <a:latin typeface="+mj-lt"/>
              </a:rPr>
              <a:t>attitudes and actions is this parable </a:t>
            </a:r>
            <a:r>
              <a:rPr lang="en-NZ" sz="1600" dirty="0" smtClean="0">
                <a:latin typeface="+mj-lt"/>
              </a:rPr>
              <a:t>challenging in </a:t>
            </a:r>
            <a:r>
              <a:rPr lang="en-NZ" sz="1600" dirty="0">
                <a:latin typeface="+mj-lt"/>
              </a:rPr>
              <a:t>today’s world?</a:t>
            </a:r>
            <a:endParaRPr lang="en-GB" sz="1600" dirty="0">
              <a:latin typeface="+mj-lt"/>
            </a:endParaRPr>
          </a:p>
          <a:p>
            <a:pPr marL="360363" indent="-360363">
              <a:spcAft>
                <a:spcPts val="3000"/>
              </a:spcAft>
            </a:pPr>
            <a:r>
              <a:rPr lang="en-NZ" sz="1600" dirty="0">
                <a:latin typeface="+mj-lt"/>
              </a:rPr>
              <a:t>Q4 	</a:t>
            </a:r>
            <a:r>
              <a:rPr lang="en-NZ" sz="1600" dirty="0" smtClean="0">
                <a:latin typeface="+mj-lt"/>
              </a:rPr>
              <a:t>How </a:t>
            </a:r>
            <a:r>
              <a:rPr lang="en-NZ" sz="1600" dirty="0">
                <a:latin typeface="+mj-lt"/>
              </a:rPr>
              <a:t>is this parable connected to the work of CARITAS?</a:t>
            </a:r>
            <a:endParaRPr lang="en-GB" sz="1600" dirty="0">
              <a:latin typeface="+mj-lt"/>
            </a:endParaRPr>
          </a:p>
          <a:p>
            <a:pPr marL="360363" indent="-360363">
              <a:spcAft>
                <a:spcPts val="3000"/>
              </a:spcAft>
            </a:pPr>
            <a:r>
              <a:rPr lang="en-NZ" sz="1600" dirty="0" smtClean="0">
                <a:latin typeface="+mj-lt"/>
              </a:rPr>
              <a:t>Q5	What </a:t>
            </a:r>
            <a:r>
              <a:rPr lang="en-NZ" sz="1600" dirty="0">
                <a:latin typeface="+mj-lt"/>
              </a:rPr>
              <a:t>have you learned from this parable and </a:t>
            </a:r>
            <a:r>
              <a:rPr lang="en-NZ" sz="1600" dirty="0" smtClean="0">
                <a:latin typeface="+mj-lt"/>
              </a:rPr>
              <a:t>how can </a:t>
            </a:r>
            <a:r>
              <a:rPr lang="en-NZ" sz="1600" dirty="0">
                <a:latin typeface="+mj-lt"/>
              </a:rPr>
              <a:t>you apply it in your life today?</a:t>
            </a:r>
            <a:endParaRPr lang="en-GB" sz="1600" dirty="0">
              <a:latin typeface="+mj-lt"/>
            </a:endParaRPr>
          </a:p>
        </p:txBody>
      </p:sp>
      <p:sp>
        <p:nvSpPr>
          <p:cNvPr id="14" name="TextBox: Date"/>
          <p:cNvSpPr txBox="1"/>
          <p:nvPr/>
        </p:nvSpPr>
        <p:spPr>
          <a:xfrm>
            <a:off x="4818116" y="639160"/>
            <a:ext cx="2084097" cy="369332"/>
          </a:xfrm>
          <a:prstGeom prst="rect">
            <a:avLst/>
          </a:prstGeom>
          <a:noFill/>
        </p:spPr>
        <p:txBody>
          <a:bodyPr wrap="none" rtlCol="0">
            <a:spAutoFit/>
          </a:bodyPr>
          <a:lstStyle/>
          <a:p>
            <a:r>
              <a:rPr lang="en-NZ" dirty="0" smtClean="0">
                <a:latin typeface="+mj-lt"/>
                <a:ea typeface="Segoe UI" pitchFamily="34" charset="0"/>
                <a:cs typeface="Segoe UI" pitchFamily="34" charset="0"/>
              </a:rPr>
              <a:t>Date:____________</a:t>
            </a:r>
            <a:endParaRPr lang="en-GB" dirty="0">
              <a:latin typeface="+mj-lt"/>
              <a:ea typeface="Segoe UI" pitchFamily="34" charset="0"/>
              <a:cs typeface="Segoe UI" pitchFamily="34" charset="0"/>
            </a:endParaRPr>
          </a:p>
        </p:txBody>
      </p:sp>
      <p:sp>
        <p:nvSpPr>
          <p:cNvPr id="15" name="TextBox: Name"/>
          <p:cNvSpPr txBox="1"/>
          <p:nvPr/>
        </p:nvSpPr>
        <p:spPr>
          <a:xfrm>
            <a:off x="431545" y="639160"/>
            <a:ext cx="4049507" cy="369332"/>
          </a:xfrm>
          <a:prstGeom prst="rect">
            <a:avLst/>
          </a:prstGeom>
          <a:noFill/>
        </p:spPr>
        <p:txBody>
          <a:bodyPr wrap="none" rtlCol="0">
            <a:spAutoFit/>
          </a:bodyPr>
          <a:lstStyle/>
          <a:p>
            <a:r>
              <a:rPr lang="en-NZ" dirty="0" smtClean="0">
                <a:latin typeface="+mj-lt"/>
                <a:ea typeface="Segoe UI" pitchFamily="34" charset="0"/>
                <a:cs typeface="Segoe UI" pitchFamily="34" charset="0"/>
              </a:rPr>
              <a:t>Name:____________________________</a:t>
            </a:r>
            <a:endParaRPr lang="en-GB" dirty="0">
              <a:latin typeface="+mj-lt"/>
              <a:ea typeface="Segoe UI" pitchFamily="34" charset="0"/>
              <a:cs typeface="Segoe UI" pitchFamily="34" charset="0"/>
            </a:endParaRPr>
          </a:p>
        </p:txBody>
      </p:sp>
      <p:sp>
        <p:nvSpPr>
          <p:cNvPr id="17"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949061775"/>
      </p:ext>
    </p:extLst>
  </p:cSld>
  <p:clrMapOvr>
    <a:masterClrMapping/>
  </p:clrMapOvr>
  <p:transition spd="slow"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 name="TextBox: Date"/>
          <p:cNvSpPr txBox="1"/>
          <p:nvPr/>
        </p:nvSpPr>
        <p:spPr>
          <a:xfrm>
            <a:off x="5646571" y="4535828"/>
            <a:ext cx="2084097" cy="369332"/>
          </a:xfrm>
          <a:prstGeom prst="rect">
            <a:avLst/>
          </a:prstGeom>
          <a:noFill/>
        </p:spPr>
        <p:txBody>
          <a:bodyPr wrap="none" rtlCol="0">
            <a:spAutoFit/>
          </a:bodyPr>
          <a:lstStyle/>
          <a:p>
            <a:r>
              <a:rPr lang="en-NZ" dirty="0" smtClean="0">
                <a:latin typeface="+mj-lt"/>
                <a:ea typeface="Segoe UI" pitchFamily="34" charset="0"/>
                <a:cs typeface="Segoe UI" pitchFamily="34" charset="0"/>
              </a:rPr>
              <a:t>Date:____________</a:t>
            </a:r>
            <a:endParaRPr lang="en-GB" dirty="0">
              <a:latin typeface="+mj-lt"/>
              <a:ea typeface="Segoe UI" pitchFamily="34" charset="0"/>
              <a:cs typeface="Segoe UI" pitchFamily="34" charset="0"/>
            </a:endParaRPr>
          </a:p>
        </p:txBody>
      </p:sp>
      <p:sp>
        <p:nvSpPr>
          <p:cNvPr id="15" name="TextBox: Name"/>
          <p:cNvSpPr txBox="1"/>
          <p:nvPr/>
        </p:nvSpPr>
        <p:spPr>
          <a:xfrm>
            <a:off x="1260000" y="4535828"/>
            <a:ext cx="4049507" cy="369332"/>
          </a:xfrm>
          <a:prstGeom prst="rect">
            <a:avLst/>
          </a:prstGeom>
          <a:noFill/>
        </p:spPr>
        <p:txBody>
          <a:bodyPr wrap="none" rtlCol="0">
            <a:spAutoFit/>
          </a:bodyPr>
          <a:lstStyle/>
          <a:p>
            <a:r>
              <a:rPr lang="en-NZ" dirty="0" smtClean="0">
                <a:latin typeface="+mj-lt"/>
                <a:ea typeface="Segoe UI" pitchFamily="34" charset="0"/>
                <a:cs typeface="Segoe UI" pitchFamily="34" charset="0"/>
              </a:rPr>
              <a:t>Name:____________________________</a:t>
            </a:r>
            <a:endParaRPr lang="en-GB" dirty="0">
              <a:latin typeface="+mj-lt"/>
              <a:ea typeface="Segoe UI" pitchFamily="34" charset="0"/>
              <a:cs typeface="Segoe UI" pitchFamily="34" charset="0"/>
            </a:endParaRPr>
          </a:p>
        </p:txBody>
      </p:sp>
      <p:sp>
        <p:nvSpPr>
          <p:cNvPr id="3" name="TextBox: Subtitle"/>
          <p:cNvSpPr txBox="1"/>
          <p:nvPr/>
        </p:nvSpPr>
        <p:spPr>
          <a:xfrm>
            <a:off x="467773" y="3951053"/>
            <a:ext cx="8208455" cy="584775"/>
          </a:xfrm>
          <a:prstGeom prst="rect">
            <a:avLst/>
          </a:prstGeom>
          <a:noFill/>
        </p:spPr>
        <p:txBody>
          <a:bodyPr wrap="square" rtlCol="0">
            <a:spAutoFit/>
          </a:bodyPr>
          <a:lstStyle/>
          <a:p>
            <a:r>
              <a:rPr lang="en-NZ" sz="1600" dirty="0">
                <a:latin typeface="+mj-lt"/>
              </a:rPr>
              <a:t>Write or draw your response to these parables as they remind people to live justly and grow in holiness during Lent. Include in some way what you have learned from them</a:t>
            </a:r>
            <a:r>
              <a:rPr lang="en-NZ" sz="1600" dirty="0" smtClean="0">
                <a:latin typeface="+mj-lt"/>
              </a:rPr>
              <a:t>.</a:t>
            </a:r>
            <a:endParaRPr lang="en-GB" sz="1600" dirty="0">
              <a:latin typeface="+mj-lt"/>
            </a:endParaRPr>
          </a:p>
        </p:txBody>
      </p:sp>
      <p:pic>
        <p:nvPicPr>
          <p:cNvPr id="7171" name="Picture: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554" y="898264"/>
            <a:ext cx="60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Le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470" y="898264"/>
            <a:ext cx="731837"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ed Rectangle: Border Right"/>
          <p:cNvSpPr/>
          <p:nvPr/>
        </p:nvSpPr>
        <p:spPr>
          <a:xfrm>
            <a:off x="4673601" y="812828"/>
            <a:ext cx="4326400" cy="3011828"/>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Border Left"/>
          <p:cNvSpPr/>
          <p:nvPr/>
        </p:nvSpPr>
        <p:spPr>
          <a:xfrm>
            <a:off x="166255" y="812828"/>
            <a:ext cx="4405756" cy="3011828"/>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Parable left"/>
          <p:cNvSpPr txBox="1"/>
          <p:nvPr/>
        </p:nvSpPr>
        <p:spPr>
          <a:xfrm>
            <a:off x="560144" y="538625"/>
            <a:ext cx="2359428" cy="338554"/>
          </a:xfrm>
          <a:prstGeom prst="rect">
            <a:avLst/>
          </a:prstGeom>
          <a:noFill/>
        </p:spPr>
        <p:txBody>
          <a:bodyPr wrap="none" rtlCol="0">
            <a:spAutoFit/>
          </a:bodyPr>
          <a:lstStyle/>
          <a:p>
            <a:r>
              <a:rPr lang="en-NZ" sz="1600" i="1" dirty="0" smtClean="0"/>
              <a:t>The Rich Man and Lazarus</a:t>
            </a:r>
            <a:endParaRPr lang="en-GB" sz="1600" i="1" dirty="0"/>
          </a:p>
        </p:txBody>
      </p:sp>
      <p:sp>
        <p:nvSpPr>
          <p:cNvPr id="23" name="TextBox: Parable Right"/>
          <p:cNvSpPr txBox="1"/>
          <p:nvPr/>
        </p:nvSpPr>
        <p:spPr>
          <a:xfrm>
            <a:off x="5081340" y="538625"/>
            <a:ext cx="2189061" cy="338554"/>
          </a:xfrm>
          <a:prstGeom prst="rect">
            <a:avLst/>
          </a:prstGeom>
          <a:noFill/>
        </p:spPr>
        <p:txBody>
          <a:bodyPr wrap="none" rtlCol="0">
            <a:spAutoFit/>
          </a:bodyPr>
          <a:lstStyle/>
          <a:p>
            <a:r>
              <a:rPr lang="en-NZ" sz="1600" i="1" dirty="0"/>
              <a:t>The Unforgiving Servant</a:t>
            </a:r>
            <a:endParaRPr lang="en-GB" sz="1600" i="1" dirty="0"/>
          </a:p>
        </p:txBody>
      </p:sp>
      <p:sp>
        <p:nvSpPr>
          <p:cNvPr id="2" name="Title"/>
          <p:cNvSpPr>
            <a:spLocks noGrp="1"/>
          </p:cNvSpPr>
          <p:nvPr>
            <p:ph type="ctrTitle"/>
          </p:nvPr>
        </p:nvSpPr>
        <p:spPr>
          <a:xfrm>
            <a:off x="0" y="32920"/>
            <a:ext cx="9144000" cy="538609"/>
          </a:xfrm>
        </p:spPr>
        <p:txBody>
          <a:bodyPr>
            <a:spAutoFit/>
          </a:bodyPr>
          <a:lstStyle/>
          <a:p>
            <a:r>
              <a:rPr lang="en-NZ" sz="2900" dirty="0"/>
              <a:t>Reflecting on the messages of the two Lenten Parables</a:t>
            </a:r>
            <a:endParaRPr lang="en-GB" sz="2900" dirty="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S-07</a:t>
            </a:r>
            <a:endParaRPr lang="en-GB" sz="900" b="1" dirty="0">
              <a:latin typeface="Arial" pitchFamily="34" charset="0"/>
              <a:cs typeface="Arial" pitchFamily="34" charset="0"/>
            </a:endParaRPr>
          </a:p>
        </p:txBody>
      </p:sp>
      <p:sp>
        <p:nvSpPr>
          <p:cNvPr id="19" name="Textbox: Tool instructions"/>
          <p:cNvSpPr txBox="1"/>
          <p:nvPr/>
        </p:nvSpPr>
        <p:spPr>
          <a:xfrm>
            <a:off x="3210917" y="4912668"/>
            <a:ext cx="2722220" cy="230832"/>
          </a:xfrm>
          <a:prstGeom prst="rect">
            <a:avLst/>
          </a:prstGeom>
          <a:noFill/>
        </p:spPr>
        <p:txBody>
          <a:bodyPr wrap="none" rtlCol="0">
            <a:spAutoFit/>
          </a:bodyPr>
          <a:lstStyle/>
          <a:p>
            <a:pPr algn="ctr"/>
            <a:r>
              <a:rPr lang="en-NZ"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sp>
        <p:nvSpPr>
          <p:cNvPr id="17"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686455558"/>
      </p:ext>
    </p:extLst>
  </p:cSld>
  <p:clrMapOvr>
    <a:masterClrMapping/>
  </p:clrMapOvr>
  <p:transition spd="slow"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515478" y="4912668"/>
            <a:ext cx="2113078" cy="230832"/>
          </a:xfrm>
          <a:prstGeom prst="rect">
            <a:avLst/>
          </a:prstGeom>
          <a:noFill/>
        </p:spPr>
        <p:txBody>
          <a:bodyPr wrap="none" rtlCol="0">
            <a:spAutoFit/>
          </a:bodyPr>
          <a:lstStyle/>
          <a:p>
            <a:pPr algn="ctr"/>
            <a:r>
              <a:rPr lang="en-GB" sz="900" dirty="0" smtClean="0">
                <a:latin typeface="+mj-lt"/>
                <a:ea typeface="Segoe UI" pitchFamily="34" charset="0"/>
                <a:cs typeface="Arial" pitchFamily="34" charset="0"/>
              </a:rPr>
              <a:t>Click the up arrow to return to the lesson</a:t>
            </a:r>
            <a:endParaRPr lang="en-GB" sz="900" dirty="0">
              <a:latin typeface="+mj-lt"/>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35" name="Rectangle: 6th Answer"/>
          <p:cNvSpPr/>
          <p:nvPr/>
        </p:nvSpPr>
        <p:spPr>
          <a:xfrm>
            <a:off x="200588" y="3923193"/>
            <a:ext cx="7731460"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5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Rectangle: 4th Answer"/>
          <p:cNvSpPr/>
          <p:nvPr/>
        </p:nvSpPr>
        <p:spPr>
          <a:xfrm>
            <a:off x="4666554" y="2176522"/>
            <a:ext cx="4329323"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rd Answer"/>
          <p:cNvSpPr/>
          <p:nvPr/>
        </p:nvSpPr>
        <p:spPr>
          <a:xfrm>
            <a:off x="200588" y="2176522"/>
            <a:ext cx="428834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2nd Answer"/>
          <p:cNvSpPr/>
          <p:nvPr/>
        </p:nvSpPr>
        <p:spPr>
          <a:xfrm>
            <a:off x="4666554" y="128524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6"/>
          <p:cNvSpPr txBox="1"/>
          <p:nvPr/>
        </p:nvSpPr>
        <p:spPr>
          <a:xfrm>
            <a:off x="139828" y="3867172"/>
            <a:ext cx="7792219" cy="230832"/>
          </a:xfrm>
          <a:prstGeom prst="rect">
            <a:avLst/>
          </a:prstGeom>
          <a:noFill/>
        </p:spPr>
        <p:txBody>
          <a:bodyPr wrap="square" rtlCol="0">
            <a:spAutoFit/>
          </a:bodyPr>
          <a:lstStyle/>
          <a:p>
            <a:pPr lvl="0"/>
            <a:r>
              <a:rPr lang="en-NZ" sz="900" dirty="0">
                <a:latin typeface="+mj-lt"/>
              </a:rPr>
              <a:t>Questions I would like to ask about the topics in this resource are …</a:t>
            </a:r>
            <a:endParaRPr lang="en-GB" sz="900" dirty="0">
              <a:latin typeface="+mj-lt"/>
            </a:endParaRPr>
          </a:p>
        </p:txBody>
      </p:sp>
      <p:sp>
        <p:nvSpPr>
          <p:cNvPr id="42" name="Textbox: Line 5"/>
          <p:cNvSpPr txBox="1"/>
          <p:nvPr/>
        </p:nvSpPr>
        <p:spPr>
          <a:xfrm>
            <a:off x="139828" y="3003588"/>
            <a:ext cx="8856045" cy="230832"/>
          </a:xfrm>
          <a:prstGeom prst="rect">
            <a:avLst/>
          </a:prstGeom>
          <a:noFill/>
        </p:spPr>
        <p:txBody>
          <a:bodyPr wrap="square" rtlCol="0">
            <a:spAutoFit/>
          </a:bodyPr>
          <a:lstStyle/>
          <a:p>
            <a:pPr lvl="0"/>
            <a:r>
              <a:rPr lang="en-NZ" sz="900" dirty="0">
                <a:latin typeface="+mj-lt"/>
              </a:rPr>
              <a:t>Which activity do you think helped you to learn best in this resource?</a:t>
            </a:r>
            <a:endParaRPr lang="en-GB" sz="900" dirty="0">
              <a:latin typeface="+mj-lt"/>
            </a:endParaRPr>
          </a:p>
        </p:txBody>
      </p:sp>
      <p:sp>
        <p:nvSpPr>
          <p:cNvPr id="43" name="Textbox: Line 4"/>
          <p:cNvSpPr txBox="1"/>
          <p:nvPr/>
        </p:nvSpPr>
        <p:spPr>
          <a:xfrm>
            <a:off x="4605137" y="2127854"/>
            <a:ext cx="4390737" cy="369332"/>
          </a:xfrm>
          <a:prstGeom prst="rect">
            <a:avLst/>
          </a:prstGeom>
          <a:noFill/>
        </p:spPr>
        <p:txBody>
          <a:bodyPr wrap="square" rtlCol="0">
            <a:spAutoFit/>
          </a:bodyPr>
          <a:lstStyle/>
          <a:p>
            <a:pPr lvl="0"/>
            <a:r>
              <a:rPr lang="en-NZ" sz="900" dirty="0">
                <a:latin typeface="+mj-lt"/>
              </a:rPr>
              <a:t>Name a situation in the world at present where people need to be treated justly and suggest ways young people of your age could do something about this.</a:t>
            </a:r>
            <a:endParaRPr lang="en-GB" sz="900" dirty="0">
              <a:latin typeface="+mj-lt"/>
            </a:endParaRPr>
          </a:p>
        </p:txBody>
      </p:sp>
      <p:sp>
        <p:nvSpPr>
          <p:cNvPr id="44" name="Textbox: Line 3"/>
          <p:cNvSpPr txBox="1"/>
          <p:nvPr/>
        </p:nvSpPr>
        <p:spPr>
          <a:xfrm>
            <a:off x="139829" y="2127854"/>
            <a:ext cx="4458402" cy="230832"/>
          </a:xfrm>
          <a:prstGeom prst="rect">
            <a:avLst/>
          </a:prstGeom>
          <a:noFill/>
        </p:spPr>
        <p:txBody>
          <a:bodyPr wrap="square" rtlCol="0">
            <a:spAutoFit/>
          </a:bodyPr>
          <a:lstStyle/>
          <a:p>
            <a:pPr lvl="0"/>
            <a:r>
              <a:rPr lang="en-NZ" sz="900" dirty="0">
                <a:latin typeface="+mj-lt"/>
              </a:rPr>
              <a:t>Present 3 ways the CARITAS Lenten Appeal this year calls people to live just and holy lives.</a:t>
            </a:r>
            <a:endParaRPr lang="en-GB" sz="900" dirty="0">
              <a:latin typeface="+mj-lt"/>
            </a:endParaRPr>
          </a:p>
        </p:txBody>
      </p:sp>
      <p:sp>
        <p:nvSpPr>
          <p:cNvPr id="45" name="Textbox: Line 2"/>
          <p:cNvSpPr txBox="1"/>
          <p:nvPr/>
        </p:nvSpPr>
        <p:spPr>
          <a:xfrm>
            <a:off x="4605138" y="1233811"/>
            <a:ext cx="4394862" cy="369332"/>
          </a:xfrm>
          <a:prstGeom prst="rect">
            <a:avLst/>
          </a:prstGeom>
          <a:noFill/>
        </p:spPr>
        <p:txBody>
          <a:bodyPr wrap="square" rtlCol="0">
            <a:spAutoFit/>
          </a:bodyPr>
          <a:lstStyle/>
          <a:p>
            <a:pPr lvl="0"/>
            <a:r>
              <a:rPr lang="en-NZ" sz="900" dirty="0">
                <a:latin typeface="+mj-lt"/>
              </a:rPr>
              <a:t>Why are the Rich Man and Lazarus and the Unmerciful Servant </a:t>
            </a:r>
            <a:r>
              <a:rPr lang="en-NZ" sz="900" dirty="0" smtClean="0">
                <a:latin typeface="+mj-lt"/>
              </a:rPr>
              <a:t>useful</a:t>
            </a:r>
            <a:br>
              <a:rPr lang="en-NZ" sz="900" dirty="0" smtClean="0">
                <a:latin typeface="+mj-lt"/>
              </a:rPr>
            </a:br>
            <a:r>
              <a:rPr lang="en-NZ" sz="900" dirty="0" smtClean="0">
                <a:latin typeface="+mj-lt"/>
              </a:rPr>
              <a:t>parables </a:t>
            </a:r>
            <a:r>
              <a:rPr lang="en-NZ" sz="900" dirty="0">
                <a:latin typeface="+mj-lt"/>
              </a:rPr>
              <a:t>to hear in Lent?</a:t>
            </a:r>
            <a:endParaRPr lang="en-GB" sz="900" dirty="0">
              <a:latin typeface="+mj-lt"/>
            </a:endParaRPr>
          </a:p>
        </p:txBody>
      </p:sp>
      <p:sp>
        <p:nvSpPr>
          <p:cNvPr id="46" name="Textbox: Line 1"/>
          <p:cNvSpPr txBox="1"/>
          <p:nvPr/>
        </p:nvSpPr>
        <p:spPr>
          <a:xfrm>
            <a:off x="139829" y="1233811"/>
            <a:ext cx="4349108" cy="369332"/>
          </a:xfrm>
          <a:prstGeom prst="rect">
            <a:avLst/>
          </a:prstGeom>
          <a:noFill/>
        </p:spPr>
        <p:txBody>
          <a:bodyPr wrap="square" rtlCol="0">
            <a:spAutoFit/>
          </a:bodyPr>
          <a:lstStyle/>
          <a:p>
            <a:pPr lvl="0"/>
            <a:r>
              <a:rPr lang="en-NZ" sz="900" dirty="0">
                <a:latin typeface="+mj-lt"/>
              </a:rPr>
              <a:t>What messages are all the readings in this resource trying to get across about how people who are disciples of Jesus should live their lives?</a:t>
            </a:r>
            <a:endParaRPr lang="en-GB" sz="900" dirty="0">
              <a:latin typeface="+mj-lt"/>
            </a:endParaRPr>
          </a:p>
        </p:txBody>
      </p:sp>
      <p:sp>
        <p:nvSpPr>
          <p:cNvPr id="48" name="TextBox: Date"/>
          <p:cNvSpPr txBox="1"/>
          <p:nvPr/>
        </p:nvSpPr>
        <p:spPr>
          <a:xfrm>
            <a:off x="4818116" y="724112"/>
            <a:ext cx="2073196" cy="369332"/>
          </a:xfrm>
          <a:prstGeom prst="rect">
            <a:avLst/>
          </a:prstGeom>
          <a:noFill/>
        </p:spPr>
        <p:txBody>
          <a:bodyPr wrap="none" rtlCol="0">
            <a:spAutoFit/>
          </a:bodyPr>
          <a:lstStyle/>
          <a:p>
            <a:r>
              <a:rPr lang="en-NZ" dirty="0" smtClean="0">
                <a:latin typeface="+mj-lt"/>
                <a:ea typeface="Segoe UI" pitchFamily="34" charset="0"/>
                <a:cs typeface="Segoe UI" pitchFamily="34" charset="0"/>
              </a:rPr>
              <a:t>Date:____________</a:t>
            </a:r>
            <a:endParaRPr lang="en-GB" dirty="0">
              <a:latin typeface="+mj-lt"/>
              <a:ea typeface="Segoe UI" pitchFamily="34" charset="0"/>
              <a:cs typeface="Segoe UI" pitchFamily="34" charset="0"/>
            </a:endParaRPr>
          </a:p>
        </p:txBody>
      </p:sp>
      <p:sp>
        <p:nvSpPr>
          <p:cNvPr id="49" name="TextBox: Name"/>
          <p:cNvSpPr txBox="1"/>
          <p:nvPr/>
        </p:nvSpPr>
        <p:spPr>
          <a:xfrm>
            <a:off x="431545" y="724112"/>
            <a:ext cx="4038285" cy="369332"/>
          </a:xfrm>
          <a:prstGeom prst="rect">
            <a:avLst/>
          </a:prstGeom>
          <a:noFill/>
        </p:spPr>
        <p:txBody>
          <a:bodyPr wrap="none" rtlCol="0">
            <a:spAutoFit/>
          </a:bodyPr>
          <a:lstStyle/>
          <a:p>
            <a:r>
              <a:rPr lang="en-NZ" dirty="0" smtClean="0">
                <a:latin typeface="+mj-lt"/>
                <a:ea typeface="Segoe UI" pitchFamily="34" charset="0"/>
                <a:cs typeface="Segoe UI" pitchFamily="34" charset="0"/>
              </a:rPr>
              <a:t>Name:____________________________</a:t>
            </a:r>
            <a:endParaRPr lang="en-GB" dirty="0">
              <a:latin typeface="+mj-lt"/>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3200" dirty="0" smtClean="0">
                <a:ea typeface="Adobe Heiti Std R" pitchFamily="34" charset="-128"/>
              </a:rPr>
              <a:t>Check up</a:t>
            </a:r>
            <a:endParaRPr lang="en-GB" sz="3600" dirty="0">
              <a:ea typeface="Adobe Heiti Std R" pitchFamily="34" charset="-128"/>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748960" y="98204"/>
            <a:ext cx="1295760" cy="97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12909"/>
      </p:ext>
    </p:extLst>
  </p:cSld>
  <p:clrMapOvr>
    <a:masterClrMapping/>
  </p:clrMapOvr>
  <p:transition spd="med"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Box"/>
          <p:cNvSpPr txBox="1"/>
          <p:nvPr/>
        </p:nvSpPr>
        <p:spPr>
          <a:xfrm>
            <a:off x="49614" y="491736"/>
            <a:ext cx="8950386" cy="4455066"/>
          </a:xfrm>
          <a:prstGeom prst="rect">
            <a:avLst/>
          </a:prstGeom>
          <a:noFill/>
        </p:spPr>
        <p:txBody>
          <a:bodyPr wrap="square" rtlCol="0">
            <a:spAutoFit/>
          </a:bodyPr>
          <a:lstStyle/>
          <a:p>
            <a:pPr marL="266700" lvl="0" indent="-266700">
              <a:spcAft>
                <a:spcPts val="1100"/>
              </a:spcAft>
              <a:buFont typeface="Wingdings" pitchFamily="2" charset="2"/>
              <a:buChar char="v"/>
            </a:pPr>
            <a:r>
              <a:rPr lang="en-NZ" sz="1600" b="1" dirty="0">
                <a:latin typeface="+mj-lt"/>
              </a:rPr>
              <a:t>Make a poster</a:t>
            </a:r>
            <a:r>
              <a:rPr lang="en-NZ" sz="1600" dirty="0">
                <a:latin typeface="+mj-lt"/>
              </a:rPr>
              <a:t> with a backpack, or borrow an old </a:t>
            </a:r>
            <a:r>
              <a:rPr lang="en-NZ" sz="1600" dirty="0" smtClean="0">
                <a:latin typeface="+mj-lt"/>
              </a:rPr>
              <a:t>backpack.</a:t>
            </a:r>
            <a:br>
              <a:rPr lang="en-NZ" sz="1600" dirty="0" smtClean="0">
                <a:latin typeface="+mj-lt"/>
              </a:rPr>
            </a:br>
            <a:r>
              <a:rPr lang="en-NZ" sz="1600" dirty="0" smtClean="0">
                <a:latin typeface="+mj-lt"/>
              </a:rPr>
              <a:t>Label </a:t>
            </a:r>
            <a:r>
              <a:rPr lang="en-NZ" sz="1600" dirty="0">
                <a:latin typeface="+mj-lt"/>
              </a:rPr>
              <a:t>it BACKPACK FOR A PILGRIM ON A LENTEN </a:t>
            </a:r>
            <a:r>
              <a:rPr lang="en-NZ" sz="1600" dirty="0" smtClean="0">
                <a:latin typeface="+mj-lt"/>
              </a:rPr>
              <a:t>JOURNEY.</a:t>
            </a:r>
            <a:br>
              <a:rPr lang="en-NZ" sz="1600" dirty="0" smtClean="0">
                <a:latin typeface="+mj-lt"/>
              </a:rPr>
            </a:br>
            <a:r>
              <a:rPr lang="en-NZ" sz="1600" dirty="0" smtClean="0">
                <a:latin typeface="+mj-lt"/>
              </a:rPr>
              <a:t>Make </a:t>
            </a:r>
            <a:r>
              <a:rPr lang="en-NZ" sz="1600" dirty="0">
                <a:latin typeface="+mj-lt"/>
              </a:rPr>
              <a:t>large captions cards with all the ways young members </a:t>
            </a:r>
            <a:r>
              <a:rPr lang="en-NZ" sz="1600" dirty="0" smtClean="0">
                <a:latin typeface="+mj-lt"/>
              </a:rPr>
              <a:t>of</a:t>
            </a:r>
            <a:br>
              <a:rPr lang="en-NZ" sz="1600" dirty="0" smtClean="0">
                <a:latin typeface="+mj-lt"/>
              </a:rPr>
            </a:br>
            <a:r>
              <a:rPr lang="en-NZ" sz="1600" dirty="0" smtClean="0">
                <a:latin typeface="+mj-lt"/>
              </a:rPr>
              <a:t>the </a:t>
            </a:r>
            <a:r>
              <a:rPr lang="en-NZ" sz="1600" dirty="0">
                <a:latin typeface="+mj-lt"/>
              </a:rPr>
              <a:t>Church can use their Lenten journey to grow closer to </a:t>
            </a:r>
            <a:r>
              <a:rPr lang="en-NZ" sz="1600" dirty="0" smtClean="0">
                <a:latin typeface="+mj-lt"/>
              </a:rPr>
              <a:t>God</a:t>
            </a:r>
            <a:br>
              <a:rPr lang="en-NZ" sz="1600" dirty="0" smtClean="0">
                <a:latin typeface="+mj-lt"/>
              </a:rPr>
            </a:br>
            <a:r>
              <a:rPr lang="en-NZ" sz="1600" dirty="0" smtClean="0">
                <a:latin typeface="+mj-lt"/>
              </a:rPr>
              <a:t>and </a:t>
            </a:r>
            <a:r>
              <a:rPr lang="en-NZ" sz="1600" dirty="0">
                <a:latin typeface="+mj-lt"/>
              </a:rPr>
              <a:t>change something in their lives they know needs to be </a:t>
            </a:r>
            <a:r>
              <a:rPr lang="en-NZ" sz="1600" dirty="0" smtClean="0">
                <a:latin typeface="+mj-lt"/>
              </a:rPr>
              <a:t>changed.</a:t>
            </a:r>
            <a:br>
              <a:rPr lang="en-NZ" sz="1600" dirty="0" smtClean="0">
                <a:latin typeface="+mj-lt"/>
              </a:rPr>
            </a:br>
            <a:r>
              <a:rPr lang="en-NZ" sz="1600" dirty="0" smtClean="0">
                <a:latin typeface="+mj-lt"/>
              </a:rPr>
              <a:t>Use </a:t>
            </a:r>
            <a:r>
              <a:rPr lang="en-NZ" sz="1600" dirty="0">
                <a:latin typeface="+mj-lt"/>
              </a:rPr>
              <a:t>the backpack and the cards and prepare a presentation to </a:t>
            </a:r>
            <a:r>
              <a:rPr lang="en-NZ" sz="1600" dirty="0" smtClean="0">
                <a:latin typeface="+mj-lt"/>
              </a:rPr>
              <a:t>share</a:t>
            </a:r>
            <a:br>
              <a:rPr lang="en-NZ" sz="1600" dirty="0" smtClean="0">
                <a:latin typeface="+mj-lt"/>
              </a:rPr>
            </a:br>
            <a:r>
              <a:rPr lang="en-NZ" sz="1600" dirty="0" smtClean="0">
                <a:latin typeface="+mj-lt"/>
              </a:rPr>
              <a:t>with </a:t>
            </a:r>
            <a:r>
              <a:rPr lang="en-NZ" sz="1600" dirty="0">
                <a:latin typeface="+mj-lt"/>
              </a:rPr>
              <a:t>other classes to remind people of their own Lenten journey.</a:t>
            </a:r>
            <a:endParaRPr lang="en-GB" sz="1600" dirty="0">
              <a:latin typeface="+mj-lt"/>
            </a:endParaRPr>
          </a:p>
          <a:p>
            <a:pPr marL="266700" lvl="0" indent="-266700">
              <a:spcAft>
                <a:spcPts val="1100"/>
              </a:spcAft>
              <a:buFont typeface="Wingdings" pitchFamily="2" charset="2"/>
              <a:buChar char="v"/>
            </a:pPr>
            <a:r>
              <a:rPr lang="en-NZ" sz="1600" b="1" dirty="0">
                <a:latin typeface="+mj-lt"/>
              </a:rPr>
              <a:t>Make up an elevator pitch</a:t>
            </a:r>
            <a:r>
              <a:rPr lang="en-NZ" sz="1600" dirty="0">
                <a:latin typeface="+mj-lt"/>
              </a:rPr>
              <a:t> that lasts one minute to encourage people to use Lent as a time to pray, fast and give alms to the poor and to grow closer to God. Share it with your family and other classes. Record it to use as a resource next Lent.</a:t>
            </a:r>
            <a:endParaRPr lang="en-GB" sz="1600" dirty="0">
              <a:latin typeface="+mj-lt"/>
            </a:endParaRPr>
          </a:p>
          <a:p>
            <a:pPr marL="1343025" lvl="0" indent="-266700">
              <a:spcAft>
                <a:spcPts val="1100"/>
              </a:spcAft>
              <a:buFont typeface="Wingdings" pitchFamily="2" charset="2"/>
              <a:buChar char="v"/>
            </a:pPr>
            <a:r>
              <a:rPr lang="en-NZ" sz="1600" b="1" dirty="0">
                <a:latin typeface="+mj-lt"/>
              </a:rPr>
              <a:t>Create a Power Point </a:t>
            </a:r>
            <a:r>
              <a:rPr lang="en-NZ" sz="1600" dirty="0">
                <a:latin typeface="+mj-lt"/>
              </a:rPr>
              <a:t>to share all you have learned about LENT with people </a:t>
            </a:r>
            <a:r>
              <a:rPr lang="en-NZ" sz="1600" dirty="0" smtClean="0">
                <a:latin typeface="+mj-lt"/>
              </a:rPr>
              <a:t>in your parish</a:t>
            </a:r>
            <a:br>
              <a:rPr lang="en-NZ" sz="1600" dirty="0" smtClean="0">
                <a:latin typeface="+mj-lt"/>
              </a:rPr>
            </a:br>
            <a:r>
              <a:rPr lang="en-NZ" sz="1600" dirty="0" smtClean="0">
                <a:latin typeface="+mj-lt"/>
              </a:rPr>
              <a:t>or </a:t>
            </a:r>
            <a:r>
              <a:rPr lang="en-NZ" sz="1600" dirty="0" err="1" smtClean="0">
                <a:latin typeface="+mj-lt"/>
              </a:rPr>
              <a:t>Whānau</a:t>
            </a:r>
            <a:r>
              <a:rPr lang="en-NZ" sz="1600" dirty="0">
                <a:latin typeface="+mj-lt"/>
              </a:rPr>
              <a:t>. Prepare the Speaker Notes carefully and include questions to engage people in discussion. </a:t>
            </a:r>
            <a:r>
              <a:rPr lang="en-NZ" sz="1600" dirty="0" smtClean="0">
                <a:latin typeface="+mj-lt"/>
              </a:rPr>
              <a:t>Practise </a:t>
            </a:r>
            <a:r>
              <a:rPr lang="en-NZ" sz="1600" dirty="0">
                <a:latin typeface="+mj-lt"/>
              </a:rPr>
              <a:t>it with classes in your school. </a:t>
            </a:r>
            <a:endParaRPr lang="en-GB" sz="1600" dirty="0">
              <a:latin typeface="+mj-lt"/>
            </a:endParaRPr>
          </a:p>
          <a:p>
            <a:pPr marL="266700" indent="-266700">
              <a:spcAft>
                <a:spcPts val="1100"/>
              </a:spcAft>
              <a:buFont typeface="Wingdings" pitchFamily="2" charset="2"/>
              <a:buChar char="v"/>
            </a:pPr>
            <a:r>
              <a:rPr lang="en-NZ" sz="1600" b="1" dirty="0">
                <a:latin typeface="+mj-lt"/>
              </a:rPr>
              <a:t>Start a campaign </a:t>
            </a:r>
            <a:r>
              <a:rPr lang="en-NZ" sz="1600" dirty="0">
                <a:latin typeface="+mj-lt"/>
              </a:rPr>
              <a:t>to encourage people to make good use of Lent this </a:t>
            </a:r>
            <a:r>
              <a:rPr lang="en-NZ" sz="1600" dirty="0" smtClean="0">
                <a:latin typeface="+mj-lt"/>
              </a:rPr>
              <a:t>year.</a:t>
            </a:r>
            <a:br>
              <a:rPr lang="en-NZ" sz="1600" dirty="0" smtClean="0">
                <a:latin typeface="+mj-lt"/>
              </a:rPr>
            </a:br>
            <a:r>
              <a:rPr lang="en-NZ" sz="1600" dirty="0" smtClean="0">
                <a:latin typeface="+mj-lt"/>
              </a:rPr>
              <a:t>Make </a:t>
            </a:r>
            <a:r>
              <a:rPr lang="en-NZ" sz="1600" dirty="0">
                <a:latin typeface="+mj-lt"/>
              </a:rPr>
              <a:t>posters, placards, flyers with ideas about how children and young </a:t>
            </a:r>
            <a:r>
              <a:rPr lang="en-NZ" sz="1600" dirty="0" smtClean="0">
                <a:latin typeface="+mj-lt"/>
              </a:rPr>
              <a:t>people</a:t>
            </a:r>
            <a:br>
              <a:rPr lang="en-NZ" sz="1600" dirty="0" smtClean="0">
                <a:latin typeface="+mj-lt"/>
              </a:rPr>
            </a:br>
            <a:r>
              <a:rPr lang="en-NZ" sz="1600" dirty="0" smtClean="0">
                <a:latin typeface="+mj-lt"/>
              </a:rPr>
              <a:t>can </a:t>
            </a:r>
            <a:r>
              <a:rPr lang="en-NZ" sz="1600" dirty="0">
                <a:latin typeface="+mj-lt"/>
              </a:rPr>
              <a:t>live justly and grow in holiness during Lent. </a:t>
            </a:r>
            <a:endParaRPr lang="en-GB" sz="1600" dirty="0">
              <a:latin typeface="+mj-lt"/>
            </a:endParaRPr>
          </a:p>
        </p:txBody>
      </p:sp>
      <p:grpSp>
        <p:nvGrpSpPr>
          <p:cNvPr id="8" name="Group: Picture Top Left corner"/>
          <p:cNvGrpSpPr/>
          <p:nvPr/>
        </p:nvGrpSpPr>
        <p:grpSpPr>
          <a:xfrm>
            <a:off x="7086985" y="3927959"/>
            <a:ext cx="1733015" cy="529739"/>
            <a:chOff x="5085573" y="4617802"/>
            <a:chExt cx="1596027" cy="487865"/>
          </a:xfrm>
        </p:grpSpPr>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573"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7582"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9591"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Middle Right"/>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2050" y="3223722"/>
            <a:ext cx="969963"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Picture Top"/>
          <p:cNvGrpSpPr/>
          <p:nvPr/>
        </p:nvGrpSpPr>
        <p:grpSpPr>
          <a:xfrm>
            <a:off x="5845640" y="431393"/>
            <a:ext cx="3201096" cy="1957191"/>
            <a:chOff x="5664665" y="431393"/>
            <a:chExt cx="3201096" cy="1957191"/>
          </a:xfrm>
        </p:grpSpPr>
        <p:pic>
          <p:nvPicPr>
            <p:cNvPr id="8197" name="Picture: Bottom Rig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6977" y="1331506"/>
              <a:ext cx="1112465" cy="105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87354">
              <a:off x="5664665" y="579082"/>
              <a:ext cx="1456431" cy="93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37783">
              <a:off x="8054548" y="431393"/>
              <a:ext cx="811213"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5552" y="517878"/>
              <a:ext cx="961845" cy="82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p:cNvSpPr>
            <a:spLocks noGrp="1"/>
          </p:cNvSpPr>
          <p:nvPr>
            <p:ph type="ctrTitle"/>
          </p:nvPr>
        </p:nvSpPr>
        <p:spPr>
          <a:xfrm>
            <a:off x="0" y="43645"/>
            <a:ext cx="9144000" cy="430887"/>
          </a:xfrm>
        </p:spPr>
        <p:txBody>
          <a:bodyPr wrap="square" tIns="0" bIns="0">
            <a:spAutoFit/>
          </a:bodyPr>
          <a:lstStyle/>
          <a:p>
            <a:r>
              <a:rPr lang="en-NZ" sz="2800" b="1" dirty="0"/>
              <a:t>Sharing our Learning about LENT with family </a:t>
            </a:r>
            <a:r>
              <a:rPr lang="en-NZ" sz="2800" b="1" dirty="0" err="1"/>
              <a:t>whānau</a:t>
            </a:r>
            <a:endParaRPr lang="en-GB" sz="3200" dirty="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S-10A</a:t>
            </a:r>
            <a:endParaRPr lang="en-GB" sz="900" b="1" dirty="0">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205771"/>
      </p:ext>
    </p:extLst>
  </p:cSld>
  <p:clrMapOvr>
    <a:masterClrMapping/>
  </p:clrMapOvr>
  <p:transition spd="slow"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Box"/>
          <p:cNvSpPr txBox="1"/>
          <p:nvPr/>
        </p:nvSpPr>
        <p:spPr>
          <a:xfrm>
            <a:off x="221064" y="648843"/>
            <a:ext cx="8778936" cy="3416320"/>
          </a:xfrm>
          <a:prstGeom prst="rect">
            <a:avLst/>
          </a:prstGeom>
          <a:noFill/>
        </p:spPr>
        <p:txBody>
          <a:bodyPr wrap="square" rtlCol="0">
            <a:spAutoFit/>
          </a:bodyPr>
          <a:lstStyle/>
          <a:p>
            <a:pPr marL="1524000" lvl="0" indent="-285750">
              <a:spcAft>
                <a:spcPts val="1200"/>
              </a:spcAft>
              <a:buFont typeface="Wingdings" pitchFamily="2" charset="2"/>
              <a:buChar char="v"/>
            </a:pPr>
            <a:r>
              <a:rPr lang="en-NZ" sz="1600" b="1" dirty="0">
                <a:latin typeface="+mj-lt"/>
              </a:rPr>
              <a:t>Present the messages </a:t>
            </a:r>
            <a:r>
              <a:rPr lang="en-NZ" sz="1600" dirty="0">
                <a:latin typeface="+mj-lt"/>
              </a:rPr>
              <a:t>from the Scripture readings at assembly </a:t>
            </a:r>
            <a:r>
              <a:rPr lang="en-NZ" sz="1600" dirty="0" smtClean="0">
                <a:latin typeface="+mj-lt"/>
              </a:rPr>
              <a:t>and </a:t>
            </a:r>
            <a:br>
              <a:rPr lang="en-NZ" sz="1600" dirty="0" smtClean="0">
                <a:latin typeface="+mj-lt"/>
              </a:rPr>
            </a:br>
            <a:r>
              <a:rPr lang="en-NZ" sz="1600" dirty="0" smtClean="0">
                <a:latin typeface="+mj-lt"/>
              </a:rPr>
              <a:t>bring </a:t>
            </a:r>
            <a:r>
              <a:rPr lang="en-NZ" sz="1600" dirty="0">
                <a:latin typeface="+mj-lt"/>
              </a:rPr>
              <a:t>their messages in creative ways to the attention of </a:t>
            </a:r>
            <a:r>
              <a:rPr lang="en-NZ" sz="1600" dirty="0" smtClean="0">
                <a:latin typeface="+mj-lt"/>
              </a:rPr>
              <a:t>children,</a:t>
            </a:r>
            <a:br>
              <a:rPr lang="en-NZ" sz="1600" dirty="0" smtClean="0">
                <a:latin typeface="+mj-lt"/>
              </a:rPr>
            </a:br>
            <a:r>
              <a:rPr lang="en-NZ" sz="1600" dirty="0" smtClean="0">
                <a:latin typeface="+mj-lt"/>
              </a:rPr>
              <a:t>teachers </a:t>
            </a:r>
            <a:r>
              <a:rPr lang="en-NZ" sz="1600" dirty="0">
                <a:latin typeface="+mj-lt"/>
              </a:rPr>
              <a:t>and parents.</a:t>
            </a:r>
            <a:endParaRPr lang="en-GB" sz="1600" dirty="0">
              <a:latin typeface="+mj-lt"/>
            </a:endParaRPr>
          </a:p>
          <a:p>
            <a:pPr marL="285750" lvl="0" indent="-285750">
              <a:spcAft>
                <a:spcPts val="1200"/>
              </a:spcAft>
              <a:buFont typeface="Wingdings" pitchFamily="2" charset="2"/>
              <a:buChar char="v"/>
            </a:pPr>
            <a:r>
              <a:rPr lang="en-NZ" sz="1600" b="1" dirty="0">
                <a:latin typeface="+mj-lt"/>
              </a:rPr>
              <a:t>Prepare a reflective</a:t>
            </a:r>
            <a:r>
              <a:rPr lang="en-NZ" sz="1600" dirty="0">
                <a:latin typeface="+mj-lt"/>
              </a:rPr>
              <a:t> time to share with younger classes about ways children can stand up for fairness using scenarios they would be familiar with.</a:t>
            </a:r>
            <a:endParaRPr lang="en-GB" sz="1600" dirty="0">
              <a:latin typeface="+mj-lt"/>
            </a:endParaRPr>
          </a:p>
          <a:p>
            <a:pPr marL="285750" lvl="0" indent="-285750">
              <a:spcAft>
                <a:spcPts val="1200"/>
              </a:spcAft>
              <a:buFont typeface="Wingdings" pitchFamily="2" charset="2"/>
              <a:buChar char="v"/>
            </a:pPr>
            <a:r>
              <a:rPr lang="en-NZ" sz="1600" b="1" dirty="0">
                <a:latin typeface="+mj-lt"/>
              </a:rPr>
              <a:t>Make and share fridge magnets and bumper stickers </a:t>
            </a:r>
            <a:r>
              <a:rPr lang="en-NZ" sz="1600" dirty="0">
                <a:latin typeface="+mj-lt"/>
              </a:rPr>
              <a:t>with </a:t>
            </a:r>
            <a:r>
              <a:rPr lang="en-NZ" sz="1600" dirty="0" smtClean="0">
                <a:latin typeface="+mj-lt"/>
              </a:rPr>
              <a:t>messages</a:t>
            </a:r>
            <a:br>
              <a:rPr lang="en-NZ" sz="1600" dirty="0" smtClean="0">
                <a:latin typeface="+mj-lt"/>
              </a:rPr>
            </a:br>
            <a:r>
              <a:rPr lang="en-NZ" sz="1600" dirty="0" smtClean="0">
                <a:latin typeface="+mj-lt"/>
              </a:rPr>
              <a:t>that promote using </a:t>
            </a:r>
            <a:r>
              <a:rPr lang="en-NZ" sz="1600" dirty="0">
                <a:latin typeface="+mj-lt"/>
              </a:rPr>
              <a:t>the season of Lent </a:t>
            </a:r>
            <a:r>
              <a:rPr lang="en-NZ" sz="1600" dirty="0" smtClean="0">
                <a:latin typeface="+mj-lt"/>
              </a:rPr>
              <a:t>meaningfully</a:t>
            </a:r>
            <a:br>
              <a:rPr lang="en-NZ" sz="1600" dirty="0" smtClean="0">
                <a:latin typeface="+mj-lt"/>
              </a:rPr>
            </a:br>
            <a:r>
              <a:rPr lang="en-NZ" sz="1600" dirty="0" smtClean="0">
                <a:latin typeface="+mj-lt"/>
              </a:rPr>
              <a:t>– </a:t>
            </a:r>
            <a:r>
              <a:rPr lang="en-NZ" sz="1600" dirty="0">
                <a:latin typeface="+mj-lt"/>
              </a:rPr>
              <a:t>MAKE LENT 40 DAYS OF AWESOME PRAYER AND ACTION</a:t>
            </a:r>
            <a:endParaRPr lang="en-GB" sz="1600" dirty="0">
              <a:latin typeface="+mj-lt"/>
            </a:endParaRPr>
          </a:p>
          <a:p>
            <a:pPr marL="1524000" lvl="0" indent="-266700">
              <a:spcAft>
                <a:spcPts val="1200"/>
              </a:spcAft>
              <a:buFont typeface="Wingdings" pitchFamily="2" charset="2"/>
              <a:buChar char="v"/>
            </a:pPr>
            <a:r>
              <a:rPr lang="en-NZ" sz="1600" b="1" dirty="0">
                <a:latin typeface="+mj-lt"/>
              </a:rPr>
              <a:t>Set up a debate on the topic – </a:t>
            </a:r>
            <a:r>
              <a:rPr lang="en-NZ" sz="1600" dirty="0">
                <a:latin typeface="+mj-lt"/>
              </a:rPr>
              <a:t>The messages of the prophets Moses and Isaiah are still meaningful for the world today.</a:t>
            </a:r>
            <a:endParaRPr lang="en-GB" sz="1600" dirty="0">
              <a:latin typeface="+mj-lt"/>
            </a:endParaRPr>
          </a:p>
          <a:p>
            <a:pPr marL="1524000" lvl="0" indent="-266700">
              <a:spcAft>
                <a:spcPts val="1200"/>
              </a:spcAft>
              <a:buFont typeface="Wingdings" pitchFamily="2" charset="2"/>
              <a:buChar char="v"/>
            </a:pPr>
            <a:r>
              <a:rPr lang="en-NZ" sz="1600" b="1" dirty="0">
                <a:latin typeface="+mj-lt"/>
              </a:rPr>
              <a:t>Make up your own way </a:t>
            </a:r>
            <a:r>
              <a:rPr lang="en-NZ" sz="1600" dirty="0">
                <a:latin typeface="+mj-lt"/>
              </a:rPr>
              <a:t>of showing and sharing what you have learned</a:t>
            </a:r>
            <a:endParaRPr lang="en-GB" sz="1600" dirty="0">
              <a:latin typeface="+mj-lt"/>
            </a:endParaRPr>
          </a:p>
        </p:txBody>
      </p:sp>
      <p:pic>
        <p:nvPicPr>
          <p:cNvPr id="8197" name="Picture: Middle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24" y="648843"/>
            <a:ext cx="846577" cy="80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Picture Top right Corner"/>
          <p:cNvGrpSpPr/>
          <p:nvPr/>
        </p:nvGrpSpPr>
        <p:grpSpPr>
          <a:xfrm>
            <a:off x="3773641" y="4180378"/>
            <a:ext cx="1596027" cy="487865"/>
            <a:chOff x="5085573" y="4617802"/>
            <a:chExt cx="1596027" cy="487865"/>
          </a:xfrm>
        </p:grpSpPr>
        <p:pic>
          <p:nvPicPr>
            <p:cNvPr id="81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5573"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7582"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9591"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691" y="550135"/>
            <a:ext cx="1261095" cy="8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43645"/>
            <a:ext cx="9144000" cy="430887"/>
          </a:xfrm>
        </p:spPr>
        <p:txBody>
          <a:bodyPr wrap="square" tIns="0" bIns="0">
            <a:spAutoFit/>
          </a:bodyPr>
          <a:lstStyle/>
          <a:p>
            <a:r>
              <a:rPr lang="en-NZ" sz="2800" b="1" dirty="0"/>
              <a:t>Sharing our Learning about LENT with family </a:t>
            </a:r>
            <a:r>
              <a:rPr lang="en-NZ" sz="2800" b="1" dirty="0" err="1"/>
              <a:t>whānau</a:t>
            </a:r>
            <a:endParaRPr lang="en-GB" sz="3200" dirty="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S-10B</a:t>
            </a:r>
            <a:endParaRPr lang="en-GB" sz="900" b="1" dirty="0">
              <a:latin typeface="Arial" pitchFamily="34" charset="0"/>
              <a:cs typeface="Arial" pitchFamily="34" charset="0"/>
            </a:endParaRP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510" y="3131407"/>
            <a:ext cx="1097456" cy="93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66393" y="2050256"/>
            <a:ext cx="811213"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933993" y="3584109"/>
            <a:ext cx="969963"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Action Button: Up">
            <a:hlinkClick r:id="rId11"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3515478" y="4912668"/>
            <a:ext cx="2113078" cy="230832"/>
          </a:xfrm>
          <a:prstGeom prst="rect">
            <a:avLst/>
          </a:prstGeom>
          <a:noFill/>
        </p:spPr>
        <p:txBody>
          <a:bodyPr wrap="none" rtlCol="0">
            <a:spAutoFit/>
          </a:bodyPr>
          <a:lstStyle/>
          <a:p>
            <a:pPr algn="ctr"/>
            <a:r>
              <a:rPr lang="en-GB" sz="900" dirty="0" smtClean="0">
                <a:latin typeface="+mj-lt"/>
                <a:ea typeface="Segoe UI" pitchFamily="34" charset="0"/>
                <a:cs typeface="Arial" pitchFamily="34" charset="0"/>
              </a:rPr>
              <a:t>Click the up arrow to return to the lesson</a:t>
            </a:r>
            <a:endParaRPr lang="en-GB" sz="900" dirty="0">
              <a:latin typeface="+mj-lt"/>
              <a:ea typeface="Segoe UI" pitchFamily="34" charset="0"/>
              <a:cs typeface="Arial" pitchFamily="34" charset="0"/>
            </a:endParaRPr>
          </a:p>
        </p:txBody>
      </p:sp>
      <p:sp>
        <p:nvSpPr>
          <p:cNvPr id="2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641962339"/>
      </p:ext>
    </p:extLst>
  </p:cSld>
  <p:clrMapOvr>
    <a:masterClrMapping/>
  </p:clrMapOvr>
  <p:transition spd="slow"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Line 2"/>
          <p:cNvSpPr txBox="1"/>
          <p:nvPr/>
        </p:nvSpPr>
        <p:spPr>
          <a:xfrm>
            <a:off x="859997" y="3108906"/>
            <a:ext cx="7744315" cy="830997"/>
          </a:xfrm>
          <a:prstGeom prst="rect">
            <a:avLst/>
          </a:prstGeom>
          <a:noFill/>
        </p:spPr>
        <p:txBody>
          <a:bodyPr wrap="square" rtlCol="0">
            <a:spAutoFit/>
          </a:bodyPr>
          <a:lstStyle/>
          <a:p>
            <a:pPr lvl="0"/>
            <a:r>
              <a:rPr lang="en-NZ" sz="2400" dirty="0">
                <a:solidFill>
                  <a:srgbClr val="FFCC00"/>
                </a:solidFill>
              </a:rPr>
              <a:t>identify how this year’s CARITAS Lenten Appeal calls people to live just and holy </a:t>
            </a:r>
            <a:r>
              <a:rPr lang="en-NZ" sz="2400" dirty="0" smtClean="0">
                <a:solidFill>
                  <a:srgbClr val="FFCC00"/>
                </a:solidFill>
              </a:rPr>
              <a:t>lives</a:t>
            </a:r>
            <a:endParaRPr lang="en-GB" sz="2400" i="1" dirty="0">
              <a:solidFill>
                <a:srgbClr val="FFCC00"/>
              </a:solidFill>
              <a:latin typeface="+mj-lt"/>
              <a:ea typeface="Adobe Heiti Std R" pitchFamily="34" charset="-128"/>
              <a:cs typeface="Segoe UI" pitchFamily="34" charset="0"/>
            </a:endParaRPr>
          </a:p>
        </p:txBody>
      </p:sp>
      <p:sp>
        <p:nvSpPr>
          <p:cNvPr id="9" name="Textbox: Line 1"/>
          <p:cNvSpPr txBox="1"/>
          <p:nvPr/>
        </p:nvSpPr>
        <p:spPr>
          <a:xfrm>
            <a:off x="865802" y="2035441"/>
            <a:ext cx="7744315" cy="830997"/>
          </a:xfrm>
          <a:prstGeom prst="rect">
            <a:avLst/>
          </a:prstGeom>
          <a:noFill/>
        </p:spPr>
        <p:txBody>
          <a:bodyPr wrap="square" rtlCol="0">
            <a:spAutoFit/>
          </a:bodyPr>
          <a:lstStyle/>
          <a:p>
            <a:pPr lvl="0"/>
            <a:r>
              <a:rPr lang="en-NZ" sz="2400" dirty="0">
                <a:solidFill>
                  <a:srgbClr val="FFCC00"/>
                </a:solidFill>
              </a:rPr>
              <a:t>identify the teaching of Moses, the prophet Isaiah and Jesus regarding living a just and holy life</a:t>
            </a:r>
            <a:endParaRPr lang="en-GB" sz="2000" dirty="0">
              <a:solidFill>
                <a:srgbClr val="FFCC00"/>
              </a:solidFill>
            </a:endParaRPr>
          </a:p>
        </p:txBody>
      </p:sp>
      <p:sp>
        <p:nvSpPr>
          <p:cNvPr id="11" name="Shape: Border 2"/>
          <p:cNvSpPr/>
          <p:nvPr/>
        </p:nvSpPr>
        <p:spPr>
          <a:xfrm>
            <a:off x="859997" y="3108905"/>
            <a:ext cx="7744315" cy="830997"/>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mj-lt"/>
              <a:ea typeface="Adobe Heiti Std R" pitchFamily="34" charset="-128"/>
            </a:endParaRPr>
          </a:p>
        </p:txBody>
      </p:sp>
      <p:sp>
        <p:nvSpPr>
          <p:cNvPr id="12" name="Shape: Border 1"/>
          <p:cNvSpPr/>
          <p:nvPr/>
        </p:nvSpPr>
        <p:spPr>
          <a:xfrm>
            <a:off x="859997" y="2035440"/>
            <a:ext cx="7744315" cy="830998"/>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mj-lt"/>
              <a:ea typeface="Adobe Heiti Std R" pitchFamily="34" charset="-128"/>
            </a:endParaRPr>
          </a:p>
        </p:txBody>
      </p:sp>
      <p:sp>
        <p:nvSpPr>
          <p:cNvPr id="14" name="Shape: Number 2"/>
          <p:cNvSpPr txBox="1"/>
          <p:nvPr/>
        </p:nvSpPr>
        <p:spPr>
          <a:xfrm>
            <a:off x="395536" y="3084971"/>
            <a:ext cx="433132" cy="461665"/>
          </a:xfrm>
          <a:prstGeom prst="rect">
            <a:avLst/>
          </a:prstGeom>
          <a:noFill/>
        </p:spPr>
        <p:txBody>
          <a:bodyPr wrap="none" rtlCol="0">
            <a:spAutoFit/>
          </a:bodyPr>
          <a:lstStyle/>
          <a:p>
            <a:r>
              <a:rPr lang="en-US" sz="2400" i="1" dirty="0">
                <a:solidFill>
                  <a:srgbClr val="FFCC00"/>
                </a:solidFill>
                <a:latin typeface="+mj-lt"/>
                <a:ea typeface="Adobe Heiti Std R" pitchFamily="34" charset="-128"/>
                <a:cs typeface="Segoe UI" pitchFamily="34" charset="0"/>
              </a:rPr>
              <a:t>2</a:t>
            </a:r>
            <a:r>
              <a:rPr lang="en-US" sz="2400" i="1" dirty="0" smtClean="0">
                <a:solidFill>
                  <a:srgbClr val="FFCC00"/>
                </a:solidFill>
                <a:latin typeface="+mj-lt"/>
                <a:ea typeface="Adobe Heiti Std R" pitchFamily="34" charset="-128"/>
                <a:cs typeface="Segoe UI" pitchFamily="34" charset="0"/>
              </a:rPr>
              <a:t>)</a:t>
            </a:r>
            <a:endParaRPr lang="en-GB" sz="2400" i="1" dirty="0">
              <a:solidFill>
                <a:srgbClr val="FFCC00"/>
              </a:solidFill>
              <a:latin typeface="+mj-lt"/>
              <a:ea typeface="Adobe Heiti Std R" pitchFamily="34" charset="-128"/>
              <a:cs typeface="Segoe UI" pitchFamily="34" charset="0"/>
            </a:endParaRPr>
          </a:p>
        </p:txBody>
      </p:sp>
      <p:sp>
        <p:nvSpPr>
          <p:cNvPr id="15" name="Shape: Number 1"/>
          <p:cNvSpPr txBox="1"/>
          <p:nvPr/>
        </p:nvSpPr>
        <p:spPr>
          <a:xfrm>
            <a:off x="395536" y="2039255"/>
            <a:ext cx="433132" cy="461665"/>
          </a:xfrm>
          <a:prstGeom prst="rect">
            <a:avLst/>
          </a:prstGeom>
          <a:noFill/>
        </p:spPr>
        <p:txBody>
          <a:bodyPr wrap="none" rtlCol="0">
            <a:spAutoFit/>
          </a:bodyPr>
          <a:lstStyle/>
          <a:p>
            <a:r>
              <a:rPr lang="en-US" sz="2400" i="1" dirty="0" smtClean="0">
                <a:solidFill>
                  <a:srgbClr val="FFCC00"/>
                </a:solidFill>
                <a:latin typeface="+mj-lt"/>
                <a:ea typeface="Adobe Heiti Std R" pitchFamily="34" charset="-128"/>
                <a:cs typeface="Segoe UI" pitchFamily="34" charset="0"/>
              </a:rPr>
              <a:t>1)</a:t>
            </a:r>
            <a:endParaRPr lang="en-GB" sz="2400" i="1" dirty="0">
              <a:solidFill>
                <a:srgbClr val="FFCC00"/>
              </a:solidFill>
              <a:latin typeface="+mj-lt"/>
              <a:ea typeface="Adobe Heiti Std R" pitchFamily="34" charset="-128"/>
              <a:cs typeface="Segoe UI" pitchFamily="34" charset="0"/>
            </a:endParaRPr>
          </a:p>
        </p:txBody>
      </p:sp>
      <p:sp>
        <p:nvSpPr>
          <p:cNvPr id="3" name="Subtile"/>
          <p:cNvSpPr txBox="1"/>
          <p:nvPr/>
        </p:nvSpPr>
        <p:spPr>
          <a:xfrm>
            <a:off x="539552" y="1491630"/>
            <a:ext cx="2304256" cy="369332"/>
          </a:xfrm>
          <a:prstGeom prst="rect">
            <a:avLst/>
          </a:prstGeom>
          <a:noFill/>
        </p:spPr>
        <p:txBody>
          <a:bodyPr wrap="square" rtlCol="0">
            <a:spAutoFit/>
          </a:bodyPr>
          <a:lstStyle/>
          <a:p>
            <a:r>
              <a:rPr lang="en-NZ" dirty="0" smtClean="0">
                <a:solidFill>
                  <a:srgbClr val="FFCC00"/>
                </a:solidFill>
                <a:latin typeface="+mj-lt"/>
                <a:ea typeface="Adobe Heiti Std R" pitchFamily="34" charset="-128"/>
              </a:rPr>
              <a:t>The students will:</a:t>
            </a:r>
            <a:endParaRPr lang="en-GB" dirty="0">
              <a:solidFill>
                <a:srgbClr val="FFCC00"/>
              </a:solidFill>
              <a:latin typeface="+mj-lt"/>
              <a:ea typeface="Adobe Heiti Std R" pitchFamily="34" charset="-128"/>
            </a:endParaRPr>
          </a:p>
        </p:txBody>
      </p:sp>
      <p:sp>
        <p:nvSpPr>
          <p:cNvPr id="2" name="Title"/>
          <p:cNvSpPr>
            <a:spLocks noGrp="1"/>
          </p:cNvSpPr>
          <p:nvPr>
            <p:ph type="ctrTitle"/>
          </p:nvPr>
        </p:nvSpPr>
        <p:spPr>
          <a:xfrm>
            <a:off x="539552" y="0"/>
            <a:ext cx="7772400" cy="900000"/>
          </a:xfrm>
        </p:spPr>
        <p:txBody>
          <a:bodyPr>
            <a:normAutofit/>
          </a:bodyPr>
          <a:lstStyle/>
          <a:p>
            <a:r>
              <a:rPr lang="en-NZ" sz="4000" dirty="0">
                <a:solidFill>
                  <a:srgbClr val="FFCC00"/>
                </a:solidFill>
                <a:ea typeface="Adobe Heiti Std R" pitchFamily="34" charset="-128"/>
              </a:rPr>
              <a:t>Learning </a:t>
            </a:r>
            <a:r>
              <a:rPr lang="en-NZ" sz="4000" dirty="0" smtClean="0">
                <a:solidFill>
                  <a:srgbClr val="FFCC00"/>
                </a:solidFill>
                <a:ea typeface="Adobe Heiti Std R" pitchFamily="34" charset="-128"/>
              </a:rPr>
              <a:t>Intentions</a:t>
            </a:r>
            <a:endParaRPr lang="en-GB" sz="4000" dirty="0">
              <a:solidFill>
                <a:srgbClr val="FFCC00"/>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7" name="Textbox: Tool instructions"/>
          <p:cNvSpPr txBox="1"/>
          <p:nvPr/>
        </p:nvSpPr>
        <p:spPr>
          <a:xfrm>
            <a:off x="3759117" y="4912668"/>
            <a:ext cx="1625766" cy="230832"/>
          </a:xfrm>
          <a:prstGeom prst="rect">
            <a:avLst/>
          </a:prstGeom>
          <a:noFill/>
        </p:spPr>
        <p:txBody>
          <a:bodyPr wrap="none" rtlCol="0">
            <a:spAutoFit/>
          </a:bodyPr>
          <a:lstStyle/>
          <a:p>
            <a:pPr algn="ctr"/>
            <a:r>
              <a:rPr lang="en-GB" sz="900" dirty="0" smtClean="0">
                <a:solidFill>
                  <a:schemeClr val="bg1"/>
                </a:solidFill>
                <a:latin typeface="+mj-lt"/>
                <a:ea typeface="Adobe Heiti Std R" pitchFamily="34" charset="-128"/>
                <a:cs typeface="Arial" pitchFamily="34" charset="0"/>
              </a:rPr>
              <a:t>Click the borders to reveal text</a:t>
            </a:r>
            <a:endParaRPr lang="en-GB" sz="900" dirty="0">
              <a:solidFill>
                <a:schemeClr val="bg1"/>
              </a:solidFill>
              <a:latin typeface="+mj-lt"/>
              <a:ea typeface="Adobe Heiti Std R" pitchFamily="34" charset="-128"/>
              <a:cs typeface="Arial"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960" y="98204"/>
            <a:ext cx="1295760" cy="97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89178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CC99FF"/>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9"/>
                                        </p:tgtEl>
                                        <p:attrNameLst>
                                          <p:attrName>style.color</p:attrName>
                                        </p:attrNameLst>
                                      </p:cBhvr>
                                      <p:to>
                                        <a:schemeClr val="bg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9"/>
                                        </p:tgtEl>
                                        <p:attrNameLst>
                                          <p:attrName>style.color</p:attrName>
                                        </p:attrNameLst>
                                      </p:cBhvr>
                                      <p:to>
                                        <a:schemeClr val="bg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539552" y="0"/>
            <a:ext cx="7772400" cy="900000"/>
          </a:xfrm>
        </p:spPr>
        <p:txBody>
          <a:bodyPr>
            <a:normAutofit/>
          </a:bodyPr>
          <a:lstStyle/>
          <a:p>
            <a:r>
              <a:rPr lang="en-NZ" sz="4000" dirty="0">
                <a:solidFill>
                  <a:srgbClr val="FFCC00"/>
                </a:solidFill>
                <a:ea typeface="Adobe Heiti Std R" pitchFamily="34" charset="-128"/>
              </a:rPr>
              <a:t>Making Lent meaningful</a:t>
            </a:r>
            <a:endParaRPr lang="en-GB" sz="4000" dirty="0">
              <a:solidFill>
                <a:srgbClr val="FFCC00"/>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61" y="828675"/>
            <a:ext cx="6317384" cy="4201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85575" y="1173019"/>
            <a:ext cx="2584534" cy="2862322"/>
          </a:xfrm>
          <a:prstGeom prst="rect">
            <a:avLst/>
          </a:prstGeom>
          <a:noFill/>
        </p:spPr>
        <p:txBody>
          <a:bodyPr wrap="square" rtlCol="0">
            <a:spAutoFit/>
          </a:bodyPr>
          <a:lstStyle/>
          <a:p>
            <a:pPr algn="ctr"/>
            <a:r>
              <a:rPr lang="en-NZ" b="1" dirty="0">
                <a:solidFill>
                  <a:srgbClr val="FFCC00"/>
                </a:solidFill>
              </a:rPr>
              <a:t>Look closely at the collage, choose one image to use as a reminder that you can use the season of Lent to help you to live justly and become holy and closer to </a:t>
            </a:r>
            <a:r>
              <a:rPr lang="en-NZ" b="1" dirty="0" smtClean="0">
                <a:solidFill>
                  <a:srgbClr val="FFCC00"/>
                </a:solidFill>
              </a:rPr>
              <a:t>God. Share </a:t>
            </a:r>
            <a:r>
              <a:rPr lang="en-NZ" b="1" dirty="0">
                <a:solidFill>
                  <a:srgbClr val="FFCC00"/>
                </a:solidFill>
              </a:rPr>
              <a:t>your chosen image and your thoughts</a:t>
            </a:r>
            <a:r>
              <a:rPr lang="en-NZ" b="1" dirty="0" smtClean="0">
                <a:solidFill>
                  <a:srgbClr val="FFCC00"/>
                </a:solidFill>
              </a:rPr>
              <a:t>.</a:t>
            </a:r>
            <a:endParaRPr lang="en-GB" b="1" dirty="0">
              <a:solidFill>
                <a:srgbClr val="FFCC00"/>
              </a:solidFill>
            </a:endParaRPr>
          </a:p>
        </p:txBody>
      </p:sp>
    </p:spTree>
    <p:extLst>
      <p:ext uri="{BB962C8B-B14F-4D97-AF65-F5344CB8AC3E}">
        <p14:creationId xmlns:p14="http://schemas.microsoft.com/office/powerpoint/2010/main" val="404199544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par>
                                <p:cTn id="8" presetID="22" presetClass="entr" presetSubtype="1"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up)">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655" y="1461931"/>
            <a:ext cx="4123519" cy="221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Shape: Card 7 (bottom)"/>
          <p:cNvSpPr/>
          <p:nvPr/>
        </p:nvSpPr>
        <p:spPr>
          <a:xfrm>
            <a:off x="603694" y="747419"/>
            <a:ext cx="2592000" cy="3168352"/>
          </a:xfrm>
          <a:prstGeom prst="roundRect">
            <a:avLst/>
          </a:prstGeom>
          <a:blipFill dpi="0" rotWithShape="1">
            <a:blip r:embed="rId5"/>
            <a:srcRect/>
            <a:stretch>
              <a:fillRect/>
            </a:stretch>
          </a:blipFill>
          <a:ln w="82550" cmpd="thickThi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400" b="1" dirty="0">
                <a:solidFill>
                  <a:srgbClr val="FFCC00"/>
                </a:solidFill>
              </a:rPr>
              <a:t>Read Leviticus 19:1-2, 11-18. Listen for examples </a:t>
            </a:r>
            <a:r>
              <a:rPr lang="en-NZ" sz="1400" b="1" dirty="0" smtClean="0">
                <a:solidFill>
                  <a:srgbClr val="FFCC00"/>
                </a:solidFill>
              </a:rPr>
              <a:t>of:</a:t>
            </a:r>
            <a:r>
              <a:rPr lang="en-NZ" sz="1400" b="1" dirty="0" smtClean="0"/>
              <a:t/>
            </a:r>
            <a:br>
              <a:rPr lang="en-NZ" sz="1400" b="1" dirty="0" smtClean="0"/>
            </a:br>
            <a:endParaRPr lang="en-NZ" sz="1400" b="1" dirty="0" smtClean="0"/>
          </a:p>
          <a:p>
            <a:pPr algn="ctr"/>
            <a:r>
              <a:rPr lang="en-NZ" sz="1400" dirty="0" smtClean="0"/>
              <a:t>God </a:t>
            </a:r>
            <a:r>
              <a:rPr lang="en-NZ" sz="1400" dirty="0"/>
              <a:t>reminding people that God is holy and what God wants people to be and do.                                                     Laws about what people should and shouldn’t do. What does this reading remind you of?</a:t>
            </a:r>
            <a:endParaRPr lang="en-GB" sz="1400" dirty="0"/>
          </a:p>
        </p:txBody>
      </p:sp>
      <p:sp>
        <p:nvSpPr>
          <p:cNvPr id="9" name="Shape: Card 6"/>
          <p:cNvSpPr/>
          <p:nvPr/>
        </p:nvSpPr>
        <p:spPr>
          <a:xfrm>
            <a:off x="760712" y="913674"/>
            <a:ext cx="2592000" cy="3168352"/>
          </a:xfrm>
          <a:prstGeom prst="roundRect">
            <a:avLst/>
          </a:prstGeom>
          <a:blipFill dpi="0" rotWithShape="1">
            <a:blip r:embed="rId5"/>
            <a:srcRect/>
            <a:stretch>
              <a:fillRect/>
            </a:stretch>
          </a:blipFill>
          <a:ln w="82550" cmpd="thickThi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400" dirty="0"/>
              <a:t>The book of Leviticus was the first book studied by a Jewish child but is among the last books of the Bible to be studied by </a:t>
            </a:r>
            <a:r>
              <a:rPr lang="en-NZ" sz="1400" dirty="0" smtClean="0"/>
              <a:t>Christians.</a:t>
            </a:r>
            <a:br>
              <a:rPr lang="en-NZ" sz="1400" dirty="0" smtClean="0"/>
            </a:br>
            <a:endParaRPr lang="en-NZ" sz="1400" dirty="0" smtClean="0"/>
          </a:p>
          <a:p>
            <a:pPr algn="ctr"/>
            <a:r>
              <a:rPr lang="en-NZ" sz="1400" b="1" dirty="0" smtClean="0">
                <a:solidFill>
                  <a:srgbClr val="FFCC00"/>
                </a:solidFill>
              </a:rPr>
              <a:t>Why </a:t>
            </a:r>
            <a:r>
              <a:rPr lang="en-NZ" sz="1400" b="1" dirty="0">
                <a:solidFill>
                  <a:srgbClr val="FFCC00"/>
                </a:solidFill>
              </a:rPr>
              <a:t>might this be? What did Jesus do about the hundreds of laws the Jews lived by – see (Matt 22:35-40, Mark 12:28-31, Luke 10:25-28?</a:t>
            </a:r>
            <a:endParaRPr lang="en-GB" sz="1400" dirty="0">
              <a:solidFill>
                <a:srgbClr val="FFCC00"/>
              </a:solidFill>
            </a:endParaRPr>
          </a:p>
        </p:txBody>
      </p:sp>
      <p:sp>
        <p:nvSpPr>
          <p:cNvPr id="10" name="Shape: Card 5"/>
          <p:cNvSpPr/>
          <p:nvPr/>
        </p:nvSpPr>
        <p:spPr>
          <a:xfrm>
            <a:off x="913112" y="1066074"/>
            <a:ext cx="2592000" cy="3168352"/>
          </a:xfrm>
          <a:prstGeom prst="roundRect">
            <a:avLst/>
          </a:prstGeom>
          <a:blipFill dpi="0" rotWithShape="1">
            <a:blip r:embed="rId5"/>
            <a:srcRect/>
            <a:stretch>
              <a:fillRect/>
            </a:stretch>
          </a:blipFill>
          <a:ln w="82550" cmpd="thickThi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400" dirty="0"/>
              <a:t>Holiness in ancient Israel had a different meaning from how we use it today. It was understood as the ‘god-ness’ of </a:t>
            </a:r>
            <a:r>
              <a:rPr lang="en-GB" sz="1400" dirty="0" smtClean="0"/>
              <a:t>God.</a:t>
            </a:r>
            <a:br>
              <a:rPr lang="en-GB" sz="1400" dirty="0" smtClean="0"/>
            </a:br>
            <a:endParaRPr lang="en-GB" sz="1400" dirty="0" smtClean="0"/>
          </a:p>
          <a:p>
            <a:pPr algn="ctr"/>
            <a:r>
              <a:rPr lang="en-GB" sz="1400" b="1" dirty="0" smtClean="0">
                <a:solidFill>
                  <a:srgbClr val="FFCC00"/>
                </a:solidFill>
              </a:rPr>
              <a:t>What </a:t>
            </a:r>
            <a:r>
              <a:rPr lang="en-GB" sz="1400" b="1" dirty="0">
                <a:solidFill>
                  <a:srgbClr val="FFCC00"/>
                </a:solidFill>
              </a:rPr>
              <a:t>do you think ‘god – ness’ means and how does it relate to how you understand ‘holy’?</a:t>
            </a:r>
            <a:endParaRPr lang="en-GB" sz="1400" dirty="0">
              <a:solidFill>
                <a:srgbClr val="FFCC00"/>
              </a:solidFill>
            </a:endParaRPr>
          </a:p>
        </p:txBody>
      </p:sp>
      <p:sp>
        <p:nvSpPr>
          <p:cNvPr id="11" name="Shape: Card 4"/>
          <p:cNvSpPr/>
          <p:nvPr/>
        </p:nvSpPr>
        <p:spPr>
          <a:xfrm>
            <a:off x="1065512" y="1218474"/>
            <a:ext cx="2592000" cy="3168352"/>
          </a:xfrm>
          <a:prstGeom prst="roundRect">
            <a:avLst/>
          </a:prstGeom>
          <a:blipFill dpi="0" rotWithShape="1">
            <a:blip r:embed="rId5"/>
            <a:srcRect/>
            <a:stretch>
              <a:fillRect/>
            </a:stretch>
          </a:blipFill>
          <a:ln w="82550" cmpd="thickThi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400" dirty="0"/>
              <a:t>The most important message of Leviticus is about becoming holy as God is </a:t>
            </a:r>
            <a:r>
              <a:rPr lang="en-NZ" sz="1400" dirty="0" smtClean="0"/>
              <a:t>holy.</a:t>
            </a:r>
          </a:p>
          <a:p>
            <a:pPr algn="ctr"/>
            <a:r>
              <a:rPr lang="en-NZ" sz="1400" dirty="0" smtClean="0"/>
              <a:t/>
            </a:r>
            <a:br>
              <a:rPr lang="en-NZ" sz="1400" dirty="0" smtClean="0"/>
            </a:br>
            <a:r>
              <a:rPr lang="en-NZ" sz="1400" b="1" dirty="0" smtClean="0">
                <a:solidFill>
                  <a:srgbClr val="FFCC00"/>
                </a:solidFill>
              </a:rPr>
              <a:t>Why </a:t>
            </a:r>
            <a:r>
              <a:rPr lang="en-NZ" sz="1400" b="1" dirty="0">
                <a:solidFill>
                  <a:srgbClr val="FFCC00"/>
                </a:solidFill>
              </a:rPr>
              <a:t>do you think Leviticus is read during Lent?</a:t>
            </a:r>
            <a:endParaRPr lang="en-GB" sz="1400" dirty="0">
              <a:solidFill>
                <a:srgbClr val="FFCC00"/>
              </a:solidFill>
            </a:endParaRPr>
          </a:p>
        </p:txBody>
      </p:sp>
      <p:sp>
        <p:nvSpPr>
          <p:cNvPr id="12" name="Shape: Card 3"/>
          <p:cNvSpPr/>
          <p:nvPr/>
        </p:nvSpPr>
        <p:spPr>
          <a:xfrm>
            <a:off x="1217912" y="1370874"/>
            <a:ext cx="2592000" cy="3168352"/>
          </a:xfrm>
          <a:prstGeom prst="roundRect">
            <a:avLst/>
          </a:prstGeom>
          <a:blipFill dpi="0" rotWithShape="1">
            <a:blip r:embed="rId5"/>
            <a:srcRect/>
            <a:stretch>
              <a:fillRect/>
            </a:stretch>
          </a:blipFill>
          <a:ln w="82550" cmpd="thickThi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400" dirty="0"/>
              <a:t>Leviticus contains detailed lists of laws regarding diet, sacrifice and social </a:t>
            </a:r>
            <a:r>
              <a:rPr lang="en-NZ" sz="1400" dirty="0" err="1" smtClean="0"/>
              <a:t>behavior</a:t>
            </a:r>
            <a:r>
              <a:rPr lang="en-NZ" sz="1400" dirty="0" smtClean="0"/>
              <a:t>. </a:t>
            </a:r>
            <a:r>
              <a:rPr lang="en-NZ" sz="1400" dirty="0"/>
              <a:t>By keeping the law people would become </a:t>
            </a:r>
            <a:r>
              <a:rPr lang="en-NZ" sz="1400" dirty="0" smtClean="0"/>
              <a:t>holy.</a:t>
            </a:r>
            <a:br>
              <a:rPr lang="en-NZ" sz="1400" dirty="0" smtClean="0"/>
            </a:br>
            <a:endParaRPr lang="en-NZ" sz="1400" dirty="0" smtClean="0"/>
          </a:p>
          <a:p>
            <a:pPr algn="ctr"/>
            <a:r>
              <a:rPr lang="en-NZ" sz="1400" b="1" dirty="0" smtClean="0">
                <a:solidFill>
                  <a:srgbClr val="FFCC00"/>
                </a:solidFill>
              </a:rPr>
              <a:t>What </a:t>
            </a:r>
            <a:r>
              <a:rPr lang="en-NZ" sz="1400" b="1" dirty="0">
                <a:solidFill>
                  <a:srgbClr val="FFCC00"/>
                </a:solidFill>
              </a:rPr>
              <a:t>do you think about the idea that people become holy by keeping the law – does this still apply today? </a:t>
            </a:r>
            <a:endParaRPr lang="en-GB" sz="1400" dirty="0">
              <a:solidFill>
                <a:srgbClr val="FFCC00"/>
              </a:solidFill>
            </a:endParaRPr>
          </a:p>
        </p:txBody>
      </p:sp>
      <p:sp>
        <p:nvSpPr>
          <p:cNvPr id="13" name="Shape: Card 2"/>
          <p:cNvSpPr/>
          <p:nvPr/>
        </p:nvSpPr>
        <p:spPr>
          <a:xfrm>
            <a:off x="1370312" y="1523274"/>
            <a:ext cx="2592000" cy="3168352"/>
          </a:xfrm>
          <a:prstGeom prst="roundRect">
            <a:avLst/>
          </a:prstGeom>
          <a:blipFill dpi="0" rotWithShape="1">
            <a:blip r:embed="rId5"/>
            <a:srcRect/>
            <a:stretch>
              <a:fillRect/>
            </a:stretch>
          </a:blipFill>
          <a:ln w="82550" cmpd="thickThi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400" dirty="0"/>
              <a:t>Leviticus records God’s words spoken to Moses on Mount </a:t>
            </a:r>
            <a:r>
              <a:rPr lang="en-NZ" sz="1400" dirty="0" smtClean="0"/>
              <a:t>Sinai.</a:t>
            </a:r>
            <a:br>
              <a:rPr lang="en-NZ" sz="1400" dirty="0" smtClean="0"/>
            </a:br>
            <a:r>
              <a:rPr lang="en-NZ" sz="1400" dirty="0" smtClean="0"/>
              <a:t/>
            </a:r>
            <a:br>
              <a:rPr lang="en-NZ" sz="1400" dirty="0" smtClean="0"/>
            </a:br>
            <a:r>
              <a:rPr lang="en-NZ" sz="1400" b="1" dirty="0" smtClean="0">
                <a:solidFill>
                  <a:srgbClr val="FFCC00"/>
                </a:solidFill>
              </a:rPr>
              <a:t>What </a:t>
            </a:r>
            <a:r>
              <a:rPr lang="en-NZ" sz="1400" b="1" dirty="0">
                <a:solidFill>
                  <a:srgbClr val="FFCC00"/>
                </a:solidFill>
              </a:rPr>
              <a:t>other important words were spoken to Moses on Mount Sinai?</a:t>
            </a:r>
            <a:endParaRPr lang="en-GB" sz="1400" dirty="0">
              <a:solidFill>
                <a:srgbClr val="FFCC00"/>
              </a:solidFill>
            </a:endParaRPr>
          </a:p>
        </p:txBody>
      </p:sp>
      <p:sp>
        <p:nvSpPr>
          <p:cNvPr id="14" name="Shape: Card 1 (top)"/>
          <p:cNvSpPr/>
          <p:nvPr/>
        </p:nvSpPr>
        <p:spPr>
          <a:xfrm>
            <a:off x="1522712" y="1675674"/>
            <a:ext cx="2592000" cy="3168352"/>
          </a:xfrm>
          <a:prstGeom prst="roundRect">
            <a:avLst/>
          </a:prstGeom>
          <a:blipFill dpi="0" rotWithShape="1">
            <a:blip r:embed="rId5"/>
            <a:srcRect/>
            <a:stretch>
              <a:fillRect/>
            </a:stretch>
          </a:blipFill>
          <a:ln w="82550" cmpd="thickThi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400" dirty="0"/>
              <a:t>The Book of Leviticus is also known as the Torah, which is the Hebrew word meaning </a:t>
            </a:r>
            <a:r>
              <a:rPr lang="en-NZ" sz="1400" dirty="0" smtClean="0"/>
              <a:t>Law.</a:t>
            </a:r>
          </a:p>
          <a:p>
            <a:pPr algn="ctr"/>
            <a:r>
              <a:rPr lang="en-NZ" sz="1400" dirty="0" smtClean="0"/>
              <a:t/>
            </a:r>
            <a:br>
              <a:rPr lang="en-NZ" sz="1400" dirty="0" smtClean="0"/>
            </a:br>
            <a:r>
              <a:rPr lang="en-NZ" sz="1400" dirty="0" smtClean="0"/>
              <a:t>Leviticus is </a:t>
            </a:r>
            <a:r>
              <a:rPr lang="en-NZ" sz="1400" dirty="0"/>
              <a:t>the third of five books in the Pentateuch which were the law </a:t>
            </a:r>
            <a:r>
              <a:rPr lang="en-NZ" sz="1400" dirty="0" smtClean="0"/>
              <a:t>books.</a:t>
            </a:r>
          </a:p>
          <a:p>
            <a:pPr algn="ctr"/>
            <a:endParaRPr lang="en-NZ" sz="1400" b="1" dirty="0"/>
          </a:p>
          <a:p>
            <a:pPr algn="ctr"/>
            <a:r>
              <a:rPr lang="en-NZ" sz="1400" b="1" dirty="0">
                <a:solidFill>
                  <a:srgbClr val="FFCC00"/>
                </a:solidFill>
              </a:rPr>
              <a:t>Do you know the names of the other books that are part of the Pentateuch?</a:t>
            </a:r>
            <a:endParaRPr lang="en-GB" sz="1400" b="1" dirty="0">
              <a:solidFill>
                <a:srgbClr val="FFCC00"/>
              </a:solidFill>
            </a:endParaRPr>
          </a:p>
        </p:txBody>
      </p:sp>
      <p:sp>
        <p:nvSpPr>
          <p:cNvPr id="2" name="Title"/>
          <p:cNvSpPr>
            <a:spLocks noGrp="1"/>
          </p:cNvSpPr>
          <p:nvPr>
            <p:ph type="ctrTitle"/>
          </p:nvPr>
        </p:nvSpPr>
        <p:spPr>
          <a:xfrm>
            <a:off x="215134" y="42155"/>
            <a:ext cx="8713731" cy="538609"/>
          </a:xfrm>
        </p:spPr>
        <p:txBody>
          <a:bodyPr wrap="square">
            <a:spAutoFit/>
          </a:bodyPr>
          <a:lstStyle/>
          <a:p>
            <a:r>
              <a:rPr lang="en-US" sz="2900" dirty="0">
                <a:solidFill>
                  <a:srgbClr val="FFCC00"/>
                </a:solidFill>
                <a:ea typeface="Adobe Heiti Std R" pitchFamily="34" charset="-128"/>
              </a:rPr>
              <a:t>The Message of the Scripture Readings in Lent - Leviticus</a:t>
            </a:r>
            <a:endParaRPr lang="en-GB" sz="2900" dirty="0">
              <a:solidFill>
                <a:srgbClr val="FFCC00"/>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7" name="Textbox: Tool instructions"/>
          <p:cNvSpPr txBox="1"/>
          <p:nvPr/>
        </p:nvSpPr>
        <p:spPr>
          <a:xfrm>
            <a:off x="3874534" y="4912668"/>
            <a:ext cx="1394933" cy="230832"/>
          </a:xfrm>
          <a:prstGeom prst="rect">
            <a:avLst/>
          </a:prstGeom>
          <a:noFill/>
        </p:spPr>
        <p:txBody>
          <a:bodyPr wrap="none" rtlCol="0">
            <a:spAutoFit/>
          </a:bodyPr>
          <a:lstStyle/>
          <a:p>
            <a:pPr algn="ctr"/>
            <a:r>
              <a:rPr lang="en-GB" sz="900" dirty="0" smtClean="0">
                <a:solidFill>
                  <a:schemeClr val="bg1"/>
                </a:solidFill>
                <a:latin typeface="+mj-lt"/>
                <a:ea typeface="Segoe UI" pitchFamily="34" charset="0"/>
                <a:cs typeface="Arial" pitchFamily="34" charset="0"/>
              </a:rPr>
              <a:t>Click top card to discard it</a:t>
            </a:r>
            <a:endParaRPr lang="en-GB" sz="900" dirty="0">
              <a:solidFill>
                <a:schemeClr val="bg1"/>
              </a:solidFill>
              <a:latin typeface="+mj-lt"/>
              <a:ea typeface="Segoe UI" pitchFamily="34" charset="0"/>
              <a:cs typeface="Arial" pitchFamily="34" charset="0"/>
            </a:endParaRPr>
          </a:p>
        </p:txBody>
      </p:sp>
    </p:spTree>
    <p:extLst>
      <p:ext uri="{BB962C8B-B14F-4D97-AF65-F5344CB8AC3E}">
        <p14:creationId xmlns:p14="http://schemas.microsoft.com/office/powerpoint/2010/main" val="909226695"/>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4"/>
                                        </p:tgtEl>
                                        <p:attrNameLst>
                                          <p:attrName>ppt_x</p:attrName>
                                        </p:attrNameLst>
                                      </p:cBhvr>
                                      <p:tavLst>
                                        <p:tav tm="0">
                                          <p:val>
                                            <p:strVal val="ppt_x"/>
                                          </p:val>
                                        </p:tav>
                                        <p:tav tm="100000">
                                          <p:val>
                                            <p:strVal val="1+ppt_w/2"/>
                                          </p:val>
                                        </p:tav>
                                      </p:tavLst>
                                    </p:anim>
                                    <p:anim calcmode="lin" valueType="num">
                                      <p:cBhvr additive="base">
                                        <p:cTn id="7" dur="1000"/>
                                        <p:tgtEl>
                                          <p:spTgt spid="14"/>
                                        </p:tgtEl>
                                        <p:attrNameLst>
                                          <p:attrName>ppt_y</p:attrName>
                                        </p:attrNameLst>
                                      </p:cBhvr>
                                      <p:tavLst>
                                        <p:tav tm="0">
                                          <p:val>
                                            <p:strVal val="ppt_y"/>
                                          </p:val>
                                        </p:tav>
                                        <p:tav tm="100000">
                                          <p:val>
                                            <p:strVal val="0-ppt_h/2"/>
                                          </p:val>
                                        </p:tav>
                                      </p:tavLst>
                                    </p:anim>
                                    <p:set>
                                      <p:cBhvr>
                                        <p:cTn id="8"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3"/>
                                        </p:tgtEl>
                                        <p:attrNameLst>
                                          <p:attrName>ppt_x</p:attrName>
                                        </p:attrNameLst>
                                      </p:cBhvr>
                                      <p:tavLst>
                                        <p:tav tm="0">
                                          <p:val>
                                            <p:strVal val="ppt_x"/>
                                          </p:val>
                                        </p:tav>
                                        <p:tav tm="100000">
                                          <p:val>
                                            <p:strVal val="1+ppt_w/2"/>
                                          </p:val>
                                        </p:tav>
                                      </p:tavLst>
                                    </p:anim>
                                    <p:anim calcmode="lin" valueType="num">
                                      <p:cBhvr additive="base">
                                        <p:cTn id="14" dur="1000"/>
                                        <p:tgtEl>
                                          <p:spTgt spid="13"/>
                                        </p:tgtEl>
                                        <p:attrNameLst>
                                          <p:attrName>ppt_y</p:attrName>
                                        </p:attrNameLst>
                                      </p:cBhvr>
                                      <p:tavLst>
                                        <p:tav tm="0">
                                          <p:val>
                                            <p:strVal val="ppt_y"/>
                                          </p:val>
                                        </p:tav>
                                        <p:tav tm="100000">
                                          <p:val>
                                            <p:strVal val="0-ppt_h/2"/>
                                          </p:val>
                                        </p:tav>
                                      </p:tavLst>
                                    </p:anim>
                                    <p:set>
                                      <p:cBhvr>
                                        <p:cTn id="1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2"/>
                                        </p:tgtEl>
                                        <p:attrNameLst>
                                          <p:attrName>ppt_x</p:attrName>
                                        </p:attrNameLst>
                                      </p:cBhvr>
                                      <p:tavLst>
                                        <p:tav tm="0">
                                          <p:val>
                                            <p:strVal val="ppt_x"/>
                                          </p:val>
                                        </p:tav>
                                        <p:tav tm="100000">
                                          <p:val>
                                            <p:strVal val="1+ppt_w/2"/>
                                          </p:val>
                                        </p:tav>
                                      </p:tavLst>
                                    </p:anim>
                                    <p:anim calcmode="lin" valueType="num">
                                      <p:cBhvr additive="base">
                                        <p:cTn id="21" dur="1000"/>
                                        <p:tgtEl>
                                          <p:spTgt spid="12"/>
                                        </p:tgtEl>
                                        <p:attrNameLst>
                                          <p:attrName>ppt_y</p:attrName>
                                        </p:attrNameLst>
                                      </p:cBhvr>
                                      <p:tavLst>
                                        <p:tav tm="0">
                                          <p:val>
                                            <p:strVal val="ppt_y"/>
                                          </p:val>
                                        </p:tav>
                                        <p:tav tm="100000">
                                          <p:val>
                                            <p:strVal val="0-ppt_h/2"/>
                                          </p:val>
                                        </p:tav>
                                      </p:tavLst>
                                    </p:anim>
                                    <p:set>
                                      <p:cBhvr>
                                        <p:cTn id="2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1"/>
                                        </p:tgtEl>
                                        <p:attrNameLst>
                                          <p:attrName>ppt_x</p:attrName>
                                        </p:attrNameLst>
                                      </p:cBhvr>
                                      <p:tavLst>
                                        <p:tav tm="0">
                                          <p:val>
                                            <p:strVal val="ppt_x"/>
                                          </p:val>
                                        </p:tav>
                                        <p:tav tm="100000">
                                          <p:val>
                                            <p:strVal val="1+ppt_w/2"/>
                                          </p:val>
                                        </p:tav>
                                      </p:tavLst>
                                    </p:anim>
                                    <p:anim calcmode="lin" valueType="num">
                                      <p:cBhvr additive="base">
                                        <p:cTn id="28" dur="1000"/>
                                        <p:tgtEl>
                                          <p:spTgt spid="11"/>
                                        </p:tgtEl>
                                        <p:attrNameLst>
                                          <p:attrName>ppt_y</p:attrName>
                                        </p:attrNameLst>
                                      </p:cBhvr>
                                      <p:tavLst>
                                        <p:tav tm="0">
                                          <p:val>
                                            <p:strVal val="ppt_y"/>
                                          </p:val>
                                        </p:tav>
                                        <p:tav tm="100000">
                                          <p:val>
                                            <p:strVal val="0-ppt_h/2"/>
                                          </p:val>
                                        </p:tav>
                                      </p:tavLst>
                                    </p:anim>
                                    <p:set>
                                      <p:cBhvr>
                                        <p:cTn id="2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0"/>
                                        </p:tgtEl>
                                        <p:attrNameLst>
                                          <p:attrName>ppt_x</p:attrName>
                                        </p:attrNameLst>
                                      </p:cBhvr>
                                      <p:tavLst>
                                        <p:tav tm="0">
                                          <p:val>
                                            <p:strVal val="ppt_x"/>
                                          </p:val>
                                        </p:tav>
                                        <p:tav tm="100000">
                                          <p:val>
                                            <p:strVal val="1+ppt_w/2"/>
                                          </p:val>
                                        </p:tav>
                                      </p:tavLst>
                                    </p:anim>
                                    <p:anim calcmode="lin" valueType="num">
                                      <p:cBhvr additive="base">
                                        <p:cTn id="35" dur="1000"/>
                                        <p:tgtEl>
                                          <p:spTgt spid="10"/>
                                        </p:tgtEl>
                                        <p:attrNameLst>
                                          <p:attrName>ppt_y</p:attrName>
                                        </p:attrNameLst>
                                      </p:cBhvr>
                                      <p:tavLst>
                                        <p:tav tm="0">
                                          <p:val>
                                            <p:strVal val="ppt_y"/>
                                          </p:val>
                                        </p:tav>
                                        <p:tav tm="100000">
                                          <p:val>
                                            <p:strVal val="0-ppt_h/2"/>
                                          </p:val>
                                        </p:tav>
                                      </p:tavLst>
                                    </p:anim>
                                    <p:set>
                                      <p:cBhvr>
                                        <p:cTn id="3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9"/>
                                        </p:tgtEl>
                                        <p:attrNameLst>
                                          <p:attrName>ppt_x</p:attrName>
                                        </p:attrNameLst>
                                      </p:cBhvr>
                                      <p:tavLst>
                                        <p:tav tm="0">
                                          <p:val>
                                            <p:strVal val="ppt_x"/>
                                          </p:val>
                                        </p:tav>
                                        <p:tav tm="100000">
                                          <p:val>
                                            <p:strVal val="1+ppt_w/2"/>
                                          </p:val>
                                        </p:tav>
                                      </p:tavLst>
                                    </p:anim>
                                    <p:anim calcmode="lin" valueType="num">
                                      <p:cBhvr additive="base">
                                        <p:cTn id="42" dur="1000"/>
                                        <p:tgtEl>
                                          <p:spTgt spid="9"/>
                                        </p:tgtEl>
                                        <p:attrNameLst>
                                          <p:attrName>ppt_y</p:attrName>
                                        </p:attrNameLst>
                                      </p:cBhvr>
                                      <p:tavLst>
                                        <p:tav tm="0">
                                          <p:val>
                                            <p:strVal val="ppt_y"/>
                                          </p:val>
                                        </p:tav>
                                        <p:tav tm="100000">
                                          <p:val>
                                            <p:strVal val="0-ppt_h/2"/>
                                          </p:val>
                                        </p:tav>
                                      </p:tavLst>
                                    </p:anim>
                                    <p:set>
                                      <p:cBhvr>
                                        <p:cTn id="43"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1000"/>
                                        <p:tgtEl>
                                          <p:spTgt spid="15"/>
                                        </p:tgtEl>
                                        <p:attrNameLst>
                                          <p:attrName>ppt_x</p:attrName>
                                        </p:attrNameLst>
                                      </p:cBhvr>
                                      <p:tavLst>
                                        <p:tav tm="0">
                                          <p:val>
                                            <p:strVal val="ppt_x"/>
                                          </p:val>
                                        </p:tav>
                                        <p:tav tm="100000">
                                          <p:val>
                                            <p:strVal val="1+ppt_w/2"/>
                                          </p:val>
                                        </p:tav>
                                      </p:tavLst>
                                    </p:anim>
                                    <p:anim calcmode="lin" valueType="num">
                                      <p:cBhvr additive="base">
                                        <p:cTn id="49" dur="1000"/>
                                        <p:tgtEl>
                                          <p:spTgt spid="15"/>
                                        </p:tgtEl>
                                        <p:attrNameLst>
                                          <p:attrName>ppt_y</p:attrName>
                                        </p:attrNameLst>
                                      </p:cBhvr>
                                      <p:tavLst>
                                        <p:tav tm="0">
                                          <p:val>
                                            <p:strVal val="ppt_y"/>
                                          </p:val>
                                        </p:tav>
                                        <p:tav tm="100000">
                                          <p:val>
                                            <p:strVal val="0-ppt_h/2"/>
                                          </p:val>
                                        </p:tav>
                                      </p:tavLst>
                                    </p:anim>
                                    <p:set>
                                      <p:cBhvr>
                                        <p:cTn id="5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9"/>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9"/>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5" grpId="0" animBg="1"/>
      <p:bldP spid="15" grpId="1" animBg="1"/>
      <p:bldP spid="15"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1788" y="633702"/>
            <a:ext cx="3393662" cy="381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Shape: Post-it 5"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682305" y="2319538"/>
            <a:ext cx="2903528" cy="24805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Line 5"/>
          <p:cNvSpPr txBox="1"/>
          <p:nvPr/>
        </p:nvSpPr>
        <p:spPr>
          <a:xfrm rot="20948926">
            <a:off x="5877815" y="2778472"/>
            <a:ext cx="2220825" cy="1754326"/>
          </a:xfrm>
          <a:prstGeom prst="rect">
            <a:avLst/>
          </a:prstGeom>
          <a:noFill/>
        </p:spPr>
        <p:txBody>
          <a:bodyPr wrap="square" rtlCol="0">
            <a:spAutoFit/>
          </a:bodyPr>
          <a:lstStyle/>
          <a:p>
            <a:r>
              <a:rPr lang="en-GB" sz="1200" dirty="0"/>
              <a:t>Isaiah makes numerous prophecies about the Kingdom of God which is a very important theme in the book. Everything he writes leads up to the coming of the peaceful eternal reign of God and to ‘new heavens and a new earth’ that will not pass away.</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958722" y="2844326"/>
            <a:ext cx="2585043" cy="218660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Line 4"/>
          <p:cNvSpPr txBox="1"/>
          <p:nvPr/>
        </p:nvSpPr>
        <p:spPr>
          <a:xfrm rot="20948926">
            <a:off x="3117957" y="3224218"/>
            <a:ext cx="2159607" cy="1384995"/>
          </a:xfrm>
          <a:prstGeom prst="rect">
            <a:avLst/>
          </a:prstGeom>
          <a:noFill/>
        </p:spPr>
        <p:txBody>
          <a:bodyPr wrap="square" rtlCol="0">
            <a:spAutoFit/>
          </a:bodyPr>
          <a:lstStyle/>
          <a:p>
            <a:r>
              <a:rPr lang="en-GB" sz="1200" dirty="0">
                <a:latin typeface="+mj-lt"/>
              </a:rPr>
              <a:t>His prophecies foretell a </a:t>
            </a:r>
            <a:r>
              <a:rPr lang="en-GB" sz="1200" dirty="0" smtClean="0">
                <a:latin typeface="+mj-lt"/>
              </a:rPr>
              <a:t>time</a:t>
            </a:r>
            <a:br>
              <a:rPr lang="en-GB" sz="1200" dirty="0" smtClean="0">
                <a:latin typeface="+mj-lt"/>
              </a:rPr>
            </a:br>
            <a:r>
              <a:rPr lang="en-GB" sz="1200" dirty="0" smtClean="0">
                <a:latin typeface="+mj-lt"/>
              </a:rPr>
              <a:t>of </a:t>
            </a:r>
            <a:r>
              <a:rPr lang="en-GB" sz="1200" dirty="0">
                <a:latin typeface="+mj-lt"/>
              </a:rPr>
              <a:t>awesome and frightening events leading up to Christ’s Second Coming. Isaiah gives many warnings to Israel and Judah both for his own </a:t>
            </a:r>
            <a:r>
              <a:rPr lang="en-GB" sz="1200" dirty="0" smtClean="0">
                <a:latin typeface="+mj-lt"/>
              </a:rPr>
              <a:t>age</a:t>
            </a:r>
            <a:br>
              <a:rPr lang="en-GB" sz="1200" dirty="0" smtClean="0">
                <a:latin typeface="+mj-lt"/>
              </a:rPr>
            </a:br>
            <a:r>
              <a:rPr lang="en-GB" sz="1200" dirty="0" smtClean="0">
                <a:latin typeface="+mj-lt"/>
              </a:rPr>
              <a:t>and </a:t>
            </a:r>
            <a:r>
              <a:rPr lang="en-GB" sz="1200" dirty="0">
                <a:latin typeface="+mj-lt"/>
              </a:rPr>
              <a:t>for people today.</a:t>
            </a:r>
            <a:endParaRPr lang="en-GB" sz="1200" dirty="0">
              <a:latin typeface="+mj-lt"/>
              <a:ea typeface="Segoe UI" pitchFamily="34" charset="0"/>
              <a:cs typeface="Segoe UI" pitchFamily="34" charset="0"/>
            </a:endParaRPr>
          </a:p>
        </p:txBody>
      </p:sp>
      <p:pic>
        <p:nvPicPr>
          <p:cNvPr id="25"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929736" y="356266"/>
            <a:ext cx="2762238" cy="19857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3"/>
          <p:cNvSpPr txBox="1"/>
          <p:nvPr/>
        </p:nvSpPr>
        <p:spPr>
          <a:xfrm rot="20948926">
            <a:off x="6146260" y="698579"/>
            <a:ext cx="2190245" cy="1384995"/>
          </a:xfrm>
          <a:prstGeom prst="rect">
            <a:avLst/>
          </a:prstGeom>
          <a:noFill/>
        </p:spPr>
        <p:txBody>
          <a:bodyPr wrap="square" rtlCol="0">
            <a:spAutoFit/>
          </a:bodyPr>
          <a:lstStyle/>
          <a:p>
            <a:r>
              <a:rPr lang="en-GB" sz="1200" dirty="0">
                <a:latin typeface="+mj-lt"/>
              </a:rPr>
              <a:t>Isaiah’s main preaching themes were overcoming evil, seeking justice </a:t>
            </a:r>
            <a:r>
              <a:rPr lang="en-GB" sz="1200" dirty="0" err="1">
                <a:latin typeface="+mj-lt"/>
              </a:rPr>
              <a:t>tika</a:t>
            </a:r>
            <a:r>
              <a:rPr lang="en-GB" sz="1200" dirty="0">
                <a:latin typeface="+mj-lt"/>
              </a:rPr>
              <a:t>, standing up for the powerless and needy, the importance of seeking </a:t>
            </a:r>
            <a:r>
              <a:rPr lang="en-GB" sz="1200" dirty="0" err="1" smtClean="0">
                <a:latin typeface="+mj-lt"/>
              </a:rPr>
              <a:t>repen-tance</a:t>
            </a:r>
            <a:r>
              <a:rPr lang="en-GB" sz="1200" dirty="0" smtClean="0">
                <a:latin typeface="+mj-lt"/>
              </a:rPr>
              <a:t> </a:t>
            </a:r>
            <a:r>
              <a:rPr lang="en-GB" sz="1200" dirty="0">
                <a:latin typeface="+mj-lt"/>
              </a:rPr>
              <a:t>and becoming </a:t>
            </a:r>
            <a:r>
              <a:rPr lang="en-GB" sz="1200" dirty="0" smtClean="0">
                <a:latin typeface="+mj-lt"/>
              </a:rPr>
              <a:t>righteous</a:t>
            </a:r>
            <a:br>
              <a:rPr lang="en-GB" sz="1200" dirty="0" smtClean="0">
                <a:latin typeface="+mj-lt"/>
              </a:rPr>
            </a:br>
            <a:r>
              <a:rPr lang="en-GB" sz="1200" dirty="0" smtClean="0">
                <a:latin typeface="+mj-lt"/>
              </a:rPr>
              <a:t>and </a:t>
            </a:r>
            <a:r>
              <a:rPr lang="en-GB" sz="1200" dirty="0">
                <a:latin typeface="+mj-lt"/>
              </a:rPr>
              <a:t>holy. </a:t>
            </a:r>
          </a:p>
        </p:txBody>
      </p:sp>
      <p:pic>
        <p:nvPicPr>
          <p:cNvPr id="27"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11560" y="2789383"/>
            <a:ext cx="2393342" cy="23026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Line 2"/>
          <p:cNvSpPr txBox="1"/>
          <p:nvPr/>
        </p:nvSpPr>
        <p:spPr>
          <a:xfrm rot="20948926">
            <a:off x="824412" y="3150894"/>
            <a:ext cx="1836028" cy="1569660"/>
          </a:xfrm>
          <a:prstGeom prst="rect">
            <a:avLst/>
          </a:prstGeom>
          <a:noFill/>
        </p:spPr>
        <p:txBody>
          <a:bodyPr wrap="square" rtlCol="0">
            <a:spAutoFit/>
          </a:bodyPr>
          <a:lstStyle/>
          <a:p>
            <a:r>
              <a:rPr lang="en-GB" sz="1200" dirty="0">
                <a:latin typeface="+mj-lt"/>
              </a:rPr>
              <a:t>Almost one-third of the chapters of the book of Isaiah, more than any other prophet, contain prophecies about the coming of the Saviour, Jesus Christ, both his first and Second Coming.</a:t>
            </a:r>
          </a:p>
        </p:txBody>
      </p:sp>
      <p:pic>
        <p:nvPicPr>
          <p:cNvPr id="29"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25" y="339502"/>
            <a:ext cx="2544751" cy="233100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1"/>
          <p:cNvSpPr txBox="1"/>
          <p:nvPr/>
        </p:nvSpPr>
        <p:spPr>
          <a:xfrm rot="20948926">
            <a:off x="244256" y="762840"/>
            <a:ext cx="1989633" cy="1569660"/>
          </a:xfrm>
          <a:prstGeom prst="rect">
            <a:avLst/>
          </a:prstGeom>
          <a:noFill/>
        </p:spPr>
        <p:txBody>
          <a:bodyPr wrap="square" rtlCol="0">
            <a:spAutoFit/>
          </a:bodyPr>
          <a:lstStyle/>
          <a:p>
            <a:r>
              <a:rPr lang="en-GB" sz="1200" dirty="0">
                <a:latin typeface="+mj-lt"/>
              </a:rPr>
              <a:t>Isaiah was a Hebrew prophet who was born in Jerusalem and was believed to have lived about 700 years before the birth of Christ. It is believed he wrote Chapters 1-39 in the book attributed to him. </a:t>
            </a:r>
          </a:p>
        </p:txBody>
      </p:sp>
      <p:pic>
        <p:nvPicPr>
          <p:cNvPr id="31" name="Shape: Pin 5"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2"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3"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4"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5"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34434"/>
            <a:ext cx="9144000" cy="369332"/>
          </a:xfrm>
        </p:spPr>
        <p:txBody>
          <a:bodyPr tIns="0" rIns="90000" bIns="0">
            <a:spAutoFit/>
          </a:bodyPr>
          <a:lstStyle/>
          <a:p>
            <a:r>
              <a:rPr lang="en-US" sz="2400" dirty="0">
                <a:solidFill>
                  <a:srgbClr val="FFCC00"/>
                </a:solidFill>
                <a:ea typeface="Adobe Heiti Std R" pitchFamily="34" charset="-128"/>
              </a:rPr>
              <a:t>The Message of the Scripture Readings in Lent – Isaiah</a:t>
            </a:r>
            <a:endParaRPr lang="en-GB" sz="2400" dirty="0">
              <a:solidFill>
                <a:srgbClr val="FFCC00"/>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3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Tool instructions"/>
          <p:cNvSpPr txBox="1"/>
          <p:nvPr/>
        </p:nvSpPr>
        <p:spPr>
          <a:xfrm>
            <a:off x="3336737" y="4912668"/>
            <a:ext cx="2470548" cy="230832"/>
          </a:xfrm>
          <a:prstGeom prst="rect">
            <a:avLst/>
          </a:prstGeom>
          <a:noFill/>
        </p:spPr>
        <p:txBody>
          <a:bodyPr wrap="none" rtlCol="0">
            <a:spAutoFit/>
          </a:bodyPr>
          <a:lstStyle/>
          <a:p>
            <a:pPr algn="ctr"/>
            <a:r>
              <a:rPr lang="en-GB" sz="900" dirty="0" smtClean="0">
                <a:solidFill>
                  <a:schemeClr val="bg1"/>
                </a:solidFill>
                <a:latin typeface="+mj-lt"/>
                <a:ea typeface="Segoe UI" pitchFamily="34" charset="0"/>
                <a:cs typeface="Arial" pitchFamily="34" charset="0"/>
              </a:rPr>
              <a:t>Click the pins on the right to reveal post-it notes.</a:t>
            </a:r>
            <a:endParaRPr lang="en-GB" sz="900" dirty="0">
              <a:solidFill>
                <a:schemeClr val="bg1"/>
              </a:solidFill>
              <a:latin typeface="+mj-lt"/>
              <a:ea typeface="Segoe UI" pitchFamily="34" charset="0"/>
              <a:cs typeface="Arial" pitchFamily="34" charset="0"/>
            </a:endParaRPr>
          </a:p>
        </p:txBody>
      </p:sp>
    </p:spTree>
    <p:extLst>
      <p:ext uri="{BB962C8B-B14F-4D97-AF65-F5344CB8AC3E}">
        <p14:creationId xmlns:p14="http://schemas.microsoft.com/office/powerpoint/2010/main" val="1393059819"/>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up)">
                                      <p:cBhvr>
                                        <p:cTn id="14" dur="500"/>
                                        <p:tgtEl>
                                          <p:spTgt spid="30"/>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35"/>
                                        </p:tgtEl>
                                      </p:cBhvr>
                                    </p:animEffect>
                                    <p:set>
                                      <p:cBhvr>
                                        <p:cTn id="1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4"/>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900" decel="100000" fill="hold"/>
                                        <p:tgtEl>
                                          <p:spTgt spid="2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34"/>
                                        </p:tgtEl>
                                      </p:cBhvr>
                                    </p:animEffect>
                                    <p:set>
                                      <p:cBhvr>
                                        <p:cTn id="3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900" decel="100000" fill="hold"/>
                                        <p:tgtEl>
                                          <p:spTgt spid="2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1"/>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900" decel="100000" fill="hold"/>
                                        <p:tgtEl>
                                          <p:spTgt spid="19"/>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7" restart="whenNotActive" fill="hold" evtFilter="cancelBubble" nodeType="interactiveSeq">
                <p:stCondLst>
                  <p:cond evt="onClick" delay="0">
                    <p:tgtEl>
                      <p:spTgt spid="36"/>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3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9"/>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30"/>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7"/>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8"/>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4"/>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19"/>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0" restart="whenNotActive" fill="hold" evtFilter="cancelBubble" nodeType="interactiveSeq">
                <p:stCondLst>
                  <p:cond evt="onClick" delay="0">
                    <p:tgtEl>
                      <p:spTgt spid="37"/>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2"/>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1"/>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29"/>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0"/>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7"/>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8"/>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6"/>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0" grpId="0"/>
      <p:bldP spid="20" grpId="1"/>
      <p:bldP spid="20" grpId="2"/>
      <p:bldP spid="24" grpId="0"/>
      <p:bldP spid="24" grpId="1"/>
      <p:bldP spid="24" grpId="2"/>
      <p:bldP spid="26" grpId="0"/>
      <p:bldP spid="26" grpId="1"/>
      <p:bldP spid="26" grpId="2"/>
      <p:bldP spid="28" grpId="0"/>
      <p:bldP spid="28" grpId="1"/>
      <p:bldP spid="28" grpId="2"/>
      <p:bldP spid="30" grpId="0"/>
      <p:bldP spid="30" grpId="1"/>
      <p:bldP spid="3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9836"/>
            <a:ext cx="9144000" cy="584775"/>
          </a:xfrm>
        </p:spPr>
        <p:txBody>
          <a:bodyPr>
            <a:spAutoFit/>
          </a:bodyPr>
          <a:lstStyle/>
          <a:p>
            <a:r>
              <a:rPr lang="en-US" sz="3200" dirty="0">
                <a:solidFill>
                  <a:srgbClr val="FFCC00"/>
                </a:solidFill>
                <a:ea typeface="Adobe Heiti Std R" pitchFamily="34" charset="-128"/>
              </a:rPr>
              <a:t>The Message of the Scripture Readings in Lent – Luke</a:t>
            </a:r>
            <a:endParaRPr lang="en-GB" sz="3200" dirty="0">
              <a:solidFill>
                <a:srgbClr val="FFCC00"/>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2922377" y="4774168"/>
            <a:ext cx="3299301" cy="369332"/>
          </a:xfrm>
          <a:prstGeom prst="rect">
            <a:avLst/>
          </a:prstGeom>
          <a:noFill/>
        </p:spPr>
        <p:txBody>
          <a:bodyPr wrap="none" rtlCol="0">
            <a:spAutoFit/>
          </a:bodyPr>
          <a:lstStyle/>
          <a:p>
            <a:pPr algn="ctr"/>
            <a:r>
              <a:rPr lang="en-NZ" sz="900" dirty="0" smtClean="0">
                <a:solidFill>
                  <a:schemeClr val="bg1"/>
                </a:solidFill>
                <a:latin typeface="+mj-lt"/>
                <a:ea typeface="Adobe Heiti Std R" pitchFamily="34" charset="-128"/>
                <a:cs typeface="Arial" pitchFamily="34" charset="0"/>
              </a:rPr>
              <a:t>Click the video button to play the video ‘</a:t>
            </a:r>
            <a:r>
              <a:rPr lang="en-NZ" sz="900" dirty="0">
                <a:solidFill>
                  <a:schemeClr val="bg1"/>
                </a:solidFill>
              </a:rPr>
              <a:t>The Rich Man and </a:t>
            </a:r>
            <a:r>
              <a:rPr lang="en-NZ" sz="900" dirty="0" smtClean="0">
                <a:solidFill>
                  <a:schemeClr val="bg1"/>
                </a:solidFill>
              </a:rPr>
              <a:t>Lazarus’</a:t>
            </a:r>
            <a:endParaRPr lang="en-NZ" sz="900" dirty="0" smtClean="0">
              <a:solidFill>
                <a:schemeClr val="bg1"/>
              </a:solidFill>
              <a:latin typeface="+mj-lt"/>
              <a:ea typeface="Adobe Heiti Std R" pitchFamily="34" charset="-128"/>
              <a:cs typeface="Arial" pitchFamily="34" charset="0"/>
            </a:endParaRPr>
          </a:p>
          <a:p>
            <a:pPr algn="ctr"/>
            <a:r>
              <a:rPr lang="en-NZ"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45" y="1203879"/>
            <a:ext cx="3098655" cy="206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1601" y="3260429"/>
            <a:ext cx="3325090" cy="830997"/>
          </a:xfrm>
          <a:prstGeom prst="rect">
            <a:avLst/>
          </a:prstGeom>
          <a:noFill/>
        </p:spPr>
        <p:txBody>
          <a:bodyPr wrap="square" rtlCol="0">
            <a:spAutoFit/>
          </a:bodyPr>
          <a:lstStyle/>
          <a:p>
            <a:pPr algn="ctr"/>
            <a:r>
              <a:rPr lang="en-NZ" sz="2400" b="1" dirty="0">
                <a:solidFill>
                  <a:srgbClr val="FFCC00"/>
                </a:solidFill>
                <a:latin typeface="+mj-lt"/>
              </a:rPr>
              <a:t>Read the Lenten </a:t>
            </a:r>
            <a:r>
              <a:rPr lang="en-NZ" sz="2400" b="1" dirty="0" smtClean="0">
                <a:solidFill>
                  <a:srgbClr val="FFCC00"/>
                </a:solidFill>
                <a:latin typeface="+mj-lt"/>
              </a:rPr>
              <a:t>Parable</a:t>
            </a:r>
            <a:br>
              <a:rPr lang="en-NZ" sz="2400" b="1" dirty="0" smtClean="0">
                <a:solidFill>
                  <a:srgbClr val="FFCC00"/>
                </a:solidFill>
                <a:latin typeface="+mj-lt"/>
              </a:rPr>
            </a:br>
            <a:r>
              <a:rPr lang="en-NZ" sz="2400" b="1" i="1" dirty="0" smtClean="0">
                <a:solidFill>
                  <a:srgbClr val="FFCC00"/>
                </a:solidFill>
                <a:latin typeface="+mj-lt"/>
              </a:rPr>
              <a:t>Luke 16:19-31</a:t>
            </a:r>
            <a:endParaRPr lang="en-GB" sz="2400" i="1" dirty="0">
              <a:solidFill>
                <a:srgbClr val="FFCC00"/>
              </a:solidFill>
              <a:latin typeface="+mj-lt"/>
            </a:endParaRPr>
          </a:p>
        </p:txBody>
      </p:sp>
      <p:sp>
        <p:nvSpPr>
          <p:cNvPr id="13" name="TextBox 12"/>
          <p:cNvSpPr txBox="1"/>
          <p:nvPr/>
        </p:nvSpPr>
        <p:spPr>
          <a:xfrm>
            <a:off x="3535055" y="929830"/>
            <a:ext cx="5329381" cy="584775"/>
          </a:xfrm>
          <a:prstGeom prst="rect">
            <a:avLst/>
          </a:prstGeom>
          <a:noFill/>
        </p:spPr>
        <p:txBody>
          <a:bodyPr wrap="square" rtlCol="0">
            <a:spAutoFit/>
          </a:bodyPr>
          <a:lstStyle/>
          <a:p>
            <a:r>
              <a:rPr lang="en-NZ" sz="1600" b="1" dirty="0">
                <a:solidFill>
                  <a:srgbClr val="FFCC00"/>
                </a:solidFill>
                <a:latin typeface="+mj-lt"/>
              </a:rPr>
              <a:t>In groups respond to the questions and present your </a:t>
            </a:r>
            <a:r>
              <a:rPr lang="en-NZ" sz="1600" b="1" dirty="0" smtClean="0">
                <a:solidFill>
                  <a:srgbClr val="FFCC00"/>
                </a:solidFill>
                <a:latin typeface="+mj-lt"/>
              </a:rPr>
              <a:t>ideas</a:t>
            </a:r>
            <a:br>
              <a:rPr lang="en-NZ" sz="1600" b="1" dirty="0" smtClean="0">
                <a:solidFill>
                  <a:srgbClr val="FFCC00"/>
                </a:solidFill>
                <a:latin typeface="+mj-lt"/>
              </a:rPr>
            </a:br>
            <a:r>
              <a:rPr lang="en-NZ" sz="1600" b="1" dirty="0" smtClean="0">
                <a:solidFill>
                  <a:srgbClr val="FFCC00"/>
                </a:solidFill>
                <a:latin typeface="+mj-lt"/>
              </a:rPr>
              <a:t>to </a:t>
            </a:r>
            <a:r>
              <a:rPr lang="en-NZ" sz="1600" b="1" dirty="0">
                <a:solidFill>
                  <a:srgbClr val="FFCC00"/>
                </a:solidFill>
                <a:latin typeface="+mj-lt"/>
              </a:rPr>
              <a:t>the class in an imaginative way</a:t>
            </a:r>
            <a:r>
              <a:rPr lang="en-NZ" sz="1600" b="1" dirty="0" smtClean="0">
                <a:solidFill>
                  <a:srgbClr val="FFCC00"/>
                </a:solidFill>
                <a:latin typeface="+mj-lt"/>
              </a:rPr>
              <a:t>.</a:t>
            </a:r>
            <a:endParaRPr lang="en-GB" sz="1600" dirty="0">
              <a:solidFill>
                <a:srgbClr val="FFCC00"/>
              </a:solidFill>
              <a:latin typeface="+mj-lt"/>
            </a:endParaRPr>
          </a:p>
        </p:txBody>
      </p:sp>
      <p:sp>
        <p:nvSpPr>
          <p:cNvPr id="20" name="TextBox 19"/>
          <p:cNvSpPr txBox="1"/>
          <p:nvPr/>
        </p:nvSpPr>
        <p:spPr>
          <a:xfrm>
            <a:off x="3535055" y="1588659"/>
            <a:ext cx="5464945" cy="2923877"/>
          </a:xfrm>
          <a:prstGeom prst="rect">
            <a:avLst/>
          </a:prstGeom>
          <a:noFill/>
        </p:spPr>
        <p:txBody>
          <a:bodyPr wrap="square" rtlCol="0">
            <a:spAutoFit/>
          </a:bodyPr>
          <a:lstStyle/>
          <a:p>
            <a:pPr marL="360363" indent="-360363">
              <a:spcAft>
                <a:spcPts val="1200"/>
              </a:spcAft>
            </a:pPr>
            <a:r>
              <a:rPr lang="en-NZ" sz="1600" dirty="0" smtClean="0">
                <a:solidFill>
                  <a:schemeClr val="bg1"/>
                </a:solidFill>
                <a:latin typeface="+mj-lt"/>
              </a:rPr>
              <a:t>Q1	What </a:t>
            </a:r>
            <a:r>
              <a:rPr lang="en-NZ" sz="1600" dirty="0">
                <a:solidFill>
                  <a:schemeClr val="bg1"/>
                </a:solidFill>
                <a:latin typeface="+mj-lt"/>
              </a:rPr>
              <a:t>is the key message of the parable </a:t>
            </a:r>
            <a:r>
              <a:rPr lang="en-NZ" sz="1600" dirty="0" smtClean="0">
                <a:solidFill>
                  <a:schemeClr val="bg1"/>
                </a:solidFill>
                <a:latin typeface="+mj-lt"/>
              </a:rPr>
              <a:t>of</a:t>
            </a:r>
            <a:br>
              <a:rPr lang="en-NZ" sz="1600" dirty="0" smtClean="0">
                <a:solidFill>
                  <a:schemeClr val="bg1"/>
                </a:solidFill>
                <a:latin typeface="+mj-lt"/>
              </a:rPr>
            </a:br>
            <a:r>
              <a:rPr lang="en-NZ" sz="1600" dirty="0" smtClean="0">
                <a:solidFill>
                  <a:schemeClr val="bg1"/>
                </a:solidFill>
                <a:latin typeface="+mj-lt"/>
              </a:rPr>
              <a:t>The </a:t>
            </a:r>
            <a:r>
              <a:rPr lang="en-NZ" sz="1600" dirty="0">
                <a:solidFill>
                  <a:schemeClr val="bg1"/>
                </a:solidFill>
                <a:latin typeface="+mj-lt"/>
              </a:rPr>
              <a:t>Rich Man and Lazarus?</a:t>
            </a:r>
            <a:endParaRPr lang="en-GB" sz="1600" dirty="0">
              <a:solidFill>
                <a:schemeClr val="bg1"/>
              </a:solidFill>
              <a:latin typeface="+mj-lt"/>
            </a:endParaRPr>
          </a:p>
          <a:p>
            <a:pPr marL="360363" indent="-360363">
              <a:spcAft>
                <a:spcPts val="1200"/>
              </a:spcAft>
            </a:pPr>
            <a:r>
              <a:rPr lang="en-NZ" sz="1600" dirty="0" smtClean="0">
                <a:solidFill>
                  <a:schemeClr val="bg1"/>
                </a:solidFill>
                <a:latin typeface="+mj-lt"/>
              </a:rPr>
              <a:t>Q2	How </a:t>
            </a:r>
            <a:r>
              <a:rPr lang="en-NZ" sz="1600" dirty="0">
                <a:solidFill>
                  <a:schemeClr val="bg1"/>
                </a:solidFill>
                <a:latin typeface="+mj-lt"/>
              </a:rPr>
              <a:t>does/will the message from the parable </a:t>
            </a:r>
            <a:r>
              <a:rPr lang="en-NZ" sz="1600" dirty="0" smtClean="0">
                <a:solidFill>
                  <a:schemeClr val="bg1"/>
                </a:solidFill>
                <a:latin typeface="+mj-lt"/>
              </a:rPr>
              <a:t>affect</a:t>
            </a:r>
            <a:br>
              <a:rPr lang="en-NZ" sz="1600" dirty="0" smtClean="0">
                <a:solidFill>
                  <a:schemeClr val="bg1"/>
                </a:solidFill>
                <a:latin typeface="+mj-lt"/>
              </a:rPr>
            </a:br>
            <a:r>
              <a:rPr lang="en-NZ" sz="1600" dirty="0" smtClean="0">
                <a:solidFill>
                  <a:schemeClr val="bg1"/>
                </a:solidFill>
                <a:latin typeface="+mj-lt"/>
              </a:rPr>
              <a:t>the way you </a:t>
            </a:r>
            <a:r>
              <a:rPr lang="en-NZ" sz="1600" dirty="0">
                <a:solidFill>
                  <a:schemeClr val="bg1"/>
                </a:solidFill>
                <a:latin typeface="+mj-lt"/>
              </a:rPr>
              <a:t>treat people?</a:t>
            </a:r>
            <a:endParaRPr lang="en-GB" sz="1600" dirty="0">
              <a:solidFill>
                <a:schemeClr val="bg1"/>
              </a:solidFill>
              <a:latin typeface="+mj-lt"/>
            </a:endParaRPr>
          </a:p>
          <a:p>
            <a:pPr marL="360363" indent="-360363">
              <a:spcAft>
                <a:spcPts val="1200"/>
              </a:spcAft>
            </a:pPr>
            <a:r>
              <a:rPr lang="en-NZ" sz="1600" dirty="0">
                <a:solidFill>
                  <a:schemeClr val="bg1"/>
                </a:solidFill>
                <a:latin typeface="+mj-lt"/>
              </a:rPr>
              <a:t>Q3 	</a:t>
            </a:r>
            <a:r>
              <a:rPr lang="en-NZ" sz="1600" dirty="0" smtClean="0">
                <a:solidFill>
                  <a:schemeClr val="bg1"/>
                </a:solidFill>
                <a:latin typeface="+mj-lt"/>
              </a:rPr>
              <a:t>What </a:t>
            </a:r>
            <a:r>
              <a:rPr lang="en-NZ" sz="1600" dirty="0">
                <a:solidFill>
                  <a:schemeClr val="bg1"/>
                </a:solidFill>
                <a:latin typeface="+mj-lt"/>
              </a:rPr>
              <a:t>attitudes and actions is this parable </a:t>
            </a:r>
            <a:r>
              <a:rPr lang="en-NZ" sz="1600" dirty="0" smtClean="0">
                <a:solidFill>
                  <a:schemeClr val="bg1"/>
                </a:solidFill>
                <a:latin typeface="+mj-lt"/>
              </a:rPr>
              <a:t>challenging</a:t>
            </a:r>
            <a:br>
              <a:rPr lang="en-NZ" sz="1600" dirty="0" smtClean="0">
                <a:solidFill>
                  <a:schemeClr val="bg1"/>
                </a:solidFill>
                <a:latin typeface="+mj-lt"/>
              </a:rPr>
            </a:br>
            <a:r>
              <a:rPr lang="en-NZ" sz="1600" dirty="0" smtClean="0">
                <a:solidFill>
                  <a:schemeClr val="bg1"/>
                </a:solidFill>
                <a:latin typeface="+mj-lt"/>
              </a:rPr>
              <a:t>in </a:t>
            </a:r>
            <a:r>
              <a:rPr lang="en-NZ" sz="1600" dirty="0">
                <a:solidFill>
                  <a:schemeClr val="bg1"/>
                </a:solidFill>
                <a:latin typeface="+mj-lt"/>
              </a:rPr>
              <a:t>today’s world?</a:t>
            </a:r>
            <a:endParaRPr lang="en-GB" sz="1600" dirty="0">
              <a:solidFill>
                <a:schemeClr val="bg1"/>
              </a:solidFill>
              <a:latin typeface="+mj-lt"/>
            </a:endParaRPr>
          </a:p>
          <a:p>
            <a:pPr marL="360363" indent="-360363">
              <a:spcAft>
                <a:spcPts val="1200"/>
              </a:spcAft>
            </a:pPr>
            <a:r>
              <a:rPr lang="en-NZ" sz="1600" dirty="0">
                <a:solidFill>
                  <a:schemeClr val="bg1"/>
                </a:solidFill>
                <a:latin typeface="+mj-lt"/>
              </a:rPr>
              <a:t>Q4 	</a:t>
            </a:r>
            <a:r>
              <a:rPr lang="en-NZ" sz="1600" dirty="0" smtClean="0">
                <a:solidFill>
                  <a:schemeClr val="bg1"/>
                </a:solidFill>
                <a:latin typeface="+mj-lt"/>
              </a:rPr>
              <a:t>How </a:t>
            </a:r>
            <a:r>
              <a:rPr lang="en-NZ" sz="1600" dirty="0">
                <a:solidFill>
                  <a:schemeClr val="bg1"/>
                </a:solidFill>
                <a:latin typeface="+mj-lt"/>
              </a:rPr>
              <a:t>is this parable connected to the work of CARITAS?</a:t>
            </a:r>
            <a:endParaRPr lang="en-GB" sz="1600" dirty="0">
              <a:solidFill>
                <a:schemeClr val="bg1"/>
              </a:solidFill>
              <a:latin typeface="+mj-lt"/>
            </a:endParaRPr>
          </a:p>
          <a:p>
            <a:pPr marL="360363" indent="-360363">
              <a:spcAft>
                <a:spcPts val="1200"/>
              </a:spcAft>
            </a:pPr>
            <a:r>
              <a:rPr lang="en-NZ" sz="1600" dirty="0" smtClean="0">
                <a:solidFill>
                  <a:schemeClr val="bg1"/>
                </a:solidFill>
                <a:latin typeface="+mj-lt"/>
              </a:rPr>
              <a:t>Q5	What </a:t>
            </a:r>
            <a:r>
              <a:rPr lang="en-NZ" sz="1600" dirty="0">
                <a:solidFill>
                  <a:schemeClr val="bg1"/>
                </a:solidFill>
                <a:latin typeface="+mj-lt"/>
              </a:rPr>
              <a:t>have you learned from this parable and </a:t>
            </a:r>
            <a:r>
              <a:rPr lang="en-NZ" sz="1600" dirty="0" smtClean="0">
                <a:solidFill>
                  <a:schemeClr val="bg1"/>
                </a:solidFill>
                <a:latin typeface="+mj-lt"/>
              </a:rPr>
              <a:t>how</a:t>
            </a:r>
            <a:br>
              <a:rPr lang="en-NZ" sz="1600" dirty="0" smtClean="0">
                <a:solidFill>
                  <a:schemeClr val="bg1"/>
                </a:solidFill>
                <a:latin typeface="+mj-lt"/>
              </a:rPr>
            </a:br>
            <a:r>
              <a:rPr lang="en-NZ" sz="1600" dirty="0" smtClean="0">
                <a:solidFill>
                  <a:schemeClr val="bg1"/>
                </a:solidFill>
                <a:latin typeface="+mj-lt"/>
              </a:rPr>
              <a:t>can </a:t>
            </a:r>
            <a:r>
              <a:rPr lang="en-NZ" sz="1600" dirty="0">
                <a:solidFill>
                  <a:schemeClr val="bg1"/>
                </a:solidFill>
                <a:latin typeface="+mj-lt"/>
              </a:rPr>
              <a:t>you apply it in your life today?</a:t>
            </a:r>
            <a:endParaRPr lang="en-GB" sz="1600" dirty="0">
              <a:solidFill>
                <a:schemeClr val="bg1"/>
              </a:solidFill>
              <a:latin typeface="+mj-lt"/>
            </a:endParaRPr>
          </a:p>
        </p:txBody>
      </p:sp>
      <p:sp>
        <p:nvSpPr>
          <p:cNvPr id="23" name="Action Button: Video">
            <a:hlinkClick r:id="rId6" highlightClick="1"/>
          </p:cNvPr>
          <p:cNvSpPr/>
          <p:nvPr/>
        </p:nvSpPr>
        <p:spPr>
          <a:xfrm>
            <a:off x="6660000" y="4681013"/>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8406227"/>
      </p:ext>
    </p:extLst>
  </p:cSld>
  <p:clrMapOvr>
    <a:masterClrMapping/>
  </p:clrMapOvr>
  <p:transition spd="slow"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40614"/>
            <a:ext cx="9144000" cy="523220"/>
          </a:xfrm>
        </p:spPr>
        <p:txBody>
          <a:bodyPr>
            <a:spAutoFit/>
          </a:bodyPr>
          <a:lstStyle/>
          <a:p>
            <a:r>
              <a:rPr lang="en-US" sz="2800" dirty="0">
                <a:solidFill>
                  <a:srgbClr val="FFCC00"/>
                </a:solidFill>
                <a:ea typeface="Adobe Heiti Std R" pitchFamily="34" charset="-128"/>
              </a:rPr>
              <a:t>The Message of the Scripture Readings in Lent – Matthew</a:t>
            </a:r>
            <a:endParaRPr lang="en-GB" sz="2800" dirty="0">
              <a:solidFill>
                <a:srgbClr val="FFCC00"/>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4"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210917" y="4774168"/>
            <a:ext cx="2722220" cy="369332"/>
          </a:xfrm>
          <a:prstGeom prst="rect">
            <a:avLst/>
          </a:prstGeom>
          <a:noFill/>
        </p:spPr>
        <p:txBody>
          <a:bodyPr wrap="none" rtlCol="0">
            <a:spAutoFit/>
          </a:bodyPr>
          <a:lstStyle/>
          <a:p>
            <a:pPr algn="ctr"/>
            <a:r>
              <a:rPr lang="en-NZ" sz="900" dirty="0" smtClean="0">
                <a:solidFill>
                  <a:schemeClr val="bg1"/>
                </a:solidFill>
                <a:latin typeface="+mj-lt"/>
                <a:ea typeface="Adobe Heiti Std R" pitchFamily="34" charset="-128"/>
                <a:cs typeface="Arial" pitchFamily="34" charset="0"/>
              </a:rPr>
              <a:t>Click the video button to play the video</a:t>
            </a:r>
          </a:p>
          <a:p>
            <a:pPr algn="ctr"/>
            <a:r>
              <a:rPr lang="en-NZ"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sp>
        <p:nvSpPr>
          <p:cNvPr id="17" name="Action Button: Video">
            <a:hlinkClick r:id="rId5" highlightClick="1"/>
          </p:cNvPr>
          <p:cNvSpPr/>
          <p:nvPr/>
        </p:nvSpPr>
        <p:spPr>
          <a:xfrm>
            <a:off x="6660000" y="4681013"/>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7642" y="766617"/>
            <a:ext cx="49784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3202" y="766617"/>
            <a:ext cx="3583708" cy="3277820"/>
          </a:xfrm>
          <a:prstGeom prst="rect">
            <a:avLst/>
          </a:prstGeom>
          <a:noFill/>
        </p:spPr>
        <p:txBody>
          <a:bodyPr wrap="square" rtlCol="0">
            <a:spAutoFit/>
          </a:bodyPr>
          <a:lstStyle/>
          <a:p>
            <a:pPr>
              <a:spcAft>
                <a:spcPts val="1800"/>
              </a:spcAft>
            </a:pPr>
            <a:r>
              <a:rPr lang="en-NZ" dirty="0">
                <a:solidFill>
                  <a:srgbClr val="FFCC00"/>
                </a:solidFill>
                <a:latin typeface="+mj-lt"/>
              </a:rPr>
              <a:t>Look closely at and </a:t>
            </a:r>
            <a:r>
              <a:rPr lang="en-NZ" dirty="0" smtClean="0">
                <a:solidFill>
                  <a:srgbClr val="FFCC00"/>
                </a:solidFill>
                <a:latin typeface="+mj-lt"/>
              </a:rPr>
              <a:t>discuss</a:t>
            </a:r>
            <a:br>
              <a:rPr lang="en-NZ" dirty="0" smtClean="0">
                <a:solidFill>
                  <a:srgbClr val="FFCC00"/>
                </a:solidFill>
                <a:latin typeface="+mj-lt"/>
              </a:rPr>
            </a:br>
            <a:r>
              <a:rPr lang="en-NZ" dirty="0" smtClean="0">
                <a:solidFill>
                  <a:srgbClr val="FFCC00"/>
                </a:solidFill>
                <a:latin typeface="+mj-lt"/>
              </a:rPr>
              <a:t>the </a:t>
            </a:r>
            <a:r>
              <a:rPr lang="en-NZ" dirty="0">
                <a:solidFill>
                  <a:srgbClr val="FFCC00"/>
                </a:solidFill>
                <a:latin typeface="+mj-lt"/>
              </a:rPr>
              <a:t>artist Claude </a:t>
            </a:r>
            <a:r>
              <a:rPr lang="en-NZ" dirty="0" err="1" smtClean="0">
                <a:solidFill>
                  <a:srgbClr val="FFCC00"/>
                </a:solidFill>
                <a:latin typeface="+mj-lt"/>
              </a:rPr>
              <a:t>Vignon’s</a:t>
            </a:r>
            <a:r>
              <a:rPr lang="en-NZ" dirty="0">
                <a:solidFill>
                  <a:srgbClr val="FFCC00"/>
                </a:solidFill>
                <a:latin typeface="+mj-lt"/>
              </a:rPr>
              <a:t/>
            </a:r>
            <a:br>
              <a:rPr lang="en-NZ" dirty="0">
                <a:solidFill>
                  <a:srgbClr val="FFCC00"/>
                </a:solidFill>
                <a:latin typeface="+mj-lt"/>
              </a:rPr>
            </a:br>
            <a:r>
              <a:rPr lang="en-NZ" dirty="0" smtClean="0">
                <a:solidFill>
                  <a:srgbClr val="FFCC00"/>
                </a:solidFill>
                <a:latin typeface="+mj-lt"/>
              </a:rPr>
              <a:t>portrayal </a:t>
            </a:r>
            <a:r>
              <a:rPr lang="en-NZ" dirty="0">
                <a:solidFill>
                  <a:srgbClr val="FFCC00"/>
                </a:solidFill>
                <a:latin typeface="+mj-lt"/>
              </a:rPr>
              <a:t>of the parable.</a:t>
            </a:r>
            <a:endParaRPr lang="en-GB" dirty="0">
              <a:solidFill>
                <a:srgbClr val="FFCC00"/>
              </a:solidFill>
              <a:latin typeface="+mj-lt"/>
            </a:endParaRPr>
          </a:p>
          <a:p>
            <a:pPr>
              <a:spcAft>
                <a:spcPts val="1800"/>
              </a:spcAft>
            </a:pPr>
            <a:r>
              <a:rPr lang="en-NZ" dirty="0">
                <a:solidFill>
                  <a:srgbClr val="FFCC00"/>
                </a:solidFill>
                <a:latin typeface="+mj-lt"/>
              </a:rPr>
              <a:t>Read the Lenten Parable Matthew 18:23-35 – The Unmerciful Servant</a:t>
            </a:r>
            <a:endParaRPr lang="en-GB" dirty="0">
              <a:solidFill>
                <a:srgbClr val="FFCC00"/>
              </a:solidFill>
              <a:latin typeface="+mj-lt"/>
            </a:endParaRPr>
          </a:p>
          <a:p>
            <a:pPr>
              <a:spcAft>
                <a:spcPts val="1800"/>
              </a:spcAft>
            </a:pPr>
            <a:r>
              <a:rPr lang="en-NZ" dirty="0">
                <a:solidFill>
                  <a:srgbClr val="FFCC00"/>
                </a:solidFill>
                <a:latin typeface="+mj-lt"/>
              </a:rPr>
              <a:t>What is this parable really about?</a:t>
            </a:r>
            <a:endParaRPr lang="en-GB" dirty="0">
              <a:solidFill>
                <a:srgbClr val="FFCC00"/>
              </a:solidFill>
              <a:latin typeface="+mj-lt"/>
            </a:endParaRPr>
          </a:p>
          <a:p>
            <a:pPr>
              <a:spcAft>
                <a:spcPts val="1800"/>
              </a:spcAft>
            </a:pPr>
            <a:r>
              <a:rPr lang="en-NZ" dirty="0">
                <a:solidFill>
                  <a:srgbClr val="FFCC00"/>
                </a:solidFill>
                <a:latin typeface="+mj-lt"/>
              </a:rPr>
              <a:t>Spend time thinking about the lesson Jesus is teaching </a:t>
            </a:r>
            <a:r>
              <a:rPr lang="en-NZ" dirty="0" smtClean="0">
                <a:solidFill>
                  <a:srgbClr val="FFCC00"/>
                </a:solidFill>
                <a:latin typeface="+mj-lt"/>
              </a:rPr>
              <a:t>through</a:t>
            </a:r>
            <a:br>
              <a:rPr lang="en-NZ" dirty="0" smtClean="0">
                <a:solidFill>
                  <a:srgbClr val="FFCC00"/>
                </a:solidFill>
                <a:latin typeface="+mj-lt"/>
              </a:rPr>
            </a:br>
            <a:r>
              <a:rPr lang="en-NZ" dirty="0" smtClean="0">
                <a:solidFill>
                  <a:srgbClr val="FFCC00"/>
                </a:solidFill>
                <a:latin typeface="+mj-lt"/>
              </a:rPr>
              <a:t>this </a:t>
            </a:r>
            <a:r>
              <a:rPr lang="en-NZ" dirty="0">
                <a:solidFill>
                  <a:srgbClr val="FFCC00"/>
                </a:solidFill>
                <a:latin typeface="+mj-lt"/>
              </a:rPr>
              <a:t>parable</a:t>
            </a:r>
            <a:r>
              <a:rPr lang="en-NZ" dirty="0" smtClean="0">
                <a:solidFill>
                  <a:srgbClr val="FFCC00"/>
                </a:solidFill>
                <a:latin typeface="+mj-lt"/>
              </a:rPr>
              <a:t>.</a:t>
            </a:r>
            <a:endParaRPr lang="en-GB" dirty="0">
              <a:solidFill>
                <a:srgbClr val="FFCC00"/>
              </a:solidFill>
              <a:latin typeface="+mj-lt"/>
            </a:endParaRPr>
          </a:p>
        </p:txBody>
      </p:sp>
    </p:spTree>
    <p:extLst>
      <p:ext uri="{BB962C8B-B14F-4D97-AF65-F5344CB8AC3E}">
        <p14:creationId xmlns:p14="http://schemas.microsoft.com/office/powerpoint/2010/main" val="1869565470"/>
      </p:ext>
    </p:extLst>
  </p:cSld>
  <p:clrMapOvr>
    <a:masterClrMapping/>
  </p:clrMapOvr>
  <p:transition spd="slow"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ackground" descr="D:\03 Projects\TCI\10 Lessons\03 Backgrounds\Lent\deser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Line 6"/>
          <p:cNvSpPr txBox="1"/>
          <p:nvPr/>
        </p:nvSpPr>
        <p:spPr>
          <a:xfrm>
            <a:off x="473324" y="4231014"/>
            <a:ext cx="7487428" cy="400110"/>
          </a:xfrm>
          <a:prstGeom prst="rect">
            <a:avLst/>
          </a:prstGeom>
          <a:noFill/>
        </p:spPr>
        <p:txBody>
          <a:bodyPr wrap="square" rtlCol="0">
            <a:spAutoFit/>
          </a:bodyPr>
          <a:lstStyle/>
          <a:p>
            <a:pPr lvl="0">
              <a:spcAft>
                <a:spcPts val="1800"/>
              </a:spcAft>
            </a:pPr>
            <a:r>
              <a:rPr lang="en-US" sz="2000" dirty="0" smtClean="0">
                <a:solidFill>
                  <a:schemeClr val="bg1"/>
                </a:solidFill>
                <a:latin typeface="+mj-lt"/>
                <a:ea typeface="Adobe Heiti Std R" pitchFamily="34" charset="-128"/>
                <a:cs typeface="Segoe UI" pitchFamily="34" charset="0"/>
              </a:rPr>
              <a:t>Questions </a:t>
            </a:r>
            <a:r>
              <a:rPr lang="en-US" sz="2000" dirty="0">
                <a:solidFill>
                  <a:schemeClr val="bg1"/>
                </a:solidFill>
                <a:latin typeface="+mj-lt"/>
                <a:ea typeface="Adobe Heiti Std R" pitchFamily="34" charset="-128"/>
                <a:cs typeface="Segoe UI" pitchFamily="34" charset="0"/>
              </a:rPr>
              <a:t>I would like to ask about the topics in this </a:t>
            </a:r>
            <a:r>
              <a:rPr lang="en-US" sz="2000" dirty="0" smtClean="0">
                <a:solidFill>
                  <a:schemeClr val="bg1"/>
                </a:solidFill>
                <a:latin typeface="+mj-lt"/>
                <a:ea typeface="Adobe Heiti Std R" pitchFamily="34" charset="-128"/>
                <a:cs typeface="Segoe UI" pitchFamily="34" charset="0"/>
              </a:rPr>
              <a:t>resource </a:t>
            </a:r>
            <a:r>
              <a:rPr lang="en-US" sz="2000" dirty="0">
                <a:solidFill>
                  <a:schemeClr val="bg1"/>
                </a:solidFill>
                <a:latin typeface="+mj-lt"/>
                <a:ea typeface="Adobe Heiti Std R" pitchFamily="34" charset="-128"/>
                <a:cs typeface="Segoe UI" pitchFamily="34" charset="0"/>
              </a:rPr>
              <a:t>are …</a:t>
            </a:r>
            <a:endParaRPr lang="en-GB" sz="2000" dirty="0">
              <a:solidFill>
                <a:schemeClr val="bg1"/>
              </a:solidFill>
              <a:latin typeface="+mj-lt"/>
              <a:ea typeface="Adobe Heiti Std R" pitchFamily="34" charset="-128"/>
              <a:cs typeface="Segoe UI" pitchFamily="34" charset="0"/>
            </a:endParaRPr>
          </a:p>
        </p:txBody>
      </p:sp>
      <p:sp>
        <p:nvSpPr>
          <p:cNvPr id="18" name="Textbox: Line 5"/>
          <p:cNvSpPr txBox="1"/>
          <p:nvPr/>
        </p:nvSpPr>
        <p:spPr>
          <a:xfrm>
            <a:off x="477446" y="3821052"/>
            <a:ext cx="7487428" cy="400110"/>
          </a:xfrm>
          <a:prstGeom prst="rect">
            <a:avLst/>
          </a:prstGeom>
          <a:noFill/>
        </p:spPr>
        <p:txBody>
          <a:bodyPr wrap="square" rtlCol="0">
            <a:spAutoFit/>
          </a:bodyPr>
          <a:lstStyle/>
          <a:p>
            <a:pPr lvl="0">
              <a:spcAft>
                <a:spcPts val="1800"/>
              </a:spcAft>
            </a:pPr>
            <a:r>
              <a:rPr lang="en-NZ" sz="2000" dirty="0">
                <a:solidFill>
                  <a:schemeClr val="bg1"/>
                </a:solidFill>
              </a:rPr>
              <a:t>Which activity do you think helped you to learn best in this resource?</a:t>
            </a:r>
            <a:endParaRPr lang="en-GB" sz="2000" dirty="0">
              <a:solidFill>
                <a:schemeClr val="bg1"/>
              </a:solidFill>
              <a:latin typeface="Adobe Heiti Std R" pitchFamily="34" charset="-128"/>
              <a:ea typeface="Adobe Heiti Std R" pitchFamily="34" charset="-128"/>
              <a:cs typeface="Segoe UI" pitchFamily="34" charset="0"/>
            </a:endParaRPr>
          </a:p>
        </p:txBody>
      </p:sp>
      <p:sp>
        <p:nvSpPr>
          <p:cNvPr id="20" name="Textbox: Line 4"/>
          <p:cNvSpPr txBox="1"/>
          <p:nvPr/>
        </p:nvSpPr>
        <p:spPr>
          <a:xfrm>
            <a:off x="486608" y="3090329"/>
            <a:ext cx="8485684" cy="707886"/>
          </a:xfrm>
          <a:prstGeom prst="rect">
            <a:avLst/>
          </a:prstGeom>
          <a:noFill/>
        </p:spPr>
        <p:txBody>
          <a:bodyPr wrap="square" rtlCol="0">
            <a:spAutoFit/>
          </a:bodyPr>
          <a:lstStyle/>
          <a:p>
            <a:pPr lvl="0"/>
            <a:r>
              <a:rPr lang="en-US" sz="2000" dirty="0" smtClean="0">
                <a:solidFill>
                  <a:schemeClr val="bg1"/>
                </a:solidFill>
              </a:rPr>
              <a:t>Name </a:t>
            </a:r>
            <a:r>
              <a:rPr lang="en-US" sz="2000" dirty="0">
                <a:solidFill>
                  <a:schemeClr val="bg1"/>
                </a:solidFill>
              </a:rPr>
              <a:t>a situation in the world at present where people need to be treated justly and suggest ways young people of your age could do something about this.</a:t>
            </a:r>
            <a:endParaRPr lang="en-GB" sz="2000" dirty="0">
              <a:solidFill>
                <a:schemeClr val="bg1"/>
              </a:solidFill>
            </a:endParaRPr>
          </a:p>
        </p:txBody>
      </p:sp>
      <p:sp>
        <p:nvSpPr>
          <p:cNvPr id="21" name="Textbox: Line 3"/>
          <p:cNvSpPr txBox="1"/>
          <p:nvPr/>
        </p:nvSpPr>
        <p:spPr>
          <a:xfrm>
            <a:off x="486606" y="2329035"/>
            <a:ext cx="7490315" cy="707886"/>
          </a:xfrm>
          <a:prstGeom prst="rect">
            <a:avLst/>
          </a:prstGeom>
          <a:noFill/>
        </p:spPr>
        <p:txBody>
          <a:bodyPr wrap="square" rtlCol="0">
            <a:spAutoFit/>
          </a:bodyPr>
          <a:lstStyle/>
          <a:p>
            <a:pPr lvl="0"/>
            <a:r>
              <a:rPr lang="en-US" sz="2000" dirty="0" smtClean="0">
                <a:solidFill>
                  <a:schemeClr val="bg1"/>
                </a:solidFill>
              </a:rPr>
              <a:t>Present </a:t>
            </a:r>
            <a:r>
              <a:rPr lang="en-US" sz="2000" dirty="0">
                <a:solidFill>
                  <a:schemeClr val="bg1"/>
                </a:solidFill>
              </a:rPr>
              <a:t>3 ways the CARITAS Lenten Appeal this year calls people to live just and holy lives.</a:t>
            </a:r>
            <a:endParaRPr lang="en-GB" sz="2000" dirty="0">
              <a:solidFill>
                <a:schemeClr val="bg1"/>
              </a:solidFill>
            </a:endParaRPr>
          </a:p>
        </p:txBody>
      </p:sp>
      <p:sp>
        <p:nvSpPr>
          <p:cNvPr id="22" name="Textbox: Line 2"/>
          <p:cNvSpPr txBox="1"/>
          <p:nvPr/>
        </p:nvSpPr>
        <p:spPr>
          <a:xfrm>
            <a:off x="486610" y="1582209"/>
            <a:ext cx="7695356" cy="707886"/>
          </a:xfrm>
          <a:prstGeom prst="rect">
            <a:avLst/>
          </a:prstGeom>
          <a:noFill/>
        </p:spPr>
        <p:txBody>
          <a:bodyPr wrap="square" rtlCol="0">
            <a:spAutoFit/>
          </a:bodyPr>
          <a:lstStyle/>
          <a:p>
            <a:pPr lvl="0"/>
            <a:r>
              <a:rPr lang="en-US" sz="2000" dirty="0" smtClean="0">
                <a:solidFill>
                  <a:schemeClr val="bg1"/>
                </a:solidFill>
              </a:rPr>
              <a:t>Why </a:t>
            </a:r>
            <a:r>
              <a:rPr lang="en-US" sz="2000" dirty="0">
                <a:solidFill>
                  <a:schemeClr val="bg1"/>
                </a:solidFill>
              </a:rPr>
              <a:t>are the Rich Man and Lazarus and the Unmerciful Servant useful parables to hear in Lent?</a:t>
            </a:r>
            <a:endParaRPr lang="en-GB" sz="2000" dirty="0">
              <a:solidFill>
                <a:schemeClr val="bg1"/>
              </a:solidFill>
            </a:endParaRPr>
          </a:p>
        </p:txBody>
      </p:sp>
      <p:sp>
        <p:nvSpPr>
          <p:cNvPr id="27" name="Textbox: Line 1"/>
          <p:cNvSpPr txBox="1"/>
          <p:nvPr/>
        </p:nvSpPr>
        <p:spPr>
          <a:xfrm>
            <a:off x="486609" y="821592"/>
            <a:ext cx="7964675" cy="707886"/>
          </a:xfrm>
          <a:prstGeom prst="rect">
            <a:avLst/>
          </a:prstGeom>
          <a:noFill/>
        </p:spPr>
        <p:txBody>
          <a:bodyPr wrap="square" rtlCol="0">
            <a:spAutoFit/>
          </a:bodyPr>
          <a:lstStyle/>
          <a:p>
            <a:pPr lvl="0"/>
            <a:r>
              <a:rPr lang="en-NZ" sz="2000" dirty="0">
                <a:solidFill>
                  <a:schemeClr val="bg1"/>
                </a:solidFill>
                <a:latin typeface="+mj-lt"/>
              </a:rPr>
              <a:t>What messages are all the readings in this resource trying to </a:t>
            </a:r>
            <a:r>
              <a:rPr lang="en-NZ" sz="2000" dirty="0" smtClean="0">
                <a:solidFill>
                  <a:schemeClr val="bg1"/>
                </a:solidFill>
                <a:latin typeface="+mj-lt"/>
              </a:rPr>
              <a:t>get</a:t>
            </a:r>
            <a:br>
              <a:rPr lang="en-NZ" sz="2000" dirty="0" smtClean="0">
                <a:solidFill>
                  <a:schemeClr val="bg1"/>
                </a:solidFill>
                <a:latin typeface="+mj-lt"/>
              </a:rPr>
            </a:br>
            <a:r>
              <a:rPr lang="en-NZ" sz="2000" dirty="0" smtClean="0">
                <a:solidFill>
                  <a:schemeClr val="bg1"/>
                </a:solidFill>
                <a:latin typeface="+mj-lt"/>
              </a:rPr>
              <a:t>across </a:t>
            </a:r>
            <a:r>
              <a:rPr lang="en-NZ" sz="2000" dirty="0">
                <a:solidFill>
                  <a:schemeClr val="bg1"/>
                </a:solidFill>
                <a:latin typeface="+mj-lt"/>
              </a:rPr>
              <a:t>about how people who are disciples of Jesus should live their lives?</a:t>
            </a:r>
            <a:endParaRPr lang="en-GB" sz="2000" dirty="0">
              <a:solidFill>
                <a:schemeClr val="bg1"/>
              </a:solidFill>
              <a:latin typeface="+mj-lt"/>
            </a:endParaRPr>
          </a:p>
        </p:txBody>
      </p:sp>
      <p:sp>
        <p:nvSpPr>
          <p:cNvPr id="43" name="Shape: Border 6"/>
          <p:cNvSpPr/>
          <p:nvPr/>
        </p:nvSpPr>
        <p:spPr>
          <a:xfrm>
            <a:off x="499079" y="4254492"/>
            <a:ext cx="8473213"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5"/>
          <p:cNvSpPr/>
          <p:nvPr/>
        </p:nvSpPr>
        <p:spPr>
          <a:xfrm>
            <a:off x="499079" y="3846078"/>
            <a:ext cx="8473213"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1" name="Shape: Border 4"/>
          <p:cNvSpPr/>
          <p:nvPr/>
        </p:nvSpPr>
        <p:spPr>
          <a:xfrm>
            <a:off x="499079" y="3092217"/>
            <a:ext cx="8473213"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499079" y="2338356"/>
            <a:ext cx="8473213"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499079" y="1584495"/>
            <a:ext cx="8473213"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499079" y="830634"/>
            <a:ext cx="7772616"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6"/>
          <p:cNvSpPr txBox="1"/>
          <p:nvPr/>
        </p:nvSpPr>
        <p:spPr>
          <a:xfrm>
            <a:off x="145100" y="4267493"/>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6</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7" name="Shape: Number 5"/>
          <p:cNvSpPr txBox="1"/>
          <p:nvPr/>
        </p:nvSpPr>
        <p:spPr>
          <a:xfrm>
            <a:off x="149222" y="3847538"/>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5</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8" name="Shape: Number 4"/>
          <p:cNvSpPr txBox="1"/>
          <p:nvPr/>
        </p:nvSpPr>
        <p:spPr>
          <a:xfrm>
            <a:off x="149222" y="3137790"/>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4)</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39" name="Shape: Number 3"/>
          <p:cNvSpPr txBox="1"/>
          <p:nvPr/>
        </p:nvSpPr>
        <p:spPr>
          <a:xfrm>
            <a:off x="149222" y="2376035"/>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3)</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0" name="Shape: Number 2"/>
          <p:cNvSpPr txBox="1"/>
          <p:nvPr/>
        </p:nvSpPr>
        <p:spPr>
          <a:xfrm>
            <a:off x="149222" y="1618806"/>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2)</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1" name="Shape: Number 1"/>
          <p:cNvSpPr txBox="1"/>
          <p:nvPr/>
        </p:nvSpPr>
        <p:spPr>
          <a:xfrm>
            <a:off x="144459" y="864459"/>
            <a:ext cx="394578" cy="338554"/>
          </a:xfrm>
          <a:prstGeom prst="rect">
            <a:avLst/>
          </a:prstGeom>
          <a:noFill/>
        </p:spPr>
        <p:txBody>
          <a:bodyPr wrap="square" rtlCol="0">
            <a:spAutoFit/>
          </a:bodyPr>
          <a:lstStyle/>
          <a:p>
            <a:r>
              <a:rPr lang="en-GB" sz="1600" b="1" dirty="0" smtClean="0">
                <a:solidFill>
                  <a:schemeClr val="bg1"/>
                </a:solidFill>
                <a:latin typeface="Adobe Heiti Std R" pitchFamily="34" charset="-128"/>
                <a:ea typeface="Adobe Heiti Std R" pitchFamily="34" charset="-128"/>
                <a:cs typeface="Segoe UI" pitchFamily="34" charset="0"/>
              </a:rPr>
              <a:t>1)</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 name="Title"/>
          <p:cNvSpPr>
            <a:spLocks noGrp="1"/>
          </p:cNvSpPr>
          <p:nvPr>
            <p:ph type="ctrTitle"/>
          </p:nvPr>
        </p:nvSpPr>
        <p:spPr>
          <a:xfrm>
            <a:off x="0" y="83203"/>
            <a:ext cx="9144000" cy="492443"/>
          </a:xfrm>
        </p:spPr>
        <p:txBody>
          <a:bodyPr wrap="square" lIns="0" tIns="0" rIns="0" bIns="0">
            <a:spAutoFit/>
          </a:bodyPr>
          <a:lstStyle/>
          <a:p>
            <a:r>
              <a:rPr lang="en-US" sz="3200" dirty="0" smtClean="0">
                <a:solidFill>
                  <a:srgbClr val="FFCC00"/>
                </a:solidFill>
                <a:ea typeface="Adobe Heiti Std R" pitchFamily="34" charset="-128"/>
              </a:rPr>
              <a:t>Check up</a:t>
            </a:r>
            <a:endParaRPr lang="en-GB" sz="3600" dirty="0">
              <a:solidFill>
                <a:srgbClr val="FFCC00"/>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210917" y="4774168"/>
            <a:ext cx="2722220" cy="369332"/>
          </a:xfrm>
          <a:prstGeom prst="rect">
            <a:avLst/>
          </a:prstGeom>
          <a:noFill/>
        </p:spPr>
        <p:txBody>
          <a:bodyPr wrap="none" rtlCol="0">
            <a:spAutoFit/>
          </a:bodyPr>
          <a:lstStyle/>
          <a:p>
            <a:pPr algn="ctr"/>
            <a:r>
              <a:rPr lang="en-GB" sz="900" dirty="0">
                <a:solidFill>
                  <a:schemeClr val="bg1"/>
                </a:solidFill>
                <a:latin typeface="+mj-lt"/>
                <a:ea typeface="Adobe Heiti Std R" pitchFamily="34" charset="-128"/>
                <a:cs typeface="Arial" pitchFamily="34" charset="0"/>
              </a:rPr>
              <a:t>Click in each caption space to reveal text</a:t>
            </a:r>
          </a:p>
          <a:p>
            <a:pPr algn="ctr"/>
            <a:r>
              <a:rPr lang="en-NZ"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pic>
        <p:nvPicPr>
          <p:cNvPr id="4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8960" y="98204"/>
            <a:ext cx="1295760" cy="97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645611"/>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500" fill="hold"/>
                                        <p:tgtEl>
                                          <p:spTgt spid="27"/>
                                        </p:tgtEl>
                                        <p:attrNameLst>
                                          <p:attrName>style.color</p:attrName>
                                        </p:attrNameLst>
                                      </p:cBhvr>
                                      <p:to>
                                        <a:schemeClr val="bg1"/>
                                      </p:to>
                                    </p:animClr>
                                  </p:childTnLst>
                                </p:cTn>
                              </p:par>
                              <p:par>
                                <p:cTn id="47" presetID="3" presetClass="emph" presetSubtype="2" fill="hold" grpId="2" nodeType="withEffect">
                                  <p:stCondLst>
                                    <p:cond delay="0"/>
                                  </p:stCondLst>
                                  <p:childTnLst>
                                    <p:animClr clrSpc="rgb" dir="cw">
                                      <p:cBhvr override="childStyle">
                                        <p:cTn id="48" dur="500" fill="hold"/>
                                        <p:tgtEl>
                                          <p:spTgt spid="22"/>
                                        </p:tgtEl>
                                        <p:attrNameLst>
                                          <p:attrName>style.color</p:attrName>
                                        </p:attrNameLst>
                                      </p:cBhvr>
                                      <p:to>
                                        <a:schemeClr val="bg1"/>
                                      </p:to>
                                    </p:animClr>
                                  </p:childTnLst>
                                </p:cTn>
                              </p:par>
                              <p:par>
                                <p:cTn id="49" presetID="3" presetClass="emph" presetSubtype="2" fill="hold" grpId="2" nodeType="withEffect">
                                  <p:stCondLst>
                                    <p:cond delay="0"/>
                                  </p:stCondLst>
                                  <p:childTnLst>
                                    <p:animClr clrSpc="rgb" dir="cw">
                                      <p:cBhvr override="childStyle">
                                        <p:cTn id="50" dur="500" fill="hold"/>
                                        <p:tgtEl>
                                          <p:spTgt spid="21"/>
                                        </p:tgtEl>
                                        <p:attrNameLst>
                                          <p:attrName>style.color</p:attrName>
                                        </p:attrNameLst>
                                      </p:cBhvr>
                                      <p:to>
                                        <a:schemeClr val="bg1"/>
                                      </p:to>
                                    </p:animClr>
                                  </p:childTnLst>
                                </p:cTn>
                              </p:par>
                              <p:par>
                                <p:cTn id="51" presetID="3" presetClass="emph" presetSubtype="2" fill="hold" grpId="2" nodeType="withEffect">
                                  <p:stCondLst>
                                    <p:cond delay="0"/>
                                  </p:stCondLst>
                                  <p:childTnLst>
                                    <p:animClr clrSpc="rgb" dir="cw">
                                      <p:cBhvr override="childStyle">
                                        <p:cTn id="52" dur="500" fill="hold"/>
                                        <p:tgtEl>
                                          <p:spTgt spid="20"/>
                                        </p:tgtEl>
                                        <p:attrNameLst>
                                          <p:attrName>style.color</p:attrName>
                                        </p:attrNameLst>
                                      </p:cBhvr>
                                      <p:to>
                                        <a:schemeClr val="bg1"/>
                                      </p:to>
                                    </p:animClr>
                                  </p:childTnLst>
                                </p:cTn>
                              </p:par>
                              <p:par>
                                <p:cTn id="53" presetID="3" presetClass="emph" presetSubtype="2" fill="hold" grpId="1" nodeType="withEffect">
                                  <p:stCondLst>
                                    <p:cond delay="0"/>
                                  </p:stCondLst>
                                  <p:childTnLst>
                                    <p:animClr clrSpc="rgb" dir="cw">
                                      <p:cBhvr override="childStyle">
                                        <p:cTn id="54" dur="500" fill="hold"/>
                                        <p:tgtEl>
                                          <p:spTgt spid="18"/>
                                        </p:tgtEl>
                                        <p:attrNameLst>
                                          <p:attrName>style.color</p:attrName>
                                        </p:attrNameLst>
                                      </p:cBhvr>
                                      <p:to>
                                        <a:schemeClr val="bg1"/>
                                      </p:to>
                                    </p:animClr>
                                  </p:childTnLst>
                                </p:cTn>
                              </p:par>
                              <p:par>
                                <p:cTn id="55" presetID="3" presetClass="emph" presetSubtype="2" fill="hold" grpId="1" nodeType="withEffect">
                                  <p:stCondLst>
                                    <p:cond delay="0"/>
                                  </p:stCondLst>
                                  <p:childTnLst>
                                    <p:animClr clrSpc="rgb" dir="cw">
                                      <p:cBhvr override="childStyle">
                                        <p:cTn id="56" dur="500" fill="hold"/>
                                        <p:tgtEl>
                                          <p:spTgt spid="36"/>
                                        </p:tgtEl>
                                        <p:attrNameLst>
                                          <p:attrName>style.color</p:attrName>
                                        </p:attrNameLst>
                                      </p:cBhvr>
                                      <p:to>
                                        <a:schemeClr val="bg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500" fill="hold"/>
                                        <p:tgtEl>
                                          <p:spTgt spid="27"/>
                                        </p:tgtEl>
                                        <p:attrNameLst>
                                          <p:attrName>style.color</p:attrName>
                                        </p:attrNameLst>
                                      </p:cBhvr>
                                      <p:to>
                                        <a:schemeClr val="bg1"/>
                                      </p:to>
                                    </p:animClr>
                                  </p:childTnLst>
                                </p:cTn>
                              </p:par>
                              <p:par>
                                <p:cTn id="72" presetID="3" presetClass="emph" presetSubtype="2" fill="hold" grpId="4" nodeType="withEffect">
                                  <p:stCondLst>
                                    <p:cond delay="0"/>
                                  </p:stCondLst>
                                  <p:childTnLst>
                                    <p:animClr clrSpc="rgb" dir="cw">
                                      <p:cBhvr override="childStyle">
                                        <p:cTn id="73" dur="500" fill="hold"/>
                                        <p:tgtEl>
                                          <p:spTgt spid="22"/>
                                        </p:tgtEl>
                                        <p:attrNameLst>
                                          <p:attrName>style.color</p:attrName>
                                        </p:attrNameLst>
                                      </p:cBhvr>
                                      <p:to>
                                        <a:schemeClr val="bg1"/>
                                      </p:to>
                                    </p:animClr>
                                  </p:childTnLst>
                                </p:cTn>
                              </p:par>
                              <p:par>
                                <p:cTn id="74" presetID="3" presetClass="emph" presetSubtype="2" fill="hold" grpId="4" nodeType="withEffect">
                                  <p:stCondLst>
                                    <p:cond delay="0"/>
                                  </p:stCondLst>
                                  <p:childTnLst>
                                    <p:animClr clrSpc="rgb" dir="cw">
                                      <p:cBhvr override="childStyle">
                                        <p:cTn id="75" dur="500" fill="hold"/>
                                        <p:tgtEl>
                                          <p:spTgt spid="21"/>
                                        </p:tgtEl>
                                        <p:attrNameLst>
                                          <p:attrName>style.color</p:attrName>
                                        </p:attrNameLst>
                                      </p:cBhvr>
                                      <p:to>
                                        <a:schemeClr val="bg1"/>
                                      </p:to>
                                    </p:animClr>
                                  </p:childTnLst>
                                </p:cTn>
                              </p:par>
                              <p:par>
                                <p:cTn id="76" presetID="3" presetClass="emph" presetSubtype="2" fill="hold" grpId="4" nodeType="withEffect">
                                  <p:stCondLst>
                                    <p:cond delay="0"/>
                                  </p:stCondLst>
                                  <p:childTnLst>
                                    <p:animClr clrSpc="rgb" dir="cw">
                                      <p:cBhvr override="childStyle">
                                        <p:cTn id="77" dur="500" fill="hold"/>
                                        <p:tgtEl>
                                          <p:spTgt spid="20"/>
                                        </p:tgtEl>
                                        <p:attrNameLst>
                                          <p:attrName>style.color</p:attrName>
                                        </p:attrNameLst>
                                      </p:cBhvr>
                                      <p:to>
                                        <a:schemeClr val="bg1"/>
                                      </p:to>
                                    </p:animClr>
                                  </p:childTnLst>
                                </p:cTn>
                              </p:par>
                              <p:par>
                                <p:cTn id="78" presetID="3" presetClass="emph" presetSubtype="2" fill="hold" grpId="3" nodeType="withEffect">
                                  <p:stCondLst>
                                    <p:cond delay="0"/>
                                  </p:stCondLst>
                                  <p:childTnLst>
                                    <p:animClr clrSpc="rgb" dir="cw">
                                      <p:cBhvr override="childStyle">
                                        <p:cTn id="79" dur="500" fill="hold"/>
                                        <p:tgtEl>
                                          <p:spTgt spid="18"/>
                                        </p:tgtEl>
                                        <p:attrNameLst>
                                          <p:attrName>style.color</p:attrName>
                                        </p:attrNameLst>
                                      </p:cBhvr>
                                      <p:to>
                                        <a:schemeClr val="bg1"/>
                                      </p:to>
                                    </p:animClr>
                                  </p:childTnLst>
                                </p:cTn>
                              </p:par>
                              <p:par>
                                <p:cTn id="80" presetID="3" presetClass="emph" presetSubtype="2" fill="hold" grpId="3" nodeType="withEffect">
                                  <p:stCondLst>
                                    <p:cond delay="0"/>
                                  </p:stCondLst>
                                  <p:childTnLst>
                                    <p:animClr clrSpc="rgb" dir="cw">
                                      <p:cBhvr override="childStyle">
                                        <p:cTn id="81" dur="500" fill="hold"/>
                                        <p:tgtEl>
                                          <p:spTgt spid="36"/>
                                        </p:tgtEl>
                                        <p:attrNameLst>
                                          <p:attrName>style.color</p:attrName>
                                        </p:attrNameLst>
                                      </p:cBhvr>
                                      <p:to>
                                        <a:schemeClr val="bg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ackground" descr="D:\03 Projects\TCI\10 Lessons\03 Backgrounds\Lent\deser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rmAutofit/>
          </a:bodyPr>
          <a:lstStyle/>
          <a:p>
            <a:r>
              <a:rPr lang="en-US" sz="3200" dirty="0" smtClean="0">
                <a:solidFill>
                  <a:srgbClr val="FFCC00"/>
                </a:solidFill>
                <a:latin typeface="Adobe Heiti Std R" pitchFamily="34" charset="-128"/>
                <a:ea typeface="Adobe Heiti Std R" pitchFamily="34" charset="-128"/>
              </a:rPr>
              <a:t>Time for Reflection</a:t>
            </a:r>
            <a:endParaRPr lang="en-GB" sz="3600" dirty="0">
              <a:solidFill>
                <a:srgbClr val="FFCC00"/>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sp>
        <p:nvSpPr>
          <p:cNvPr id="12"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a:t>
            </a:r>
            <a:r>
              <a:rPr lang="en-GB" sz="900" dirty="0" smtClean="0">
                <a:solidFill>
                  <a:schemeClr val="bg1"/>
                </a:solidFill>
                <a:latin typeface="Arial" panose="020B0604020202020204" pitchFamily="34" charset="0"/>
                <a:cs typeface="Arial" panose="020B0604020202020204" pitchFamily="34" charset="0"/>
              </a:rPr>
              <a:t>play reflective </a:t>
            </a:r>
            <a:r>
              <a:rPr lang="en-GB" sz="900" dirty="0">
                <a:solidFill>
                  <a:schemeClr val="bg1"/>
                </a:solidFill>
                <a:latin typeface="Arial" panose="020B0604020202020204" pitchFamily="34" charset="0"/>
                <a:cs typeface="Arial" panose="020B0604020202020204" pitchFamily="34" charset="0"/>
              </a:rPr>
              <a:t>music</a:t>
            </a:r>
          </a:p>
        </p:txBody>
      </p:sp>
      <p:pic>
        <p:nvPicPr>
          <p:cNvPr id="13" name="Feedbac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sp>
        <p:nvSpPr>
          <p:cNvPr id="1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D:\03 Projects\TCI\10 Lessons\02 LITURGICAL YEAR\03 Lent\Lent Y8-L01\Images\Slide 11.pn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59429" y="692179"/>
            <a:ext cx="5118667" cy="3839000"/>
          </a:xfrm>
          <a:prstGeom prst="rect">
            <a:avLst/>
          </a:prstGeom>
          <a:noFill/>
          <a:extLst>
            <a:ext uri="{909E8E84-426E-40DD-AFC4-6F175D3DCCD1}">
              <a14:hiddenFill xmlns:a14="http://schemas.microsoft.com/office/drawing/2010/main">
                <a:solidFill>
                  <a:srgbClr val="FFFFFF"/>
                </a:solidFill>
              </a14:hiddenFill>
            </a:ext>
          </a:extLst>
        </p:spPr>
      </p:pic>
      <p:pic>
        <p:nvPicPr>
          <p:cNvPr id="5" name="Lent Y8 - 07 Oboe d'amore Concerto in G- Adagio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24566" y="847725"/>
            <a:ext cx="609600" cy="609600"/>
          </a:xfrm>
          <a:prstGeom prst="rect">
            <a:avLst/>
          </a:prstGeom>
        </p:spPr>
      </p:pic>
    </p:spTree>
    <p:extLst>
      <p:ext uri="{BB962C8B-B14F-4D97-AF65-F5344CB8AC3E}">
        <p14:creationId xmlns:p14="http://schemas.microsoft.com/office/powerpoint/2010/main" val="294535011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17733" fill="hold"/>
                                        <p:tgtEl>
                                          <p:spTgt spid="5"/>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5"/>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bldLst>
      <p:bldP spid="11" grpId="0"/>
      <p:bldP spid="11" grpId="1"/>
      <p:bldP spid="12" grpId="0"/>
      <p:bldP spid="12" grpId="1"/>
      <p:bldP spid="12"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5348</TotalTime>
  <Words>1080</Words>
  <Application>Microsoft Office PowerPoint</Application>
  <PresentationFormat>On-screen Show (16:9)</PresentationFormat>
  <Paragraphs>175</Paragraphs>
  <Slides>16</Slides>
  <Notes>16</Notes>
  <HiddenSlides>5</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Custom Design</vt:lpstr>
      <vt:lpstr>A Reminder to Live Justly</vt:lpstr>
      <vt:lpstr>Learning Intentions</vt:lpstr>
      <vt:lpstr>Making Lent meaningful</vt:lpstr>
      <vt:lpstr>The Message of the Scripture Readings in Lent - Leviticus</vt:lpstr>
      <vt:lpstr>The Message of the Scripture Readings in Lent – Isaiah</vt:lpstr>
      <vt:lpstr>The Message of the Scripture Readings in Lent – Luke</vt:lpstr>
      <vt:lpstr>The Message of the Scripture Readings in Lent – Matthew</vt:lpstr>
      <vt:lpstr>Check up</vt:lpstr>
      <vt:lpstr>Time for Reflection</vt:lpstr>
      <vt:lpstr>Sharing our Learning about LENT with family whānau</vt:lpstr>
      <vt:lpstr>Sharing our Learning about LENT with family whānau</vt:lpstr>
      <vt:lpstr>The Message of the Scripture Readings in Lent – Luke</vt:lpstr>
      <vt:lpstr>Reflecting on the messages of the two Lenten Parables</vt:lpstr>
      <vt:lpstr>Check up</vt:lpstr>
      <vt:lpstr>Sharing our Learning about LENT with family whānau</vt:lpstr>
      <vt:lpstr>Sharing our Learning about LENT with family whānau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174</cp:revision>
  <dcterms:created xsi:type="dcterms:W3CDTF">2016-10-02T19:59:59Z</dcterms:created>
  <dcterms:modified xsi:type="dcterms:W3CDTF">2017-02-23T03:38:57Z</dcterms:modified>
</cp:coreProperties>
</file>