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media/image3.jpg" ContentType="image/png"/>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1"/>
  </p:sldMasterIdLst>
  <p:notesMasterIdLst>
    <p:notesMasterId r:id="rId17"/>
  </p:notesMasterIdLst>
  <p:sldIdLst>
    <p:sldId id="256" r:id="rId2"/>
    <p:sldId id="257" r:id="rId3"/>
    <p:sldId id="258" r:id="rId4"/>
    <p:sldId id="259" r:id="rId5"/>
    <p:sldId id="271" r:id="rId6"/>
    <p:sldId id="261" r:id="rId7"/>
    <p:sldId id="262" r:id="rId8"/>
    <p:sldId id="272" r:id="rId9"/>
    <p:sldId id="263" r:id="rId10"/>
    <p:sldId id="265" r:id="rId11"/>
    <p:sldId id="266" r:id="rId12"/>
    <p:sldId id="269" r:id="rId13"/>
    <p:sldId id="270" r:id="rId14"/>
    <p:sldId id="264" r:id="rId15"/>
    <p:sldId id="267" r:id="rId16"/>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19B39"/>
    <a:srgbClr val="2F833D"/>
    <a:srgbClr val="D3EAC0"/>
    <a:srgbClr val="90CB61"/>
    <a:srgbClr val="90C743"/>
    <a:srgbClr val="A2FF5D"/>
    <a:srgbClr val="C8FF9F"/>
    <a:srgbClr val="009644"/>
    <a:srgbClr val="C5FFD0"/>
    <a:srgbClr val="50A14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975" autoAdjust="0"/>
    <p:restoredTop sz="94660"/>
  </p:normalViewPr>
  <p:slideViewPr>
    <p:cSldViewPr snapToGrid="0">
      <p:cViewPr varScale="1">
        <p:scale>
          <a:sx n="127" d="100"/>
          <a:sy n="127" d="100"/>
        </p:scale>
        <p:origin x="120" y="31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NZ"/>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D2F0606-0A2D-4A5A-9119-49189EFF6DBF}" type="datetimeFigureOut">
              <a:rPr lang="en-NZ" smtClean="0"/>
              <a:t>9/06/2017</a:t>
            </a:fld>
            <a:endParaRPr lang="en-NZ"/>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NZ"/>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NZ"/>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509DF98-2BD5-4ABA-93E2-1EBC91663817}" type="slidenum">
              <a:rPr lang="en-NZ" smtClean="0"/>
              <a:t>‹#›</a:t>
            </a:fld>
            <a:endParaRPr lang="en-NZ"/>
          </a:p>
        </p:txBody>
      </p:sp>
    </p:spTree>
    <p:extLst>
      <p:ext uri="{BB962C8B-B14F-4D97-AF65-F5344CB8AC3E}">
        <p14:creationId xmlns:p14="http://schemas.microsoft.com/office/powerpoint/2010/main" val="4150307144"/>
      </p:ext>
    </p:extLst>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900" kern="1200" dirty="0">
                <a:solidFill>
                  <a:schemeClr val="tx1"/>
                </a:solidFill>
                <a:effectLst/>
                <a:latin typeface="+mn-lt"/>
                <a:ea typeface="+mn-ea"/>
                <a:cs typeface="+mn-cs"/>
              </a:rPr>
              <a:t>Use this slide as a focussing strategy to introduce the resource topic. Read the title together and invite children to share something they know about Ordinary Time and its place in the Liturgical Year.</a:t>
            </a:r>
            <a:endParaRPr lang="en-NZ" dirty="0"/>
          </a:p>
        </p:txBody>
      </p:sp>
      <p:sp>
        <p:nvSpPr>
          <p:cNvPr id="4" name="Slide Number Placeholder 3"/>
          <p:cNvSpPr>
            <a:spLocks noGrp="1"/>
          </p:cNvSpPr>
          <p:nvPr>
            <p:ph type="sldNum" sz="quarter" idx="10"/>
          </p:nvPr>
        </p:nvSpPr>
        <p:spPr/>
        <p:txBody>
          <a:bodyPr/>
          <a:lstStyle/>
          <a:p>
            <a:fld id="{6509DF98-2BD5-4ABA-93E2-1EBC91663817}" type="slidenum">
              <a:rPr lang="en-NZ" smtClean="0"/>
              <a:t>1</a:t>
            </a:fld>
            <a:endParaRPr lang="en-NZ"/>
          </a:p>
        </p:txBody>
      </p:sp>
    </p:spTree>
    <p:extLst>
      <p:ext uri="{BB962C8B-B14F-4D97-AF65-F5344CB8AC3E}">
        <p14:creationId xmlns:p14="http://schemas.microsoft.com/office/powerpoint/2010/main" val="27596837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900" kern="1200" dirty="0">
                <a:solidFill>
                  <a:schemeClr val="tx1"/>
                </a:solidFill>
                <a:effectLst/>
                <a:latin typeface="+mn-lt"/>
                <a:ea typeface="+mn-ea"/>
                <a:cs typeface="+mn-cs"/>
              </a:rPr>
              <a:t>Work through the items on the slide and encourage children to suggest ways they get to know Jesus better, become closer to him and share your ‘ordinary’ time with him as you grow to be a strong follower of him. </a:t>
            </a:r>
            <a:endParaRPr lang="en-NZ" dirty="0"/>
          </a:p>
        </p:txBody>
      </p:sp>
      <p:sp>
        <p:nvSpPr>
          <p:cNvPr id="4" name="Slide Number Placeholder 3"/>
          <p:cNvSpPr>
            <a:spLocks noGrp="1"/>
          </p:cNvSpPr>
          <p:nvPr>
            <p:ph type="sldNum" sz="quarter" idx="10"/>
          </p:nvPr>
        </p:nvSpPr>
        <p:spPr/>
        <p:txBody>
          <a:bodyPr/>
          <a:lstStyle/>
          <a:p>
            <a:fld id="{6509DF98-2BD5-4ABA-93E2-1EBC91663817}" type="slidenum">
              <a:rPr lang="en-NZ" smtClean="0"/>
              <a:t>10</a:t>
            </a:fld>
            <a:endParaRPr lang="en-NZ"/>
          </a:p>
        </p:txBody>
      </p:sp>
    </p:spTree>
    <p:extLst>
      <p:ext uri="{BB962C8B-B14F-4D97-AF65-F5344CB8AC3E}">
        <p14:creationId xmlns:p14="http://schemas.microsoft.com/office/powerpoint/2010/main" val="37121346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900" kern="1200" dirty="0">
                <a:solidFill>
                  <a:schemeClr val="tx1"/>
                </a:solidFill>
                <a:effectLst/>
                <a:latin typeface="+mn-lt"/>
                <a:ea typeface="+mn-ea"/>
                <a:cs typeface="+mn-cs"/>
              </a:rPr>
              <a:t>This formative assessment strategy will help teachers to identify how well the children have achieved the Learning Intentions of the resource.</a:t>
            </a:r>
            <a:endParaRPr lang="en-NZ" sz="900" kern="1200" dirty="0">
              <a:solidFill>
                <a:schemeClr val="tx1"/>
              </a:solidFill>
              <a:effectLst/>
              <a:latin typeface="+mn-lt"/>
              <a:ea typeface="+mn-ea"/>
              <a:cs typeface="+mn-cs"/>
            </a:endParaRPr>
          </a:p>
          <a:p>
            <a:r>
              <a:rPr lang="en-GB" sz="900" kern="1200" dirty="0">
                <a:solidFill>
                  <a:schemeClr val="tx1"/>
                </a:solidFill>
                <a:effectLst/>
                <a:latin typeface="+mn-lt"/>
                <a:ea typeface="+mn-ea"/>
                <a:cs typeface="+mn-cs"/>
              </a:rPr>
              <a:t>Teachers can choose how they use the slide in their range of assessment options.</a:t>
            </a:r>
            <a:endParaRPr lang="en-NZ" sz="900" kern="1200" dirty="0">
              <a:solidFill>
                <a:schemeClr val="tx1"/>
              </a:solidFill>
              <a:effectLst/>
              <a:latin typeface="+mn-lt"/>
              <a:ea typeface="+mn-ea"/>
              <a:cs typeface="+mn-cs"/>
            </a:endParaRPr>
          </a:p>
          <a:p>
            <a:r>
              <a:rPr lang="en-GB" sz="900" kern="1200" dirty="0">
                <a:solidFill>
                  <a:schemeClr val="tx1"/>
                </a:solidFill>
                <a:effectLst/>
                <a:latin typeface="+mn-lt"/>
                <a:ea typeface="+mn-ea"/>
                <a:cs typeface="+mn-cs"/>
              </a:rPr>
              <a:t>A worksheet of this slide is available for children in Years 5-8 to complete.</a:t>
            </a:r>
            <a:endParaRPr lang="en-NZ" sz="900" kern="1200" dirty="0">
              <a:solidFill>
                <a:schemeClr val="tx1"/>
              </a:solidFill>
              <a:effectLst/>
              <a:latin typeface="+mn-lt"/>
              <a:ea typeface="+mn-ea"/>
              <a:cs typeface="+mn-cs"/>
            </a:endParaRPr>
          </a:p>
          <a:p>
            <a:r>
              <a:rPr lang="en-NZ" sz="900" kern="1200" dirty="0">
                <a:solidFill>
                  <a:schemeClr val="tx1"/>
                </a:solidFill>
                <a:effectLst/>
                <a:latin typeface="+mn-lt"/>
                <a:ea typeface="+mn-ea"/>
                <a:cs typeface="+mn-cs"/>
              </a:rPr>
              <a:t>The last two items are feed forward for the teacher.</a:t>
            </a:r>
          </a:p>
          <a:p>
            <a:r>
              <a:rPr lang="en-NZ" sz="900" kern="1200" dirty="0">
                <a:solidFill>
                  <a:schemeClr val="tx1"/>
                </a:solidFill>
                <a:effectLst/>
                <a:latin typeface="+mn-lt"/>
                <a:ea typeface="+mn-ea"/>
                <a:cs typeface="+mn-cs"/>
              </a:rPr>
              <a:t>Recording the children’s responses to these items is recommended as it will enable teachers to adjust their learning strategies for future resources and target the areas that need further attention.</a:t>
            </a:r>
            <a:endParaRPr lang="en-NZ" dirty="0"/>
          </a:p>
        </p:txBody>
      </p:sp>
      <p:sp>
        <p:nvSpPr>
          <p:cNvPr id="4" name="Slide Number Placeholder 3"/>
          <p:cNvSpPr>
            <a:spLocks noGrp="1"/>
          </p:cNvSpPr>
          <p:nvPr>
            <p:ph type="sldNum" sz="quarter" idx="10"/>
          </p:nvPr>
        </p:nvSpPr>
        <p:spPr/>
        <p:txBody>
          <a:bodyPr/>
          <a:lstStyle/>
          <a:p>
            <a:fld id="{6509DF98-2BD5-4ABA-93E2-1EBC91663817}" type="slidenum">
              <a:rPr lang="en-NZ" smtClean="0"/>
              <a:t>11</a:t>
            </a:fld>
            <a:endParaRPr lang="en-NZ"/>
          </a:p>
        </p:txBody>
      </p:sp>
    </p:spTree>
    <p:extLst>
      <p:ext uri="{BB962C8B-B14F-4D97-AF65-F5344CB8AC3E}">
        <p14:creationId xmlns:p14="http://schemas.microsoft.com/office/powerpoint/2010/main" val="31610245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Z" sz="900" kern="1200" dirty="0">
                <a:solidFill>
                  <a:schemeClr val="tx1"/>
                </a:solidFill>
                <a:effectLst/>
                <a:latin typeface="+mn-lt"/>
                <a:ea typeface="+mn-ea"/>
                <a:cs typeface="+mn-cs"/>
              </a:rPr>
              <a:t>The MP3 is played to help create a reflective atmosphere and bring the children to stillness and silence as the teacher invites them to </a:t>
            </a:r>
            <a:r>
              <a:rPr lang="en-NZ" sz="900" i="1" kern="1200" dirty="0">
                <a:solidFill>
                  <a:schemeClr val="tx1"/>
                </a:solidFill>
                <a:effectLst/>
                <a:latin typeface="+mn-lt"/>
                <a:ea typeface="+mn-ea"/>
                <a:cs typeface="+mn-cs"/>
              </a:rPr>
              <a:t>reflect on the ordinary times in their lives and how they can use them to grow closer to Jesus when they talk to him and read stories about his ordinary life. Think of something that could be a reminder to help you with this.</a:t>
            </a:r>
            <a:endParaRPr lang="en-NZ"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509DF98-2BD5-4ABA-93E2-1EBC91663817}" type="slidenum">
              <a:rPr lang="en-NZ" smtClean="0"/>
              <a:t>12</a:t>
            </a:fld>
            <a:endParaRPr lang="en-NZ"/>
          </a:p>
        </p:txBody>
      </p:sp>
    </p:spTree>
    <p:extLst>
      <p:ext uri="{BB962C8B-B14F-4D97-AF65-F5344CB8AC3E}">
        <p14:creationId xmlns:p14="http://schemas.microsoft.com/office/powerpoint/2010/main" val="27218617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endParaRPr lang="en-GB" noProof="0" dirty="0"/>
          </a:p>
        </p:txBody>
      </p:sp>
      <p:sp>
        <p:nvSpPr>
          <p:cNvPr id="4" name="Slide Number Placeholder 3"/>
          <p:cNvSpPr>
            <a:spLocks noGrp="1"/>
          </p:cNvSpPr>
          <p:nvPr>
            <p:ph type="sldNum" sz="quarter" idx="10"/>
          </p:nvPr>
        </p:nvSpPr>
        <p:spPr/>
        <p:txBody>
          <a:bodyPr/>
          <a:lstStyle/>
          <a:p>
            <a:fld id="{B7D854C1-D8DB-439C-8B37-6CAF82AB5E22}" type="slidenum">
              <a:rPr lang="en-GB" smtClean="0"/>
              <a:pPr/>
              <a:t>13</a:t>
            </a:fld>
            <a:endParaRPr lang="en-GB"/>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37101379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NZ" sz="1200" kern="1200" dirty="0">
                <a:solidFill>
                  <a:schemeClr val="tx1"/>
                </a:solidFill>
                <a:effectLst/>
                <a:latin typeface="+mn-lt"/>
                <a:ea typeface="+mn-ea"/>
                <a:cs typeface="+mn-cs"/>
              </a:rPr>
              <a:t>The 2</a:t>
            </a:r>
            <a:r>
              <a:rPr lang="en-NZ" sz="1200" kern="1200" baseline="30000" dirty="0">
                <a:solidFill>
                  <a:schemeClr val="tx1"/>
                </a:solidFill>
                <a:effectLst/>
                <a:latin typeface="+mn-lt"/>
                <a:ea typeface="+mn-ea"/>
                <a:cs typeface="+mn-cs"/>
              </a:rPr>
              <a:t>nd</a:t>
            </a:r>
            <a:r>
              <a:rPr lang="en-NZ" sz="1200" kern="1200" dirty="0">
                <a:solidFill>
                  <a:schemeClr val="tx1"/>
                </a:solidFill>
                <a:effectLst/>
                <a:latin typeface="+mn-lt"/>
                <a:ea typeface="+mn-ea"/>
                <a:cs typeface="+mn-cs"/>
              </a:rPr>
              <a:t> Sunday in Ordinary Time is in the month of </a:t>
            </a:r>
            <a:r>
              <a:rPr lang="en-NZ" sz="1200" b="1" kern="1200" dirty="0">
                <a:solidFill>
                  <a:schemeClr val="tx1"/>
                </a:solidFill>
                <a:effectLst/>
                <a:latin typeface="+mn-lt"/>
                <a:ea typeface="+mn-ea"/>
                <a:cs typeface="+mn-cs"/>
              </a:rPr>
              <a:t>January</a:t>
            </a:r>
            <a:endParaRPr lang="en-NZ" sz="1200" kern="1200" dirty="0">
              <a:solidFill>
                <a:schemeClr val="tx1"/>
              </a:solidFill>
              <a:effectLst/>
              <a:latin typeface="+mn-lt"/>
              <a:ea typeface="+mn-ea"/>
              <a:cs typeface="+mn-cs"/>
            </a:endParaRPr>
          </a:p>
          <a:p>
            <a:pPr lvl="0"/>
            <a:r>
              <a:rPr lang="en-NZ" sz="1200" kern="1200" dirty="0">
                <a:solidFill>
                  <a:schemeClr val="tx1"/>
                </a:solidFill>
                <a:effectLst/>
                <a:latin typeface="+mn-lt"/>
                <a:ea typeface="+mn-ea"/>
                <a:cs typeface="+mn-cs"/>
              </a:rPr>
              <a:t>The 22nd Sunday in Ordinary Time is in the months of</a:t>
            </a:r>
            <a:r>
              <a:rPr lang="en-NZ" sz="1200" b="1" kern="1200" dirty="0">
                <a:solidFill>
                  <a:schemeClr val="tx1"/>
                </a:solidFill>
                <a:effectLst/>
                <a:latin typeface="+mn-lt"/>
                <a:ea typeface="+mn-ea"/>
                <a:cs typeface="+mn-cs"/>
              </a:rPr>
              <a:t> August or September</a:t>
            </a:r>
            <a:endParaRPr lang="en-NZ" sz="1200" kern="1200" dirty="0">
              <a:solidFill>
                <a:schemeClr val="tx1"/>
              </a:solidFill>
              <a:effectLst/>
              <a:latin typeface="+mn-lt"/>
              <a:ea typeface="+mn-ea"/>
              <a:cs typeface="+mn-cs"/>
            </a:endParaRPr>
          </a:p>
          <a:p>
            <a:pPr lvl="0"/>
            <a:r>
              <a:rPr lang="en-NZ" sz="1200" kern="1200" dirty="0">
                <a:solidFill>
                  <a:schemeClr val="tx1"/>
                </a:solidFill>
                <a:effectLst/>
                <a:latin typeface="+mn-lt"/>
                <a:ea typeface="+mn-ea"/>
                <a:cs typeface="+mn-cs"/>
              </a:rPr>
              <a:t>The 14</a:t>
            </a:r>
            <a:r>
              <a:rPr lang="en-NZ" sz="1200" kern="1200" baseline="30000" dirty="0">
                <a:solidFill>
                  <a:schemeClr val="tx1"/>
                </a:solidFill>
                <a:effectLst/>
                <a:latin typeface="+mn-lt"/>
                <a:ea typeface="+mn-ea"/>
                <a:cs typeface="+mn-cs"/>
              </a:rPr>
              <a:t>th</a:t>
            </a:r>
            <a:r>
              <a:rPr lang="en-NZ" sz="1200" kern="1200" dirty="0">
                <a:solidFill>
                  <a:schemeClr val="tx1"/>
                </a:solidFill>
                <a:effectLst/>
                <a:latin typeface="+mn-lt"/>
                <a:ea typeface="+mn-ea"/>
                <a:cs typeface="+mn-cs"/>
              </a:rPr>
              <a:t> Sunday in Ordinary Time is in the month of </a:t>
            </a:r>
            <a:r>
              <a:rPr lang="en-NZ" sz="1200" b="1" kern="1200" dirty="0">
                <a:solidFill>
                  <a:schemeClr val="tx1"/>
                </a:solidFill>
                <a:effectLst/>
                <a:latin typeface="+mn-lt"/>
                <a:ea typeface="+mn-ea"/>
                <a:cs typeface="+mn-cs"/>
              </a:rPr>
              <a:t>July</a:t>
            </a:r>
            <a:endParaRPr lang="en-NZ" sz="1200" kern="1200" dirty="0">
              <a:solidFill>
                <a:schemeClr val="tx1"/>
              </a:solidFill>
              <a:effectLst/>
              <a:latin typeface="+mn-lt"/>
              <a:ea typeface="+mn-ea"/>
              <a:cs typeface="+mn-cs"/>
            </a:endParaRPr>
          </a:p>
          <a:p>
            <a:pPr lvl="0"/>
            <a:r>
              <a:rPr lang="en-NZ" sz="1200" kern="1200" dirty="0">
                <a:solidFill>
                  <a:schemeClr val="tx1"/>
                </a:solidFill>
                <a:effectLst/>
                <a:latin typeface="+mn-lt"/>
                <a:ea typeface="+mn-ea"/>
                <a:cs typeface="+mn-cs"/>
              </a:rPr>
              <a:t>The 30</a:t>
            </a:r>
            <a:r>
              <a:rPr lang="en-NZ" sz="1200" kern="1200" baseline="30000" dirty="0">
                <a:solidFill>
                  <a:schemeClr val="tx1"/>
                </a:solidFill>
                <a:effectLst/>
                <a:latin typeface="+mn-lt"/>
                <a:ea typeface="+mn-ea"/>
                <a:cs typeface="+mn-cs"/>
              </a:rPr>
              <a:t>th</a:t>
            </a:r>
            <a:r>
              <a:rPr lang="en-NZ" sz="1200" kern="1200" dirty="0">
                <a:solidFill>
                  <a:schemeClr val="tx1"/>
                </a:solidFill>
                <a:effectLst/>
                <a:latin typeface="+mn-lt"/>
                <a:ea typeface="+mn-ea"/>
                <a:cs typeface="+mn-cs"/>
              </a:rPr>
              <a:t>  Sunday in Ordinary Time is in the month of </a:t>
            </a:r>
            <a:r>
              <a:rPr lang="en-NZ" sz="1200" b="1" kern="1200" dirty="0">
                <a:solidFill>
                  <a:schemeClr val="tx1"/>
                </a:solidFill>
                <a:effectLst/>
                <a:latin typeface="+mn-lt"/>
                <a:ea typeface="+mn-ea"/>
                <a:cs typeface="+mn-cs"/>
              </a:rPr>
              <a:t>October</a:t>
            </a:r>
            <a:endParaRPr lang="en-NZ" sz="1200" kern="1200" dirty="0">
              <a:solidFill>
                <a:schemeClr val="tx1"/>
              </a:solidFill>
              <a:effectLst/>
              <a:latin typeface="+mn-lt"/>
              <a:ea typeface="+mn-ea"/>
              <a:cs typeface="+mn-cs"/>
            </a:endParaRPr>
          </a:p>
          <a:p>
            <a:pPr lvl="0"/>
            <a:r>
              <a:rPr lang="en-NZ" sz="1200" kern="1200" dirty="0">
                <a:solidFill>
                  <a:schemeClr val="tx1"/>
                </a:solidFill>
                <a:effectLst/>
                <a:latin typeface="+mn-lt"/>
                <a:ea typeface="+mn-ea"/>
                <a:cs typeface="+mn-cs"/>
              </a:rPr>
              <a:t>The 19</a:t>
            </a:r>
            <a:r>
              <a:rPr lang="en-NZ" sz="1200" kern="1200" baseline="30000" dirty="0">
                <a:solidFill>
                  <a:schemeClr val="tx1"/>
                </a:solidFill>
                <a:effectLst/>
                <a:latin typeface="+mn-lt"/>
                <a:ea typeface="+mn-ea"/>
                <a:cs typeface="+mn-cs"/>
              </a:rPr>
              <a:t>th</a:t>
            </a:r>
            <a:r>
              <a:rPr lang="en-NZ" sz="1200" kern="1200" dirty="0">
                <a:solidFill>
                  <a:schemeClr val="tx1"/>
                </a:solidFill>
                <a:effectLst/>
                <a:latin typeface="+mn-lt"/>
                <a:ea typeface="+mn-ea"/>
                <a:cs typeface="+mn-cs"/>
              </a:rPr>
              <a:t>  Sunday in Ordinary Time is in the month of </a:t>
            </a:r>
            <a:r>
              <a:rPr lang="en-NZ" sz="1200" b="1" kern="1200" dirty="0">
                <a:solidFill>
                  <a:schemeClr val="tx1"/>
                </a:solidFill>
                <a:effectLst/>
                <a:latin typeface="+mn-lt"/>
                <a:ea typeface="+mn-ea"/>
                <a:cs typeface="+mn-cs"/>
              </a:rPr>
              <a:t>August </a:t>
            </a:r>
            <a:endParaRPr lang="en-NZ" sz="1200" kern="1200" dirty="0">
              <a:solidFill>
                <a:schemeClr val="tx1"/>
              </a:solidFill>
              <a:effectLst/>
              <a:latin typeface="+mn-lt"/>
              <a:ea typeface="+mn-ea"/>
              <a:cs typeface="+mn-cs"/>
            </a:endParaRPr>
          </a:p>
          <a:p>
            <a:pPr lvl="0"/>
            <a:r>
              <a:rPr lang="en-NZ" sz="1200" kern="1200" dirty="0">
                <a:solidFill>
                  <a:schemeClr val="tx1"/>
                </a:solidFill>
                <a:effectLst/>
                <a:latin typeface="+mn-lt"/>
                <a:ea typeface="+mn-ea"/>
                <a:cs typeface="+mn-cs"/>
              </a:rPr>
              <a:t>The 8</a:t>
            </a:r>
            <a:r>
              <a:rPr lang="en-NZ" sz="1200" kern="1200" baseline="30000" dirty="0">
                <a:solidFill>
                  <a:schemeClr val="tx1"/>
                </a:solidFill>
                <a:effectLst/>
                <a:latin typeface="+mn-lt"/>
                <a:ea typeface="+mn-ea"/>
                <a:cs typeface="+mn-cs"/>
              </a:rPr>
              <a:t>th</a:t>
            </a:r>
            <a:r>
              <a:rPr lang="en-NZ" sz="1200" kern="1200" dirty="0">
                <a:solidFill>
                  <a:schemeClr val="tx1"/>
                </a:solidFill>
                <a:effectLst/>
                <a:latin typeface="+mn-lt"/>
                <a:ea typeface="+mn-ea"/>
                <a:cs typeface="+mn-cs"/>
              </a:rPr>
              <a:t>  Sunday in Ordinary Time is in the months  of </a:t>
            </a:r>
            <a:r>
              <a:rPr lang="en-NZ" sz="1200" b="1" kern="1200" dirty="0">
                <a:solidFill>
                  <a:schemeClr val="tx1"/>
                </a:solidFill>
                <a:effectLst/>
                <a:latin typeface="+mn-lt"/>
                <a:ea typeface="+mn-ea"/>
                <a:cs typeface="+mn-cs"/>
              </a:rPr>
              <a:t>February</a:t>
            </a:r>
            <a:r>
              <a:rPr lang="en-NZ" sz="1200" b="1" kern="1200" baseline="0" dirty="0">
                <a:solidFill>
                  <a:schemeClr val="tx1"/>
                </a:solidFill>
                <a:effectLst/>
                <a:latin typeface="+mn-lt"/>
                <a:ea typeface="+mn-ea"/>
                <a:cs typeface="+mn-cs"/>
              </a:rPr>
              <a:t> or March</a:t>
            </a:r>
            <a:endParaRPr lang="en-NZ" sz="1200" kern="1200" dirty="0">
              <a:solidFill>
                <a:schemeClr val="tx1"/>
              </a:solidFill>
              <a:effectLst/>
              <a:latin typeface="+mn-lt"/>
              <a:ea typeface="+mn-ea"/>
              <a:cs typeface="+mn-cs"/>
            </a:endParaRPr>
          </a:p>
          <a:p>
            <a:pPr lvl="0"/>
            <a:r>
              <a:rPr lang="en-NZ" sz="1200" kern="1200" dirty="0">
                <a:solidFill>
                  <a:schemeClr val="tx1"/>
                </a:solidFill>
                <a:effectLst/>
                <a:latin typeface="+mn-lt"/>
                <a:ea typeface="+mn-ea"/>
                <a:cs typeface="+mn-cs"/>
              </a:rPr>
              <a:t>The 27</a:t>
            </a:r>
            <a:r>
              <a:rPr lang="en-NZ" sz="1200" kern="1200" baseline="30000" dirty="0">
                <a:solidFill>
                  <a:schemeClr val="tx1"/>
                </a:solidFill>
                <a:effectLst/>
                <a:latin typeface="+mn-lt"/>
                <a:ea typeface="+mn-ea"/>
                <a:cs typeface="+mn-cs"/>
              </a:rPr>
              <a:t>th</a:t>
            </a:r>
            <a:r>
              <a:rPr lang="en-NZ" sz="1200" kern="1200" dirty="0">
                <a:solidFill>
                  <a:schemeClr val="tx1"/>
                </a:solidFill>
                <a:effectLst/>
                <a:latin typeface="+mn-lt"/>
                <a:ea typeface="+mn-ea"/>
                <a:cs typeface="+mn-cs"/>
              </a:rPr>
              <a:t> Sunday in Ordinary Time is in the month of</a:t>
            </a:r>
            <a:r>
              <a:rPr lang="en-NZ" sz="1200" b="1" kern="1200" dirty="0">
                <a:solidFill>
                  <a:schemeClr val="tx1"/>
                </a:solidFill>
                <a:effectLst/>
                <a:latin typeface="+mn-lt"/>
                <a:ea typeface="+mn-ea"/>
                <a:cs typeface="+mn-cs"/>
              </a:rPr>
              <a:t> October</a:t>
            </a:r>
            <a:endParaRPr lang="en-NZ" sz="1200" kern="1200" dirty="0">
              <a:solidFill>
                <a:schemeClr val="tx1"/>
              </a:solidFill>
              <a:effectLst/>
              <a:latin typeface="+mn-lt"/>
              <a:ea typeface="+mn-ea"/>
              <a:cs typeface="+mn-cs"/>
            </a:endParaRPr>
          </a:p>
          <a:p>
            <a:pPr lvl="0"/>
            <a:r>
              <a:rPr lang="en-NZ" sz="1200" kern="1200" dirty="0">
                <a:solidFill>
                  <a:schemeClr val="tx1"/>
                </a:solidFill>
                <a:effectLst/>
                <a:latin typeface="+mn-lt"/>
                <a:ea typeface="+mn-ea"/>
                <a:cs typeface="+mn-cs"/>
              </a:rPr>
              <a:t>The 5th Sunday in Ordinary Time is in the month of   </a:t>
            </a:r>
            <a:r>
              <a:rPr lang="en-NZ" sz="1200" b="1" kern="1200" dirty="0">
                <a:solidFill>
                  <a:schemeClr val="tx1"/>
                </a:solidFill>
                <a:effectLst/>
                <a:latin typeface="+mn-lt"/>
                <a:ea typeface="+mn-ea"/>
                <a:cs typeface="+mn-cs"/>
              </a:rPr>
              <a:t>February </a:t>
            </a:r>
            <a:endParaRPr lang="en-NZ" sz="1200" kern="1200" dirty="0">
              <a:solidFill>
                <a:schemeClr val="tx1"/>
              </a:solidFill>
              <a:effectLst/>
              <a:latin typeface="+mn-lt"/>
              <a:ea typeface="+mn-ea"/>
              <a:cs typeface="+mn-cs"/>
            </a:endParaRPr>
          </a:p>
          <a:p>
            <a:pPr lvl="0"/>
            <a:r>
              <a:rPr lang="en-NZ" sz="1200" kern="1200" dirty="0">
                <a:solidFill>
                  <a:schemeClr val="tx1"/>
                </a:solidFill>
                <a:effectLst/>
                <a:latin typeface="+mn-lt"/>
                <a:ea typeface="+mn-ea"/>
                <a:cs typeface="+mn-cs"/>
              </a:rPr>
              <a:t>The 32</a:t>
            </a:r>
            <a:r>
              <a:rPr lang="en-NZ" sz="1200" kern="1200" baseline="30000" dirty="0">
                <a:solidFill>
                  <a:schemeClr val="tx1"/>
                </a:solidFill>
                <a:effectLst/>
                <a:latin typeface="+mn-lt"/>
                <a:ea typeface="+mn-ea"/>
                <a:cs typeface="+mn-cs"/>
              </a:rPr>
              <a:t>nd</a:t>
            </a:r>
            <a:r>
              <a:rPr lang="en-NZ" sz="1200" kern="1200" dirty="0">
                <a:solidFill>
                  <a:schemeClr val="tx1"/>
                </a:solidFill>
                <a:effectLst/>
                <a:latin typeface="+mn-lt"/>
                <a:ea typeface="+mn-ea"/>
                <a:cs typeface="+mn-cs"/>
              </a:rPr>
              <a:t>  Sunday in Ordinary Time is in the month of</a:t>
            </a:r>
            <a:r>
              <a:rPr lang="en-NZ" sz="1200" b="1" kern="1200" dirty="0">
                <a:solidFill>
                  <a:schemeClr val="tx1"/>
                </a:solidFill>
                <a:effectLst/>
                <a:latin typeface="+mn-lt"/>
                <a:ea typeface="+mn-ea"/>
                <a:cs typeface="+mn-cs"/>
              </a:rPr>
              <a:t>  November</a:t>
            </a:r>
            <a:endParaRPr lang="en-NZ" sz="1200" kern="1200" dirty="0">
              <a:solidFill>
                <a:schemeClr val="tx1"/>
              </a:solidFill>
              <a:effectLst/>
              <a:latin typeface="+mn-lt"/>
              <a:ea typeface="+mn-ea"/>
              <a:cs typeface="+mn-cs"/>
            </a:endParaRPr>
          </a:p>
          <a:p>
            <a:pPr lvl="0"/>
            <a:r>
              <a:rPr lang="en-NZ" sz="1200" kern="1200" dirty="0">
                <a:solidFill>
                  <a:schemeClr val="tx1"/>
                </a:solidFill>
                <a:effectLst/>
                <a:latin typeface="+mn-lt"/>
                <a:ea typeface="+mn-ea"/>
                <a:cs typeface="+mn-cs"/>
              </a:rPr>
              <a:t>The 25</a:t>
            </a:r>
            <a:r>
              <a:rPr lang="en-NZ" sz="1200" kern="1200" baseline="30000" dirty="0">
                <a:solidFill>
                  <a:schemeClr val="tx1"/>
                </a:solidFill>
                <a:effectLst/>
                <a:latin typeface="+mn-lt"/>
                <a:ea typeface="+mn-ea"/>
                <a:cs typeface="+mn-cs"/>
              </a:rPr>
              <a:t>th</a:t>
            </a:r>
            <a:r>
              <a:rPr lang="en-NZ" sz="1200" kern="1200" dirty="0">
                <a:solidFill>
                  <a:schemeClr val="tx1"/>
                </a:solidFill>
                <a:effectLst/>
                <a:latin typeface="+mn-lt"/>
                <a:ea typeface="+mn-ea"/>
                <a:cs typeface="+mn-cs"/>
              </a:rPr>
              <a:t>  Sunday in Ordinary Time is in the month of </a:t>
            </a:r>
            <a:r>
              <a:rPr lang="en-NZ" sz="1200" b="1" kern="1200" dirty="0">
                <a:solidFill>
                  <a:schemeClr val="tx1"/>
                </a:solidFill>
                <a:effectLst/>
                <a:latin typeface="+mn-lt"/>
                <a:ea typeface="+mn-ea"/>
                <a:cs typeface="+mn-cs"/>
              </a:rPr>
              <a:t>September</a:t>
            </a:r>
            <a:endParaRPr lang="en-NZ" sz="1200" kern="1200" dirty="0">
              <a:solidFill>
                <a:schemeClr val="tx1"/>
              </a:solidFill>
              <a:effectLst/>
              <a:latin typeface="+mn-lt"/>
              <a:ea typeface="+mn-ea"/>
              <a:cs typeface="+mn-cs"/>
            </a:endParaRPr>
          </a:p>
          <a:p>
            <a:r>
              <a:rPr lang="en-NZ" sz="1200" kern="1200" dirty="0">
                <a:solidFill>
                  <a:schemeClr val="tx1"/>
                </a:solidFill>
                <a:effectLst/>
                <a:latin typeface="+mn-lt"/>
                <a:ea typeface="+mn-ea"/>
                <a:cs typeface="+mn-cs"/>
              </a:rPr>
              <a:t> </a:t>
            </a:r>
          </a:p>
          <a:p>
            <a:r>
              <a:rPr lang="en-NZ" sz="1200" b="1" kern="1200" dirty="0">
                <a:solidFill>
                  <a:schemeClr val="tx1"/>
                </a:solidFill>
                <a:effectLst/>
                <a:latin typeface="+mn-lt"/>
                <a:ea typeface="+mn-ea"/>
                <a:cs typeface="+mn-cs"/>
              </a:rPr>
              <a:t>Write the answers at the end of the question</a:t>
            </a:r>
            <a:endParaRPr lang="en-NZ" sz="1200" kern="1200" dirty="0">
              <a:solidFill>
                <a:schemeClr val="tx1"/>
              </a:solidFill>
              <a:effectLst/>
              <a:latin typeface="+mn-lt"/>
              <a:ea typeface="+mn-ea"/>
              <a:cs typeface="+mn-cs"/>
            </a:endParaRPr>
          </a:p>
          <a:p>
            <a:r>
              <a:rPr lang="en-NZ" sz="1200" b="1" kern="1200" dirty="0">
                <a:solidFill>
                  <a:schemeClr val="tx1"/>
                </a:solidFill>
                <a:effectLst/>
                <a:latin typeface="+mn-lt"/>
                <a:ea typeface="+mn-ea"/>
                <a:cs typeface="+mn-cs"/>
              </a:rPr>
              <a:t>1)</a:t>
            </a:r>
            <a:r>
              <a:rPr lang="en-NZ" sz="1200" kern="1200" dirty="0">
                <a:solidFill>
                  <a:schemeClr val="tx1"/>
                </a:solidFill>
                <a:effectLst/>
                <a:latin typeface="+mn-lt"/>
                <a:ea typeface="+mn-ea"/>
                <a:cs typeface="+mn-cs"/>
              </a:rPr>
              <a:t>How many weeks are there in Ordinary Time? </a:t>
            </a:r>
            <a:r>
              <a:rPr lang="en-NZ" sz="1200" b="1" kern="1200" dirty="0">
                <a:solidFill>
                  <a:schemeClr val="tx1"/>
                </a:solidFill>
                <a:effectLst/>
                <a:latin typeface="+mn-lt"/>
                <a:ea typeface="+mn-ea"/>
                <a:cs typeface="+mn-cs"/>
              </a:rPr>
              <a:t>33 or 34 weeks</a:t>
            </a:r>
            <a:endParaRPr lang="en-NZ" sz="1200" kern="1200" dirty="0">
              <a:solidFill>
                <a:schemeClr val="tx1"/>
              </a:solidFill>
              <a:effectLst/>
              <a:latin typeface="+mn-lt"/>
              <a:ea typeface="+mn-ea"/>
              <a:cs typeface="+mn-cs"/>
            </a:endParaRPr>
          </a:p>
          <a:p>
            <a:pPr lvl="0"/>
            <a:r>
              <a:rPr lang="en-NZ" sz="1200" kern="1200" dirty="0">
                <a:solidFill>
                  <a:schemeClr val="tx1"/>
                </a:solidFill>
                <a:effectLst/>
                <a:latin typeface="+mn-lt"/>
                <a:ea typeface="+mn-ea"/>
                <a:cs typeface="+mn-cs"/>
              </a:rPr>
              <a:t>What is the order of the Sundays in ‘Ordered’ Time? </a:t>
            </a:r>
            <a:r>
              <a:rPr lang="en-NZ" sz="1200" b="1" kern="1200" dirty="0">
                <a:solidFill>
                  <a:schemeClr val="tx1"/>
                </a:solidFill>
                <a:effectLst/>
                <a:latin typeface="+mn-lt"/>
                <a:ea typeface="+mn-ea"/>
                <a:cs typeface="+mn-cs"/>
              </a:rPr>
              <a:t>Numerical order</a:t>
            </a:r>
            <a:endParaRPr lang="en-NZ" sz="1200" kern="1200" dirty="0">
              <a:solidFill>
                <a:schemeClr val="tx1"/>
              </a:solidFill>
              <a:effectLst/>
              <a:latin typeface="+mn-lt"/>
              <a:ea typeface="+mn-ea"/>
              <a:cs typeface="+mn-cs"/>
            </a:endParaRPr>
          </a:p>
          <a:p>
            <a:pPr lvl="0"/>
            <a:r>
              <a:rPr lang="en-NZ" sz="1200" kern="1200" dirty="0">
                <a:solidFill>
                  <a:schemeClr val="tx1"/>
                </a:solidFill>
                <a:effectLst/>
                <a:latin typeface="+mn-lt"/>
                <a:ea typeface="+mn-ea"/>
                <a:cs typeface="+mn-cs"/>
              </a:rPr>
              <a:t>What is the first day of the Liturgical Year? </a:t>
            </a:r>
            <a:r>
              <a:rPr lang="en-NZ" sz="1200" b="1" kern="1200" dirty="0">
                <a:solidFill>
                  <a:schemeClr val="tx1"/>
                </a:solidFill>
                <a:effectLst/>
                <a:latin typeface="+mn-lt"/>
                <a:ea typeface="+mn-ea"/>
                <a:cs typeface="+mn-cs"/>
              </a:rPr>
              <a:t>The 1</a:t>
            </a:r>
            <a:r>
              <a:rPr lang="en-NZ" sz="1200" b="1" kern="1200" baseline="30000" dirty="0">
                <a:solidFill>
                  <a:schemeClr val="tx1"/>
                </a:solidFill>
                <a:effectLst/>
                <a:latin typeface="+mn-lt"/>
                <a:ea typeface="+mn-ea"/>
                <a:cs typeface="+mn-cs"/>
              </a:rPr>
              <a:t>st</a:t>
            </a:r>
            <a:r>
              <a:rPr lang="en-NZ" sz="1200" b="1" kern="1200" dirty="0">
                <a:solidFill>
                  <a:schemeClr val="tx1"/>
                </a:solidFill>
                <a:effectLst/>
                <a:latin typeface="+mn-lt"/>
                <a:ea typeface="+mn-ea"/>
                <a:cs typeface="+mn-cs"/>
              </a:rPr>
              <a:t> Sunday of Advent</a:t>
            </a:r>
            <a:endParaRPr lang="en-NZ" sz="1200" kern="1200" dirty="0">
              <a:solidFill>
                <a:schemeClr val="tx1"/>
              </a:solidFill>
              <a:effectLst/>
              <a:latin typeface="+mn-lt"/>
              <a:ea typeface="+mn-ea"/>
              <a:cs typeface="+mn-cs"/>
            </a:endParaRPr>
          </a:p>
          <a:p>
            <a:pPr lvl="0"/>
            <a:r>
              <a:rPr lang="en-NZ" sz="1200" kern="1200" dirty="0">
                <a:solidFill>
                  <a:schemeClr val="tx1"/>
                </a:solidFill>
                <a:effectLst/>
                <a:latin typeface="+mn-lt"/>
                <a:ea typeface="+mn-ea"/>
                <a:cs typeface="+mn-cs"/>
              </a:rPr>
              <a:t>What is the last day of the Liturgical Year? </a:t>
            </a:r>
            <a:r>
              <a:rPr lang="en-NZ" sz="1200" b="1" kern="1200" dirty="0">
                <a:solidFill>
                  <a:schemeClr val="tx1"/>
                </a:solidFill>
                <a:effectLst/>
                <a:latin typeface="+mn-lt"/>
                <a:ea typeface="+mn-ea"/>
                <a:cs typeface="+mn-cs"/>
              </a:rPr>
              <a:t>The Feast of Christ the King</a:t>
            </a:r>
            <a:endParaRPr lang="en-NZ" sz="1200" kern="1200" dirty="0">
              <a:solidFill>
                <a:schemeClr val="tx1"/>
              </a:solidFill>
              <a:effectLst/>
              <a:latin typeface="+mn-lt"/>
              <a:ea typeface="+mn-ea"/>
              <a:cs typeface="+mn-cs"/>
            </a:endParaRPr>
          </a:p>
          <a:p>
            <a:r>
              <a:rPr lang="en-NZ" sz="1200" kern="1200" dirty="0">
                <a:solidFill>
                  <a:schemeClr val="tx1"/>
                </a:solidFill>
                <a:effectLst/>
                <a:latin typeface="+mn-lt"/>
                <a:ea typeface="+mn-ea"/>
                <a:cs typeface="+mn-cs"/>
              </a:rPr>
              <a:t>What is the greatest feast in the Liturgical Year? </a:t>
            </a:r>
            <a:r>
              <a:rPr lang="en-NZ" sz="1200" b="1" kern="1200" dirty="0">
                <a:solidFill>
                  <a:schemeClr val="tx1"/>
                </a:solidFill>
                <a:effectLst/>
                <a:latin typeface="+mn-lt"/>
                <a:ea typeface="+mn-ea"/>
                <a:cs typeface="+mn-cs"/>
              </a:rPr>
              <a:t>Easter Sunday – the day Jesus rose</a:t>
            </a:r>
            <a:endParaRPr lang="en-NZ" dirty="0"/>
          </a:p>
        </p:txBody>
      </p:sp>
      <p:sp>
        <p:nvSpPr>
          <p:cNvPr id="4" name="Slide Number Placeholder 3"/>
          <p:cNvSpPr>
            <a:spLocks noGrp="1"/>
          </p:cNvSpPr>
          <p:nvPr>
            <p:ph type="sldNum" sz="quarter" idx="10"/>
          </p:nvPr>
        </p:nvSpPr>
        <p:spPr/>
        <p:txBody>
          <a:bodyPr/>
          <a:lstStyle/>
          <a:p>
            <a:fld id="{6509DF98-2BD5-4ABA-93E2-1EBC91663817}" type="slidenum">
              <a:rPr lang="en-NZ" smtClean="0"/>
              <a:t>14</a:t>
            </a:fld>
            <a:endParaRPr lang="en-NZ"/>
          </a:p>
        </p:txBody>
      </p:sp>
    </p:spTree>
    <p:extLst>
      <p:ext uri="{BB962C8B-B14F-4D97-AF65-F5344CB8AC3E}">
        <p14:creationId xmlns:p14="http://schemas.microsoft.com/office/powerpoint/2010/main" val="19984759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900" kern="1200" dirty="0">
                <a:solidFill>
                  <a:schemeClr val="tx1"/>
                </a:solidFill>
                <a:effectLst/>
                <a:latin typeface="+mn-lt"/>
                <a:ea typeface="+mn-ea"/>
                <a:cs typeface="+mn-cs"/>
              </a:rPr>
              <a:t>Read through the Learning Intentions with the class and identify some ideas/questions that might be explored in the resource.</a:t>
            </a:r>
            <a:endParaRPr lang="en-NZ" dirty="0"/>
          </a:p>
        </p:txBody>
      </p:sp>
      <p:sp>
        <p:nvSpPr>
          <p:cNvPr id="4" name="Slide Number Placeholder 3"/>
          <p:cNvSpPr>
            <a:spLocks noGrp="1"/>
          </p:cNvSpPr>
          <p:nvPr>
            <p:ph type="sldNum" sz="quarter" idx="10"/>
          </p:nvPr>
        </p:nvSpPr>
        <p:spPr/>
        <p:txBody>
          <a:bodyPr/>
          <a:lstStyle/>
          <a:p>
            <a:fld id="{6509DF98-2BD5-4ABA-93E2-1EBC91663817}" type="slidenum">
              <a:rPr lang="en-NZ" smtClean="0"/>
              <a:t>2</a:t>
            </a:fld>
            <a:endParaRPr lang="en-NZ"/>
          </a:p>
        </p:txBody>
      </p:sp>
    </p:spTree>
    <p:extLst>
      <p:ext uri="{BB962C8B-B14F-4D97-AF65-F5344CB8AC3E}">
        <p14:creationId xmlns:p14="http://schemas.microsoft.com/office/powerpoint/2010/main" val="15108386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900" kern="1200" dirty="0">
                <a:solidFill>
                  <a:schemeClr val="tx1"/>
                </a:solidFill>
                <a:effectLst/>
                <a:latin typeface="+mn-lt"/>
                <a:ea typeface="+mn-ea"/>
                <a:cs typeface="+mn-cs"/>
              </a:rPr>
              <a:t>Follow the message in the slide.</a:t>
            </a:r>
            <a:endParaRPr lang="en-NZ" sz="900" kern="1200" dirty="0">
              <a:solidFill>
                <a:schemeClr val="tx1"/>
              </a:solidFill>
              <a:effectLst/>
              <a:latin typeface="+mn-lt"/>
              <a:ea typeface="+mn-ea"/>
              <a:cs typeface="+mn-cs"/>
            </a:endParaRPr>
          </a:p>
          <a:p>
            <a:r>
              <a:rPr lang="en-GB" sz="900" kern="1200" dirty="0">
                <a:solidFill>
                  <a:schemeClr val="tx1"/>
                </a:solidFill>
                <a:effectLst/>
                <a:latin typeface="+mn-lt"/>
                <a:ea typeface="+mn-ea"/>
                <a:cs typeface="+mn-cs"/>
              </a:rPr>
              <a:t>Children complete the worksheet and share it in groups.</a:t>
            </a:r>
            <a:endParaRPr lang="en-NZ" sz="900" kern="1200" dirty="0">
              <a:solidFill>
                <a:schemeClr val="tx1"/>
              </a:solidFill>
              <a:effectLst/>
              <a:latin typeface="+mn-lt"/>
              <a:ea typeface="+mn-ea"/>
              <a:cs typeface="+mn-cs"/>
            </a:endParaRPr>
          </a:p>
          <a:p>
            <a:r>
              <a:rPr lang="en-GB" sz="900" kern="1200" dirty="0">
                <a:solidFill>
                  <a:schemeClr val="tx1"/>
                </a:solidFill>
                <a:effectLst/>
                <a:latin typeface="+mn-lt"/>
                <a:ea typeface="+mn-ea"/>
                <a:cs typeface="+mn-cs"/>
              </a:rPr>
              <a:t>Add it to RE Learning Journals.</a:t>
            </a:r>
            <a:endParaRPr lang="en-NZ" dirty="0"/>
          </a:p>
        </p:txBody>
      </p:sp>
      <p:sp>
        <p:nvSpPr>
          <p:cNvPr id="4" name="Slide Number Placeholder 3"/>
          <p:cNvSpPr>
            <a:spLocks noGrp="1"/>
          </p:cNvSpPr>
          <p:nvPr>
            <p:ph type="sldNum" sz="quarter" idx="10"/>
          </p:nvPr>
        </p:nvSpPr>
        <p:spPr/>
        <p:txBody>
          <a:bodyPr/>
          <a:lstStyle/>
          <a:p>
            <a:fld id="{6509DF98-2BD5-4ABA-93E2-1EBC91663817}" type="slidenum">
              <a:rPr lang="en-NZ" smtClean="0"/>
              <a:t>3</a:t>
            </a:fld>
            <a:endParaRPr lang="en-NZ"/>
          </a:p>
        </p:txBody>
      </p:sp>
    </p:spTree>
    <p:extLst>
      <p:ext uri="{BB962C8B-B14F-4D97-AF65-F5344CB8AC3E}">
        <p14:creationId xmlns:p14="http://schemas.microsoft.com/office/powerpoint/2010/main" val="33377172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900" kern="1200" dirty="0">
                <a:solidFill>
                  <a:schemeClr val="tx1"/>
                </a:solidFill>
                <a:effectLst/>
                <a:latin typeface="+mn-lt"/>
                <a:ea typeface="+mn-ea"/>
                <a:cs typeface="+mn-cs"/>
              </a:rPr>
              <a:t>Read and respond to the questions on the pop up slide.</a:t>
            </a:r>
            <a:endParaRPr lang="en-NZ" sz="900" kern="1200" dirty="0">
              <a:solidFill>
                <a:schemeClr val="tx1"/>
              </a:solidFill>
              <a:effectLst/>
              <a:latin typeface="+mn-lt"/>
              <a:ea typeface="+mn-ea"/>
              <a:cs typeface="+mn-cs"/>
            </a:endParaRPr>
          </a:p>
          <a:p>
            <a:r>
              <a:rPr lang="en-GB" sz="900" kern="1200" dirty="0">
                <a:solidFill>
                  <a:schemeClr val="tx1"/>
                </a:solidFill>
                <a:effectLst/>
                <a:latin typeface="+mn-lt"/>
                <a:ea typeface="+mn-ea"/>
                <a:cs typeface="+mn-cs"/>
              </a:rPr>
              <a:t>Invite children to close their eyes and name the seasons in the Liturgical Year starting with Advent. Check them with the calendar image. </a:t>
            </a:r>
          </a:p>
          <a:p>
            <a:r>
              <a:rPr lang="en-GB" sz="900" kern="1200" dirty="0">
                <a:solidFill>
                  <a:schemeClr val="tx1"/>
                </a:solidFill>
                <a:effectLst/>
                <a:latin typeface="+mn-lt"/>
                <a:ea typeface="+mn-ea"/>
                <a:cs typeface="+mn-cs"/>
              </a:rPr>
              <a:t>The Triduum is the last days of Lent – it is celebrated in the liturgies for - </a:t>
            </a:r>
            <a:r>
              <a:rPr lang="en-NZ" sz="900" kern="1200" dirty="0">
                <a:solidFill>
                  <a:schemeClr val="tx1"/>
                </a:solidFill>
                <a:effectLst/>
                <a:latin typeface="+mn-lt"/>
                <a:ea typeface="+mn-ea"/>
                <a:cs typeface="+mn-cs"/>
              </a:rPr>
              <a:t>the last part of Holy Thursday</a:t>
            </a:r>
            <a:r>
              <a:rPr lang="en-GB" sz="900" kern="1200" dirty="0">
                <a:solidFill>
                  <a:schemeClr val="tx1"/>
                </a:solidFill>
                <a:effectLst/>
                <a:latin typeface="+mn-lt"/>
                <a:ea typeface="+mn-ea"/>
                <a:cs typeface="+mn-cs"/>
              </a:rPr>
              <a:t>, </a:t>
            </a:r>
            <a:r>
              <a:rPr lang="en-NZ" sz="900" kern="1200" dirty="0">
                <a:solidFill>
                  <a:schemeClr val="tx1"/>
                </a:solidFill>
                <a:effectLst/>
                <a:latin typeface="+mn-lt"/>
                <a:ea typeface="+mn-ea"/>
                <a:cs typeface="+mn-cs"/>
              </a:rPr>
              <a:t>Good Friday, Holy Saturday</a:t>
            </a:r>
            <a:r>
              <a:rPr lang="en-GB" sz="900" kern="1200" dirty="0">
                <a:solidFill>
                  <a:schemeClr val="tx1"/>
                </a:solidFill>
                <a:effectLst/>
                <a:latin typeface="+mn-lt"/>
                <a:ea typeface="+mn-ea"/>
                <a:cs typeface="+mn-cs"/>
              </a:rPr>
              <a:t>, </a:t>
            </a:r>
            <a:r>
              <a:rPr lang="en-NZ" sz="900" kern="1200" dirty="0">
                <a:solidFill>
                  <a:schemeClr val="tx1"/>
                </a:solidFill>
                <a:effectLst/>
                <a:latin typeface="+mn-lt"/>
                <a:ea typeface="+mn-ea"/>
                <a:cs typeface="+mn-cs"/>
              </a:rPr>
              <a:t>and the first part of Easter Sunday. Triduum is Latin for 3 days. </a:t>
            </a:r>
            <a:endParaRPr lang="en-NZ" dirty="0"/>
          </a:p>
        </p:txBody>
      </p:sp>
      <p:sp>
        <p:nvSpPr>
          <p:cNvPr id="4" name="Slide Number Placeholder 3"/>
          <p:cNvSpPr>
            <a:spLocks noGrp="1"/>
          </p:cNvSpPr>
          <p:nvPr>
            <p:ph type="sldNum" sz="quarter" idx="10"/>
          </p:nvPr>
        </p:nvSpPr>
        <p:spPr/>
        <p:txBody>
          <a:bodyPr/>
          <a:lstStyle/>
          <a:p>
            <a:fld id="{6509DF98-2BD5-4ABA-93E2-1EBC91663817}" type="slidenum">
              <a:rPr lang="en-NZ" smtClean="0"/>
              <a:t>4</a:t>
            </a:fld>
            <a:endParaRPr lang="en-NZ"/>
          </a:p>
        </p:txBody>
      </p:sp>
    </p:spTree>
    <p:extLst>
      <p:ext uri="{BB962C8B-B14F-4D97-AF65-F5344CB8AC3E}">
        <p14:creationId xmlns:p14="http://schemas.microsoft.com/office/powerpoint/2010/main" val="39309504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sz="900" kern="1200" dirty="0">
                <a:solidFill>
                  <a:schemeClr val="tx1"/>
                </a:solidFill>
                <a:effectLst/>
                <a:latin typeface="+mn-lt"/>
                <a:ea typeface="+mn-ea"/>
                <a:cs typeface="+mn-cs"/>
              </a:rPr>
              <a:t>Use the text on the post it notes to generate discussion about what Ordinary Time means, how the pattern of Ordinary Time is like the pattern of our lives and name some of the times of celebration in our ‘ordinary’ lives and in our lives as Christians in the Church. </a:t>
            </a:r>
            <a:endParaRPr lang="en-GB" noProof="0" dirty="0"/>
          </a:p>
        </p:txBody>
      </p:sp>
      <p:sp>
        <p:nvSpPr>
          <p:cNvPr id="4" name="Slide Number Placeholder 3"/>
          <p:cNvSpPr>
            <a:spLocks noGrp="1"/>
          </p:cNvSpPr>
          <p:nvPr>
            <p:ph type="sldNum" sz="quarter" idx="10"/>
          </p:nvPr>
        </p:nvSpPr>
        <p:spPr/>
        <p:txBody>
          <a:bodyPr/>
          <a:lstStyle/>
          <a:p>
            <a:fld id="{B7D854C1-D8DB-439C-8B37-6CAF82AB5E22}" type="slidenum">
              <a:rPr lang="en-GB" smtClean="0"/>
              <a:pPr/>
              <a:t>5</a:t>
            </a:fld>
            <a:endParaRPr lang="en-GB"/>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25989959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900" kern="1200" dirty="0">
                <a:solidFill>
                  <a:schemeClr val="tx1"/>
                </a:solidFill>
                <a:effectLst/>
                <a:latin typeface="+mn-lt"/>
                <a:ea typeface="+mn-ea"/>
                <a:cs typeface="+mn-cs"/>
              </a:rPr>
              <a:t>Read the flip cards and make a comment or ask a question.</a:t>
            </a:r>
            <a:endParaRPr lang="en-NZ" sz="900" kern="1200" dirty="0">
              <a:solidFill>
                <a:schemeClr val="tx1"/>
              </a:solidFill>
              <a:effectLst/>
              <a:latin typeface="+mn-lt"/>
              <a:ea typeface="+mn-ea"/>
              <a:cs typeface="+mn-cs"/>
            </a:endParaRPr>
          </a:p>
          <a:p>
            <a:r>
              <a:rPr lang="en-GB" sz="900" kern="1200" dirty="0">
                <a:solidFill>
                  <a:schemeClr val="tx1"/>
                </a:solidFill>
                <a:effectLst/>
                <a:latin typeface="+mn-lt"/>
                <a:ea typeface="+mn-ea"/>
                <a:cs typeface="+mn-cs"/>
              </a:rPr>
              <a:t>Respond to the coloured text. </a:t>
            </a:r>
            <a:endParaRPr lang="en-NZ" dirty="0"/>
          </a:p>
        </p:txBody>
      </p:sp>
      <p:sp>
        <p:nvSpPr>
          <p:cNvPr id="4" name="Slide Number Placeholder 3"/>
          <p:cNvSpPr>
            <a:spLocks noGrp="1"/>
          </p:cNvSpPr>
          <p:nvPr>
            <p:ph type="sldNum" sz="quarter" idx="10"/>
          </p:nvPr>
        </p:nvSpPr>
        <p:spPr/>
        <p:txBody>
          <a:bodyPr/>
          <a:lstStyle/>
          <a:p>
            <a:fld id="{6509DF98-2BD5-4ABA-93E2-1EBC91663817}" type="slidenum">
              <a:rPr lang="en-NZ" smtClean="0"/>
              <a:t>6</a:t>
            </a:fld>
            <a:endParaRPr lang="en-NZ"/>
          </a:p>
        </p:txBody>
      </p:sp>
    </p:spTree>
    <p:extLst>
      <p:ext uri="{BB962C8B-B14F-4D97-AF65-F5344CB8AC3E}">
        <p14:creationId xmlns:p14="http://schemas.microsoft.com/office/powerpoint/2010/main" val="6436178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900" kern="1200" dirty="0">
                <a:solidFill>
                  <a:schemeClr val="tx1"/>
                </a:solidFill>
                <a:effectLst/>
                <a:latin typeface="+mn-lt"/>
                <a:ea typeface="+mn-ea"/>
                <a:cs typeface="+mn-cs"/>
              </a:rPr>
              <a:t>Explain that the Sundays and weeks in Ordinary Time are identified by their number which is in numerical order. </a:t>
            </a:r>
            <a:endParaRPr lang="en-NZ" sz="900" kern="1200" dirty="0">
              <a:solidFill>
                <a:schemeClr val="tx1"/>
              </a:solidFill>
              <a:effectLst/>
              <a:latin typeface="+mn-lt"/>
              <a:ea typeface="+mn-ea"/>
              <a:cs typeface="+mn-cs"/>
            </a:endParaRPr>
          </a:p>
          <a:p>
            <a:r>
              <a:rPr lang="en-GB" sz="900" kern="1200" dirty="0">
                <a:solidFill>
                  <a:schemeClr val="tx1"/>
                </a:solidFill>
                <a:effectLst/>
                <a:latin typeface="+mn-lt"/>
                <a:ea typeface="+mn-ea"/>
                <a:cs typeface="+mn-cs"/>
              </a:rPr>
              <a:t>Remind children the Liturgical Year starts on the 1</a:t>
            </a:r>
            <a:r>
              <a:rPr lang="en-GB" sz="900" kern="1200" baseline="30000" dirty="0">
                <a:solidFill>
                  <a:schemeClr val="tx1"/>
                </a:solidFill>
                <a:effectLst/>
                <a:latin typeface="+mn-lt"/>
                <a:ea typeface="+mn-ea"/>
                <a:cs typeface="+mn-cs"/>
              </a:rPr>
              <a:t>st</a:t>
            </a:r>
            <a:r>
              <a:rPr lang="en-GB" sz="900" kern="1200" dirty="0">
                <a:solidFill>
                  <a:schemeClr val="tx1"/>
                </a:solidFill>
                <a:effectLst/>
                <a:latin typeface="+mn-lt"/>
                <a:ea typeface="+mn-ea"/>
                <a:cs typeface="+mn-cs"/>
              </a:rPr>
              <a:t> Sunday in Advent and ends on the last Sunday in Ordinary Time which is the Feast of Christ the King. </a:t>
            </a:r>
            <a:endParaRPr lang="en-NZ" sz="900" kern="1200" dirty="0">
              <a:solidFill>
                <a:schemeClr val="tx1"/>
              </a:solidFill>
              <a:effectLst/>
              <a:latin typeface="+mn-lt"/>
              <a:ea typeface="+mn-ea"/>
              <a:cs typeface="+mn-cs"/>
            </a:endParaRPr>
          </a:p>
          <a:p>
            <a:r>
              <a:rPr lang="en-GB" sz="900" kern="1200" dirty="0">
                <a:solidFill>
                  <a:schemeClr val="tx1"/>
                </a:solidFill>
                <a:effectLst/>
                <a:latin typeface="+mn-lt"/>
                <a:ea typeface="+mn-ea"/>
                <a:cs typeface="+mn-cs"/>
              </a:rPr>
              <a:t>Some of the Sundays in Ordinary Time are major Feasts in the Church so they do not have a number but they have a title such as Trinity Sunday, Feast of the Body and Blood of Christ.</a:t>
            </a:r>
            <a:endParaRPr lang="en-NZ" sz="900" kern="1200" dirty="0">
              <a:solidFill>
                <a:schemeClr val="tx1"/>
              </a:solidFill>
              <a:effectLst/>
              <a:latin typeface="+mn-lt"/>
              <a:ea typeface="+mn-ea"/>
              <a:cs typeface="+mn-cs"/>
            </a:endParaRPr>
          </a:p>
          <a:p>
            <a:r>
              <a:rPr lang="en-GB" sz="900" kern="1200" dirty="0">
                <a:solidFill>
                  <a:schemeClr val="tx1"/>
                </a:solidFill>
                <a:effectLst/>
                <a:latin typeface="+mn-lt"/>
                <a:ea typeface="+mn-ea"/>
                <a:cs typeface="+mn-cs"/>
              </a:rPr>
              <a:t>Children name the correct statements to complete the sentences and check it with the floaters. </a:t>
            </a:r>
            <a:endParaRPr lang="en-NZ" sz="900" kern="1200" dirty="0">
              <a:solidFill>
                <a:schemeClr val="tx1"/>
              </a:solidFill>
              <a:effectLst/>
              <a:latin typeface="+mn-lt"/>
              <a:ea typeface="+mn-ea"/>
              <a:cs typeface="+mn-cs"/>
            </a:endParaRPr>
          </a:p>
          <a:p>
            <a:r>
              <a:rPr lang="en-GB" sz="900" kern="1200" dirty="0">
                <a:solidFill>
                  <a:schemeClr val="tx1"/>
                </a:solidFill>
                <a:effectLst/>
                <a:latin typeface="+mn-lt"/>
                <a:ea typeface="+mn-ea"/>
                <a:cs typeface="+mn-cs"/>
              </a:rPr>
              <a:t>When completed children share something they have learned about Ordinary Time. </a:t>
            </a:r>
            <a:endParaRPr lang="en-NZ" sz="900" kern="1200" dirty="0">
              <a:solidFill>
                <a:schemeClr val="tx1"/>
              </a:solidFill>
              <a:effectLst/>
              <a:latin typeface="+mn-lt"/>
              <a:ea typeface="+mn-ea"/>
              <a:cs typeface="+mn-cs"/>
            </a:endParaRPr>
          </a:p>
          <a:p>
            <a:r>
              <a:rPr lang="en-GB" sz="900" kern="1200" dirty="0">
                <a:solidFill>
                  <a:schemeClr val="tx1"/>
                </a:solidFill>
                <a:effectLst/>
                <a:latin typeface="+mn-lt"/>
                <a:ea typeface="+mn-ea"/>
                <a:cs typeface="+mn-cs"/>
              </a:rPr>
              <a:t>ANSWERS 1) F, 2) C, 3) E, 4) A, 5) B, 6) D</a:t>
            </a:r>
            <a:endParaRPr lang="en-NZ" dirty="0"/>
          </a:p>
        </p:txBody>
      </p:sp>
      <p:sp>
        <p:nvSpPr>
          <p:cNvPr id="4" name="Slide Number Placeholder 3"/>
          <p:cNvSpPr>
            <a:spLocks noGrp="1"/>
          </p:cNvSpPr>
          <p:nvPr>
            <p:ph type="sldNum" sz="quarter" idx="10"/>
          </p:nvPr>
        </p:nvSpPr>
        <p:spPr/>
        <p:txBody>
          <a:bodyPr/>
          <a:lstStyle/>
          <a:p>
            <a:fld id="{6509DF98-2BD5-4ABA-93E2-1EBC91663817}" type="slidenum">
              <a:rPr lang="en-NZ" smtClean="0"/>
              <a:t>7</a:t>
            </a:fld>
            <a:endParaRPr lang="en-NZ"/>
          </a:p>
        </p:txBody>
      </p:sp>
    </p:spTree>
    <p:extLst>
      <p:ext uri="{BB962C8B-B14F-4D97-AF65-F5344CB8AC3E}">
        <p14:creationId xmlns:p14="http://schemas.microsoft.com/office/powerpoint/2010/main" val="26726375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900" kern="1200" dirty="0">
                <a:solidFill>
                  <a:schemeClr val="tx1"/>
                </a:solidFill>
                <a:effectLst/>
                <a:latin typeface="+mn-lt"/>
                <a:ea typeface="+mn-ea"/>
                <a:cs typeface="+mn-cs"/>
              </a:rPr>
              <a:t>In Ordinary Time people pay particular attention to the Sunday gospels as they are stories about the ‘ordinary’ life of Jesus and the things he did that were the work God had sent him to do on earth. These stories tell how Jesus began to build God’s Kingdom on earth through his teaching, the ways he served people, his healing and his kindness to people especially those in need.                                                 Follow the directions on the revealed text. Share the messages you got for the stories. Use the stories in class prayer during Ordinary Time. These are important stories about Jesus that show people what sort of person he truly was and why we should strive to be like him. </a:t>
            </a:r>
            <a:endParaRPr lang="en-NZ" dirty="0"/>
          </a:p>
        </p:txBody>
      </p:sp>
      <p:sp>
        <p:nvSpPr>
          <p:cNvPr id="4" name="Slide Number Placeholder 3"/>
          <p:cNvSpPr>
            <a:spLocks noGrp="1"/>
          </p:cNvSpPr>
          <p:nvPr>
            <p:ph type="sldNum" sz="quarter" idx="10"/>
          </p:nvPr>
        </p:nvSpPr>
        <p:spPr/>
        <p:txBody>
          <a:bodyPr/>
          <a:lstStyle/>
          <a:p>
            <a:fld id="{6509DF98-2BD5-4ABA-93E2-1EBC91663817}" type="slidenum">
              <a:rPr lang="en-NZ" smtClean="0"/>
              <a:t>8</a:t>
            </a:fld>
            <a:endParaRPr lang="en-NZ"/>
          </a:p>
        </p:txBody>
      </p:sp>
    </p:spTree>
    <p:extLst>
      <p:ext uri="{BB962C8B-B14F-4D97-AF65-F5344CB8AC3E}">
        <p14:creationId xmlns:p14="http://schemas.microsoft.com/office/powerpoint/2010/main" val="11446592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900" b="1" kern="1200" dirty="0">
                <a:solidFill>
                  <a:schemeClr val="tx1"/>
                </a:solidFill>
                <a:effectLst/>
                <a:latin typeface="+mn-lt"/>
                <a:ea typeface="+mn-ea"/>
                <a:cs typeface="+mn-cs"/>
              </a:rPr>
              <a:t>Slide 8B In Ordinary Time we listen to and learn from the stories of Jesus’ Ordinary Life</a:t>
            </a:r>
            <a:endParaRPr lang="en-NZ" sz="900" kern="1200" dirty="0">
              <a:solidFill>
                <a:schemeClr val="tx1"/>
              </a:solidFill>
              <a:effectLst/>
              <a:latin typeface="+mn-lt"/>
              <a:ea typeface="+mn-ea"/>
              <a:cs typeface="+mn-cs"/>
            </a:endParaRPr>
          </a:p>
          <a:p>
            <a:r>
              <a:rPr lang="en-GB" sz="900" kern="1200" dirty="0">
                <a:solidFill>
                  <a:schemeClr val="tx1"/>
                </a:solidFill>
                <a:effectLst/>
                <a:latin typeface="+mn-lt"/>
                <a:ea typeface="+mn-ea"/>
                <a:cs typeface="+mn-cs"/>
              </a:rPr>
              <a:t>In Ordinary Time people pay particular attention to the Sunday gospels as they are stories about the ‘ordinary’ life of Jesus and the things he did that were the work God had sent him to do on earth. These stories tell how Jesus began to build God’s Kingdom on earth through his teaching, the ways he served people, his healing and his kindness to people especially those in need.                                                 Follow the directions on the revealed text. Share the messages you got for the stories. Use the stories in class prayer during Ordinary Time. These are important stories about Jesus that show people what sort of person he truly was and why we should strive to be like him. Complete the worksheet. </a:t>
            </a:r>
            <a:endParaRPr lang="en-NZ" sz="900" kern="1200" dirty="0">
              <a:solidFill>
                <a:schemeClr val="tx1"/>
              </a:solidFill>
              <a:effectLst/>
              <a:latin typeface="+mn-lt"/>
              <a:ea typeface="+mn-ea"/>
              <a:cs typeface="+mn-cs"/>
            </a:endParaRPr>
          </a:p>
          <a:p>
            <a:r>
              <a:rPr lang="en-GB" sz="900" kern="1200" dirty="0">
                <a:solidFill>
                  <a:schemeClr val="tx1"/>
                </a:solidFill>
                <a:effectLst/>
                <a:latin typeface="+mn-lt"/>
                <a:ea typeface="+mn-ea"/>
                <a:cs typeface="+mn-cs"/>
              </a:rPr>
              <a:t>  ANSWERS</a:t>
            </a:r>
            <a:endParaRPr lang="en-NZ" sz="900" kern="1200" dirty="0">
              <a:solidFill>
                <a:schemeClr val="tx1"/>
              </a:solidFill>
              <a:effectLst/>
              <a:latin typeface="+mn-lt"/>
              <a:ea typeface="+mn-ea"/>
              <a:cs typeface="+mn-cs"/>
            </a:endParaRPr>
          </a:p>
          <a:p>
            <a:pPr lvl="0"/>
            <a:r>
              <a:rPr lang="en-NZ" sz="900" kern="1200" dirty="0">
                <a:solidFill>
                  <a:schemeClr val="tx1"/>
                </a:solidFill>
                <a:effectLst/>
                <a:latin typeface="+mn-lt"/>
                <a:ea typeface="+mn-ea"/>
                <a:cs typeface="+mn-cs"/>
              </a:rPr>
              <a:t>     The 2</a:t>
            </a:r>
            <a:r>
              <a:rPr lang="en-NZ" sz="900" kern="1200" baseline="30000" dirty="0">
                <a:solidFill>
                  <a:schemeClr val="tx1"/>
                </a:solidFill>
                <a:effectLst/>
                <a:latin typeface="+mn-lt"/>
                <a:ea typeface="+mn-ea"/>
                <a:cs typeface="+mn-cs"/>
              </a:rPr>
              <a:t>nd</a:t>
            </a:r>
            <a:r>
              <a:rPr lang="en-NZ" sz="900" kern="1200" dirty="0">
                <a:solidFill>
                  <a:schemeClr val="tx1"/>
                </a:solidFill>
                <a:effectLst/>
                <a:latin typeface="+mn-lt"/>
                <a:ea typeface="+mn-ea"/>
                <a:cs typeface="+mn-cs"/>
              </a:rPr>
              <a:t> Sunday in Ordinary Time is in the month of </a:t>
            </a:r>
            <a:r>
              <a:rPr lang="en-NZ" sz="900" b="1" kern="1200" dirty="0">
                <a:solidFill>
                  <a:schemeClr val="tx1"/>
                </a:solidFill>
                <a:effectLst/>
                <a:latin typeface="+mn-lt"/>
                <a:ea typeface="+mn-ea"/>
                <a:cs typeface="+mn-cs"/>
              </a:rPr>
              <a:t>January</a:t>
            </a:r>
            <a:endParaRPr lang="en-NZ" sz="900" kern="1200" dirty="0">
              <a:solidFill>
                <a:schemeClr val="tx1"/>
              </a:solidFill>
              <a:effectLst/>
              <a:latin typeface="+mn-lt"/>
              <a:ea typeface="+mn-ea"/>
              <a:cs typeface="+mn-cs"/>
            </a:endParaRPr>
          </a:p>
          <a:p>
            <a:r>
              <a:rPr lang="en-NZ" sz="900" kern="1200" dirty="0">
                <a:solidFill>
                  <a:schemeClr val="tx1"/>
                </a:solidFill>
                <a:effectLst/>
                <a:latin typeface="+mn-lt"/>
                <a:ea typeface="+mn-ea"/>
                <a:cs typeface="+mn-cs"/>
              </a:rPr>
              <a:t> </a:t>
            </a:r>
            <a:r>
              <a:rPr lang="en-GB" sz="900" kern="1200" dirty="0">
                <a:solidFill>
                  <a:schemeClr val="tx1"/>
                </a:solidFill>
                <a:effectLst/>
                <a:latin typeface="+mn-lt"/>
                <a:ea typeface="+mn-ea"/>
                <a:cs typeface="+mn-cs"/>
              </a:rPr>
              <a:t>          The 22nd Sunday in Ordinary Time is in the months of</a:t>
            </a:r>
            <a:r>
              <a:rPr lang="en-GB" sz="900" b="1" kern="1200" dirty="0">
                <a:solidFill>
                  <a:schemeClr val="tx1"/>
                </a:solidFill>
                <a:effectLst/>
                <a:latin typeface="+mn-lt"/>
                <a:ea typeface="+mn-ea"/>
                <a:cs typeface="+mn-cs"/>
              </a:rPr>
              <a:t> August or September</a:t>
            </a:r>
            <a:endParaRPr lang="en-NZ" sz="900" kern="1200" dirty="0">
              <a:solidFill>
                <a:schemeClr val="tx1"/>
              </a:solidFill>
              <a:effectLst/>
              <a:latin typeface="+mn-lt"/>
              <a:ea typeface="+mn-ea"/>
              <a:cs typeface="+mn-cs"/>
            </a:endParaRPr>
          </a:p>
          <a:p>
            <a:pPr lvl="0"/>
            <a:r>
              <a:rPr lang="en-NZ" sz="900" kern="1200" dirty="0">
                <a:solidFill>
                  <a:schemeClr val="tx1"/>
                </a:solidFill>
                <a:effectLst/>
                <a:latin typeface="+mn-lt"/>
                <a:ea typeface="+mn-ea"/>
                <a:cs typeface="+mn-cs"/>
              </a:rPr>
              <a:t>     The 14</a:t>
            </a:r>
            <a:r>
              <a:rPr lang="en-NZ" sz="900" kern="1200" baseline="30000" dirty="0">
                <a:solidFill>
                  <a:schemeClr val="tx1"/>
                </a:solidFill>
                <a:effectLst/>
                <a:latin typeface="+mn-lt"/>
                <a:ea typeface="+mn-ea"/>
                <a:cs typeface="+mn-cs"/>
              </a:rPr>
              <a:t>th</a:t>
            </a:r>
            <a:r>
              <a:rPr lang="en-NZ" sz="900" kern="1200" dirty="0">
                <a:solidFill>
                  <a:schemeClr val="tx1"/>
                </a:solidFill>
                <a:effectLst/>
                <a:latin typeface="+mn-lt"/>
                <a:ea typeface="+mn-ea"/>
                <a:cs typeface="+mn-cs"/>
              </a:rPr>
              <a:t> Sunday in Ordinary Time is in the month of </a:t>
            </a:r>
            <a:r>
              <a:rPr lang="en-NZ" sz="900" b="1" kern="1200" dirty="0">
                <a:solidFill>
                  <a:schemeClr val="tx1"/>
                </a:solidFill>
                <a:effectLst/>
                <a:latin typeface="+mn-lt"/>
                <a:ea typeface="+mn-ea"/>
                <a:cs typeface="+mn-cs"/>
              </a:rPr>
              <a:t>July</a:t>
            </a:r>
            <a:endParaRPr lang="en-NZ" sz="900" kern="1200" dirty="0">
              <a:solidFill>
                <a:schemeClr val="tx1"/>
              </a:solidFill>
              <a:effectLst/>
              <a:latin typeface="+mn-lt"/>
              <a:ea typeface="+mn-ea"/>
              <a:cs typeface="+mn-cs"/>
            </a:endParaRPr>
          </a:p>
          <a:p>
            <a:pPr lvl="0"/>
            <a:r>
              <a:rPr lang="en-NZ" sz="900" kern="1200" dirty="0">
                <a:solidFill>
                  <a:schemeClr val="tx1"/>
                </a:solidFill>
                <a:effectLst/>
                <a:latin typeface="+mn-lt"/>
                <a:ea typeface="+mn-ea"/>
                <a:cs typeface="+mn-cs"/>
              </a:rPr>
              <a:t>     The 30</a:t>
            </a:r>
            <a:r>
              <a:rPr lang="en-NZ" sz="900" kern="1200" baseline="30000" dirty="0">
                <a:solidFill>
                  <a:schemeClr val="tx1"/>
                </a:solidFill>
                <a:effectLst/>
                <a:latin typeface="+mn-lt"/>
                <a:ea typeface="+mn-ea"/>
                <a:cs typeface="+mn-cs"/>
              </a:rPr>
              <a:t>th</a:t>
            </a:r>
            <a:r>
              <a:rPr lang="en-NZ" sz="900" kern="1200" dirty="0">
                <a:solidFill>
                  <a:schemeClr val="tx1"/>
                </a:solidFill>
                <a:effectLst/>
                <a:latin typeface="+mn-lt"/>
                <a:ea typeface="+mn-ea"/>
                <a:cs typeface="+mn-cs"/>
              </a:rPr>
              <a:t>  Sunday in Ordinary Time is in the month of </a:t>
            </a:r>
            <a:r>
              <a:rPr lang="en-NZ" sz="900" b="1" kern="1200" dirty="0">
                <a:solidFill>
                  <a:schemeClr val="tx1"/>
                </a:solidFill>
                <a:effectLst/>
                <a:latin typeface="+mn-lt"/>
                <a:ea typeface="+mn-ea"/>
                <a:cs typeface="+mn-cs"/>
              </a:rPr>
              <a:t>October</a:t>
            </a:r>
            <a:endParaRPr lang="en-NZ" sz="900" kern="1200" dirty="0">
              <a:solidFill>
                <a:schemeClr val="tx1"/>
              </a:solidFill>
              <a:effectLst/>
              <a:latin typeface="+mn-lt"/>
              <a:ea typeface="+mn-ea"/>
              <a:cs typeface="+mn-cs"/>
            </a:endParaRPr>
          </a:p>
          <a:p>
            <a:pPr lvl="0"/>
            <a:r>
              <a:rPr lang="en-NZ" sz="900" kern="1200" dirty="0">
                <a:solidFill>
                  <a:schemeClr val="tx1"/>
                </a:solidFill>
                <a:effectLst/>
                <a:latin typeface="+mn-lt"/>
                <a:ea typeface="+mn-ea"/>
                <a:cs typeface="+mn-cs"/>
              </a:rPr>
              <a:t>     The 19</a:t>
            </a:r>
            <a:r>
              <a:rPr lang="en-NZ" sz="900" kern="1200" baseline="30000" dirty="0">
                <a:solidFill>
                  <a:schemeClr val="tx1"/>
                </a:solidFill>
                <a:effectLst/>
                <a:latin typeface="+mn-lt"/>
                <a:ea typeface="+mn-ea"/>
                <a:cs typeface="+mn-cs"/>
              </a:rPr>
              <a:t>th</a:t>
            </a:r>
            <a:r>
              <a:rPr lang="en-NZ" sz="900" kern="1200" dirty="0">
                <a:solidFill>
                  <a:schemeClr val="tx1"/>
                </a:solidFill>
                <a:effectLst/>
                <a:latin typeface="+mn-lt"/>
                <a:ea typeface="+mn-ea"/>
                <a:cs typeface="+mn-cs"/>
              </a:rPr>
              <a:t>  Sunday in Ordinary Time is in the month of </a:t>
            </a:r>
            <a:r>
              <a:rPr lang="en-NZ" sz="900" b="1" kern="1200" dirty="0">
                <a:solidFill>
                  <a:schemeClr val="tx1"/>
                </a:solidFill>
                <a:effectLst/>
                <a:latin typeface="+mn-lt"/>
                <a:ea typeface="+mn-ea"/>
                <a:cs typeface="+mn-cs"/>
              </a:rPr>
              <a:t>August </a:t>
            </a:r>
            <a:endParaRPr lang="en-NZ" sz="900" kern="1200" dirty="0">
              <a:solidFill>
                <a:schemeClr val="tx1"/>
              </a:solidFill>
              <a:effectLst/>
              <a:latin typeface="+mn-lt"/>
              <a:ea typeface="+mn-ea"/>
              <a:cs typeface="+mn-cs"/>
            </a:endParaRPr>
          </a:p>
          <a:p>
            <a:pPr lvl="0"/>
            <a:r>
              <a:rPr lang="en-NZ" sz="900" kern="1200" dirty="0">
                <a:solidFill>
                  <a:schemeClr val="tx1"/>
                </a:solidFill>
                <a:effectLst/>
                <a:latin typeface="+mn-lt"/>
                <a:ea typeface="+mn-ea"/>
                <a:cs typeface="+mn-cs"/>
              </a:rPr>
              <a:t>     The 8</a:t>
            </a:r>
            <a:r>
              <a:rPr lang="en-NZ" sz="900" kern="1200" baseline="30000" dirty="0">
                <a:solidFill>
                  <a:schemeClr val="tx1"/>
                </a:solidFill>
                <a:effectLst/>
                <a:latin typeface="+mn-lt"/>
                <a:ea typeface="+mn-ea"/>
                <a:cs typeface="+mn-cs"/>
              </a:rPr>
              <a:t>th</a:t>
            </a:r>
            <a:r>
              <a:rPr lang="en-NZ" sz="900" kern="1200" dirty="0">
                <a:solidFill>
                  <a:schemeClr val="tx1"/>
                </a:solidFill>
                <a:effectLst/>
                <a:latin typeface="+mn-lt"/>
                <a:ea typeface="+mn-ea"/>
                <a:cs typeface="+mn-cs"/>
              </a:rPr>
              <a:t>  Sunday in Ordinary Time is in the months  of </a:t>
            </a:r>
            <a:r>
              <a:rPr lang="en-NZ" sz="900" b="1" kern="1200" dirty="0">
                <a:solidFill>
                  <a:schemeClr val="tx1"/>
                </a:solidFill>
                <a:effectLst/>
                <a:latin typeface="+mn-lt"/>
                <a:ea typeface="+mn-ea"/>
                <a:cs typeface="+mn-cs"/>
              </a:rPr>
              <a:t>February or March</a:t>
            </a:r>
            <a:endParaRPr lang="en-NZ" sz="900" kern="1200" dirty="0">
              <a:solidFill>
                <a:schemeClr val="tx1"/>
              </a:solidFill>
              <a:effectLst/>
              <a:latin typeface="+mn-lt"/>
              <a:ea typeface="+mn-ea"/>
              <a:cs typeface="+mn-cs"/>
            </a:endParaRPr>
          </a:p>
          <a:p>
            <a:pPr lvl="0"/>
            <a:r>
              <a:rPr lang="en-NZ" sz="900" kern="1200" dirty="0">
                <a:solidFill>
                  <a:schemeClr val="tx1"/>
                </a:solidFill>
                <a:effectLst/>
                <a:latin typeface="+mn-lt"/>
                <a:ea typeface="+mn-ea"/>
                <a:cs typeface="+mn-cs"/>
              </a:rPr>
              <a:t>     The 27</a:t>
            </a:r>
            <a:r>
              <a:rPr lang="en-NZ" sz="900" kern="1200" baseline="30000" dirty="0">
                <a:solidFill>
                  <a:schemeClr val="tx1"/>
                </a:solidFill>
                <a:effectLst/>
                <a:latin typeface="+mn-lt"/>
                <a:ea typeface="+mn-ea"/>
                <a:cs typeface="+mn-cs"/>
              </a:rPr>
              <a:t>th</a:t>
            </a:r>
            <a:r>
              <a:rPr lang="en-NZ" sz="900" kern="1200" dirty="0">
                <a:solidFill>
                  <a:schemeClr val="tx1"/>
                </a:solidFill>
                <a:effectLst/>
                <a:latin typeface="+mn-lt"/>
                <a:ea typeface="+mn-ea"/>
                <a:cs typeface="+mn-cs"/>
              </a:rPr>
              <a:t> Sunday in Ordinary Time is in the month of</a:t>
            </a:r>
            <a:r>
              <a:rPr lang="en-NZ" sz="900" b="1" kern="1200" dirty="0">
                <a:solidFill>
                  <a:schemeClr val="tx1"/>
                </a:solidFill>
                <a:effectLst/>
                <a:latin typeface="+mn-lt"/>
                <a:ea typeface="+mn-ea"/>
                <a:cs typeface="+mn-cs"/>
              </a:rPr>
              <a:t> October</a:t>
            </a:r>
            <a:endParaRPr lang="en-NZ" sz="900" kern="1200" dirty="0">
              <a:solidFill>
                <a:schemeClr val="tx1"/>
              </a:solidFill>
              <a:effectLst/>
              <a:latin typeface="+mn-lt"/>
              <a:ea typeface="+mn-ea"/>
              <a:cs typeface="+mn-cs"/>
            </a:endParaRPr>
          </a:p>
          <a:p>
            <a:pPr lvl="0"/>
            <a:r>
              <a:rPr lang="en-NZ" sz="900" kern="1200" dirty="0">
                <a:solidFill>
                  <a:schemeClr val="tx1"/>
                </a:solidFill>
                <a:effectLst/>
                <a:latin typeface="+mn-lt"/>
                <a:ea typeface="+mn-ea"/>
                <a:cs typeface="+mn-cs"/>
              </a:rPr>
              <a:t>     The 5th Sunday in Ordinary Time is in the month of   </a:t>
            </a:r>
            <a:r>
              <a:rPr lang="en-NZ" sz="900" b="1" kern="1200" dirty="0">
                <a:solidFill>
                  <a:schemeClr val="tx1"/>
                </a:solidFill>
                <a:effectLst/>
                <a:latin typeface="+mn-lt"/>
                <a:ea typeface="+mn-ea"/>
                <a:cs typeface="+mn-cs"/>
              </a:rPr>
              <a:t>February </a:t>
            </a:r>
            <a:endParaRPr lang="en-NZ" sz="900" kern="1200" dirty="0">
              <a:solidFill>
                <a:schemeClr val="tx1"/>
              </a:solidFill>
              <a:effectLst/>
              <a:latin typeface="+mn-lt"/>
              <a:ea typeface="+mn-ea"/>
              <a:cs typeface="+mn-cs"/>
            </a:endParaRPr>
          </a:p>
          <a:p>
            <a:pPr lvl="0"/>
            <a:r>
              <a:rPr lang="en-NZ" sz="900" kern="1200" dirty="0">
                <a:solidFill>
                  <a:schemeClr val="tx1"/>
                </a:solidFill>
                <a:effectLst/>
                <a:latin typeface="+mn-lt"/>
                <a:ea typeface="+mn-ea"/>
                <a:cs typeface="+mn-cs"/>
              </a:rPr>
              <a:t>     The 32</a:t>
            </a:r>
            <a:r>
              <a:rPr lang="en-NZ" sz="900" kern="1200" baseline="30000" dirty="0">
                <a:solidFill>
                  <a:schemeClr val="tx1"/>
                </a:solidFill>
                <a:effectLst/>
                <a:latin typeface="+mn-lt"/>
                <a:ea typeface="+mn-ea"/>
                <a:cs typeface="+mn-cs"/>
              </a:rPr>
              <a:t>nd</a:t>
            </a:r>
            <a:r>
              <a:rPr lang="en-NZ" sz="900" kern="1200" dirty="0">
                <a:solidFill>
                  <a:schemeClr val="tx1"/>
                </a:solidFill>
                <a:effectLst/>
                <a:latin typeface="+mn-lt"/>
                <a:ea typeface="+mn-ea"/>
                <a:cs typeface="+mn-cs"/>
              </a:rPr>
              <a:t>  Sunday in Ordinary Time is in the month of</a:t>
            </a:r>
            <a:r>
              <a:rPr lang="en-NZ" sz="900" b="1" kern="1200" dirty="0">
                <a:solidFill>
                  <a:schemeClr val="tx1"/>
                </a:solidFill>
                <a:effectLst/>
                <a:latin typeface="+mn-lt"/>
                <a:ea typeface="+mn-ea"/>
                <a:cs typeface="+mn-cs"/>
              </a:rPr>
              <a:t>  November</a:t>
            </a:r>
            <a:endParaRPr lang="en-NZ" sz="900" kern="1200" dirty="0">
              <a:solidFill>
                <a:schemeClr val="tx1"/>
              </a:solidFill>
              <a:effectLst/>
              <a:latin typeface="+mn-lt"/>
              <a:ea typeface="+mn-ea"/>
              <a:cs typeface="+mn-cs"/>
            </a:endParaRPr>
          </a:p>
          <a:p>
            <a:pPr lvl="0"/>
            <a:r>
              <a:rPr lang="en-NZ" sz="900" kern="1200" dirty="0">
                <a:solidFill>
                  <a:schemeClr val="tx1"/>
                </a:solidFill>
                <a:effectLst/>
                <a:latin typeface="+mn-lt"/>
                <a:ea typeface="+mn-ea"/>
                <a:cs typeface="+mn-cs"/>
              </a:rPr>
              <a:t>     The 25</a:t>
            </a:r>
            <a:r>
              <a:rPr lang="en-NZ" sz="900" kern="1200" baseline="30000" dirty="0">
                <a:solidFill>
                  <a:schemeClr val="tx1"/>
                </a:solidFill>
                <a:effectLst/>
                <a:latin typeface="+mn-lt"/>
                <a:ea typeface="+mn-ea"/>
                <a:cs typeface="+mn-cs"/>
              </a:rPr>
              <a:t>th</a:t>
            </a:r>
            <a:r>
              <a:rPr lang="en-NZ" sz="900" kern="1200" dirty="0">
                <a:solidFill>
                  <a:schemeClr val="tx1"/>
                </a:solidFill>
                <a:effectLst/>
                <a:latin typeface="+mn-lt"/>
                <a:ea typeface="+mn-ea"/>
                <a:cs typeface="+mn-cs"/>
              </a:rPr>
              <a:t>  Sunday in Ordinary Time is in the month of </a:t>
            </a:r>
            <a:r>
              <a:rPr lang="en-NZ" sz="900" b="1" kern="1200" dirty="0">
                <a:solidFill>
                  <a:schemeClr val="tx1"/>
                </a:solidFill>
                <a:effectLst/>
                <a:latin typeface="+mn-lt"/>
                <a:ea typeface="+mn-ea"/>
                <a:cs typeface="+mn-cs"/>
              </a:rPr>
              <a:t>September</a:t>
            </a:r>
            <a:endParaRPr lang="en-NZ" sz="900" kern="1200" dirty="0">
              <a:solidFill>
                <a:schemeClr val="tx1"/>
              </a:solidFill>
              <a:effectLst/>
              <a:latin typeface="+mn-lt"/>
              <a:ea typeface="+mn-ea"/>
              <a:cs typeface="+mn-cs"/>
            </a:endParaRPr>
          </a:p>
          <a:p>
            <a:r>
              <a:rPr lang="en-NZ" sz="900" kern="1200" dirty="0">
                <a:solidFill>
                  <a:schemeClr val="tx1"/>
                </a:solidFill>
                <a:effectLst/>
                <a:latin typeface="+mn-lt"/>
                <a:ea typeface="+mn-ea"/>
                <a:cs typeface="+mn-cs"/>
              </a:rPr>
              <a:t> </a:t>
            </a:r>
          </a:p>
          <a:p>
            <a:r>
              <a:rPr lang="en-NZ" sz="900" b="1" kern="1200" dirty="0">
                <a:solidFill>
                  <a:schemeClr val="tx1"/>
                </a:solidFill>
                <a:effectLst/>
                <a:latin typeface="+mn-lt"/>
                <a:ea typeface="+mn-ea"/>
                <a:cs typeface="+mn-cs"/>
              </a:rPr>
              <a:t>     Write the answers at the end of the question</a:t>
            </a:r>
            <a:endParaRPr lang="en-NZ" sz="900" kern="1200" dirty="0">
              <a:solidFill>
                <a:schemeClr val="tx1"/>
              </a:solidFill>
              <a:effectLst/>
              <a:latin typeface="+mn-lt"/>
              <a:ea typeface="+mn-ea"/>
              <a:cs typeface="+mn-cs"/>
            </a:endParaRPr>
          </a:p>
          <a:p>
            <a:r>
              <a:rPr lang="en-NZ" sz="900" kern="1200" dirty="0">
                <a:solidFill>
                  <a:schemeClr val="tx1"/>
                </a:solidFill>
                <a:effectLst/>
                <a:latin typeface="+mn-lt"/>
                <a:ea typeface="+mn-ea"/>
                <a:cs typeface="+mn-cs"/>
              </a:rPr>
              <a:t>1) How many weeks are there in Ordinary Time? </a:t>
            </a:r>
            <a:r>
              <a:rPr lang="en-NZ" sz="900" b="1" kern="1200" dirty="0">
                <a:solidFill>
                  <a:schemeClr val="tx1"/>
                </a:solidFill>
                <a:effectLst/>
                <a:latin typeface="+mn-lt"/>
                <a:ea typeface="+mn-ea"/>
                <a:cs typeface="+mn-cs"/>
              </a:rPr>
              <a:t>33 or 34 weeks</a:t>
            </a:r>
            <a:endParaRPr lang="en-NZ" sz="900" kern="1200" dirty="0">
              <a:solidFill>
                <a:schemeClr val="tx1"/>
              </a:solidFill>
              <a:effectLst/>
              <a:latin typeface="+mn-lt"/>
              <a:ea typeface="+mn-ea"/>
              <a:cs typeface="+mn-cs"/>
            </a:endParaRPr>
          </a:p>
          <a:p>
            <a:r>
              <a:rPr lang="en-GB" sz="900" kern="1200" dirty="0">
                <a:solidFill>
                  <a:schemeClr val="tx1"/>
                </a:solidFill>
                <a:effectLst/>
                <a:latin typeface="+mn-lt"/>
                <a:ea typeface="+mn-ea"/>
                <a:cs typeface="+mn-cs"/>
              </a:rPr>
              <a:t>2) What is the order of the Sundays in ‘Ordered’ Time? </a:t>
            </a:r>
            <a:r>
              <a:rPr lang="en-GB" sz="900" b="1" kern="1200" dirty="0">
                <a:solidFill>
                  <a:schemeClr val="tx1"/>
                </a:solidFill>
                <a:effectLst/>
                <a:latin typeface="+mn-lt"/>
                <a:ea typeface="+mn-ea"/>
                <a:cs typeface="+mn-cs"/>
              </a:rPr>
              <a:t>Numerical order</a:t>
            </a:r>
            <a:endParaRPr lang="en-NZ" sz="900" kern="1200" dirty="0">
              <a:solidFill>
                <a:schemeClr val="tx1"/>
              </a:solidFill>
              <a:effectLst/>
              <a:latin typeface="+mn-lt"/>
              <a:ea typeface="+mn-ea"/>
              <a:cs typeface="+mn-cs"/>
            </a:endParaRPr>
          </a:p>
          <a:p>
            <a:r>
              <a:rPr lang="en-GB" sz="900" kern="1200" dirty="0">
                <a:solidFill>
                  <a:schemeClr val="tx1"/>
                </a:solidFill>
                <a:effectLst/>
                <a:latin typeface="+mn-lt"/>
                <a:ea typeface="+mn-ea"/>
                <a:cs typeface="+mn-cs"/>
              </a:rPr>
              <a:t>3)</a:t>
            </a:r>
            <a:r>
              <a:rPr lang="en-GB" sz="900" b="1" kern="1200" dirty="0">
                <a:solidFill>
                  <a:schemeClr val="tx1"/>
                </a:solidFill>
                <a:effectLst/>
                <a:latin typeface="+mn-lt"/>
                <a:ea typeface="+mn-ea"/>
                <a:cs typeface="+mn-cs"/>
              </a:rPr>
              <a:t> </a:t>
            </a:r>
            <a:r>
              <a:rPr lang="en-GB" sz="900" kern="1200" dirty="0">
                <a:solidFill>
                  <a:schemeClr val="tx1"/>
                </a:solidFill>
                <a:effectLst/>
                <a:latin typeface="+mn-lt"/>
                <a:ea typeface="+mn-ea"/>
                <a:cs typeface="+mn-cs"/>
              </a:rPr>
              <a:t>What is the first day of the Liturgical Year? </a:t>
            </a:r>
            <a:r>
              <a:rPr lang="en-GB" sz="900" b="1" kern="1200" dirty="0">
                <a:solidFill>
                  <a:schemeClr val="tx1"/>
                </a:solidFill>
                <a:effectLst/>
                <a:latin typeface="+mn-lt"/>
                <a:ea typeface="+mn-ea"/>
                <a:cs typeface="+mn-cs"/>
              </a:rPr>
              <a:t>The 1</a:t>
            </a:r>
            <a:r>
              <a:rPr lang="en-GB" sz="900" b="1" kern="1200" baseline="30000" dirty="0">
                <a:solidFill>
                  <a:schemeClr val="tx1"/>
                </a:solidFill>
                <a:effectLst/>
                <a:latin typeface="+mn-lt"/>
                <a:ea typeface="+mn-ea"/>
                <a:cs typeface="+mn-cs"/>
              </a:rPr>
              <a:t>st</a:t>
            </a:r>
            <a:r>
              <a:rPr lang="en-GB" sz="900" b="1" kern="1200" dirty="0">
                <a:solidFill>
                  <a:schemeClr val="tx1"/>
                </a:solidFill>
                <a:effectLst/>
                <a:latin typeface="+mn-lt"/>
                <a:ea typeface="+mn-ea"/>
                <a:cs typeface="+mn-cs"/>
              </a:rPr>
              <a:t> Sunday of Advent </a:t>
            </a:r>
            <a:endParaRPr lang="en-NZ" sz="900" kern="1200" dirty="0">
              <a:solidFill>
                <a:schemeClr val="tx1"/>
              </a:solidFill>
              <a:effectLst/>
              <a:latin typeface="+mn-lt"/>
              <a:ea typeface="+mn-ea"/>
              <a:cs typeface="+mn-cs"/>
            </a:endParaRPr>
          </a:p>
          <a:p>
            <a:r>
              <a:rPr lang="en-GB" sz="900" kern="1200" dirty="0">
                <a:solidFill>
                  <a:schemeClr val="tx1"/>
                </a:solidFill>
                <a:effectLst/>
                <a:latin typeface="+mn-lt"/>
                <a:ea typeface="+mn-ea"/>
                <a:cs typeface="+mn-cs"/>
              </a:rPr>
              <a:t>4) What is the last day of the Liturgical Year? </a:t>
            </a:r>
            <a:r>
              <a:rPr lang="en-GB" sz="900" b="1" kern="1200" dirty="0">
                <a:solidFill>
                  <a:schemeClr val="tx1"/>
                </a:solidFill>
                <a:effectLst/>
                <a:latin typeface="+mn-lt"/>
                <a:ea typeface="+mn-ea"/>
                <a:cs typeface="+mn-cs"/>
              </a:rPr>
              <a:t>The Feast of Christ the King                                                                                             </a:t>
            </a:r>
          </a:p>
          <a:p>
            <a:r>
              <a:rPr lang="en-GB" sz="900" kern="1200" dirty="0">
                <a:solidFill>
                  <a:schemeClr val="tx1"/>
                </a:solidFill>
                <a:effectLst/>
                <a:latin typeface="+mn-lt"/>
                <a:ea typeface="+mn-ea"/>
                <a:cs typeface="+mn-cs"/>
              </a:rPr>
              <a:t>5)What is the greatest feast in the Liturgical Year? </a:t>
            </a:r>
            <a:r>
              <a:rPr lang="en-GB" sz="900" b="1" kern="1200" dirty="0">
                <a:solidFill>
                  <a:schemeClr val="tx1"/>
                </a:solidFill>
                <a:effectLst/>
                <a:latin typeface="+mn-lt"/>
                <a:ea typeface="+mn-ea"/>
                <a:cs typeface="+mn-cs"/>
              </a:rPr>
              <a:t>Easter Sunday – the day Jesus rose</a:t>
            </a:r>
            <a:r>
              <a:rPr lang="en-GB" sz="900" kern="1200" dirty="0">
                <a:solidFill>
                  <a:schemeClr val="tx1"/>
                </a:solidFill>
                <a:effectLst/>
                <a:latin typeface="+mn-lt"/>
                <a:ea typeface="+mn-ea"/>
                <a:cs typeface="+mn-cs"/>
              </a:rPr>
              <a:t>  </a:t>
            </a:r>
            <a:endParaRPr lang="en-NZ" sz="900" kern="1200" dirty="0">
              <a:solidFill>
                <a:schemeClr val="tx1"/>
              </a:solidFill>
              <a:effectLst/>
              <a:latin typeface="+mn-lt"/>
              <a:ea typeface="+mn-ea"/>
              <a:cs typeface="+mn-cs"/>
            </a:endParaRPr>
          </a:p>
          <a:p>
            <a:endParaRPr lang="en-NZ" dirty="0"/>
          </a:p>
        </p:txBody>
      </p:sp>
      <p:sp>
        <p:nvSpPr>
          <p:cNvPr id="4" name="Slide Number Placeholder 3"/>
          <p:cNvSpPr>
            <a:spLocks noGrp="1"/>
          </p:cNvSpPr>
          <p:nvPr>
            <p:ph type="sldNum" sz="quarter" idx="10"/>
          </p:nvPr>
        </p:nvSpPr>
        <p:spPr/>
        <p:txBody>
          <a:bodyPr/>
          <a:lstStyle/>
          <a:p>
            <a:fld id="{6509DF98-2BD5-4ABA-93E2-1EBC91663817}" type="slidenum">
              <a:rPr lang="en-NZ" smtClean="0"/>
              <a:t>9</a:t>
            </a:fld>
            <a:endParaRPr lang="en-NZ"/>
          </a:p>
        </p:txBody>
      </p:sp>
    </p:spTree>
    <p:extLst>
      <p:ext uri="{BB962C8B-B14F-4D97-AF65-F5344CB8AC3E}">
        <p14:creationId xmlns:p14="http://schemas.microsoft.com/office/powerpoint/2010/main" val="14600975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F0A8F77-F501-47A3-87DA-7B27152CCECA}" type="datetimeFigureOut">
              <a:rPr lang="en-NZ" smtClean="0"/>
              <a:t>9/06/2017</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9C48B469-77B0-47FC-A0DE-B3AE3D703E4C}" type="slidenum">
              <a:rPr lang="en-NZ" smtClean="0"/>
              <a:t>‹#›</a:t>
            </a:fld>
            <a:endParaRPr lang="en-NZ"/>
          </a:p>
        </p:txBody>
      </p:sp>
    </p:spTree>
    <p:extLst>
      <p:ext uri="{BB962C8B-B14F-4D97-AF65-F5344CB8AC3E}">
        <p14:creationId xmlns:p14="http://schemas.microsoft.com/office/powerpoint/2010/main" val="36384762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F0A8F77-F501-47A3-87DA-7B27152CCECA}" type="datetimeFigureOut">
              <a:rPr lang="en-NZ" smtClean="0"/>
              <a:t>9/06/2017</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9C48B469-77B0-47FC-A0DE-B3AE3D703E4C}" type="slidenum">
              <a:rPr lang="en-NZ" smtClean="0"/>
              <a:t>‹#›</a:t>
            </a:fld>
            <a:endParaRPr lang="en-NZ"/>
          </a:p>
        </p:txBody>
      </p:sp>
    </p:spTree>
    <p:extLst>
      <p:ext uri="{BB962C8B-B14F-4D97-AF65-F5344CB8AC3E}">
        <p14:creationId xmlns:p14="http://schemas.microsoft.com/office/powerpoint/2010/main" val="15466271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F0A8F77-F501-47A3-87DA-7B27152CCECA}" type="datetimeFigureOut">
              <a:rPr lang="en-NZ" smtClean="0"/>
              <a:t>9/06/2017</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9C48B469-77B0-47FC-A0DE-B3AE3D703E4C}" type="slidenum">
              <a:rPr lang="en-NZ" smtClean="0"/>
              <a:t>‹#›</a:t>
            </a:fld>
            <a:endParaRPr lang="en-NZ"/>
          </a:p>
        </p:txBody>
      </p:sp>
    </p:spTree>
    <p:extLst>
      <p:ext uri="{BB962C8B-B14F-4D97-AF65-F5344CB8AC3E}">
        <p14:creationId xmlns:p14="http://schemas.microsoft.com/office/powerpoint/2010/main" val="22679441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511198376"/>
      </p:ext>
    </p:extLst>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F0A8F77-F501-47A3-87DA-7B27152CCECA}" type="datetimeFigureOut">
              <a:rPr lang="en-NZ" smtClean="0"/>
              <a:t>9/06/2017</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9C48B469-77B0-47FC-A0DE-B3AE3D703E4C}" type="slidenum">
              <a:rPr lang="en-NZ" smtClean="0"/>
              <a:t>‹#›</a:t>
            </a:fld>
            <a:endParaRPr lang="en-NZ"/>
          </a:p>
        </p:txBody>
      </p:sp>
    </p:spTree>
    <p:extLst>
      <p:ext uri="{BB962C8B-B14F-4D97-AF65-F5344CB8AC3E}">
        <p14:creationId xmlns:p14="http://schemas.microsoft.com/office/powerpoint/2010/main" val="25536801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F0A8F77-F501-47A3-87DA-7B27152CCECA}" type="datetimeFigureOut">
              <a:rPr lang="en-NZ" smtClean="0"/>
              <a:t>9/06/2017</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9C48B469-77B0-47FC-A0DE-B3AE3D703E4C}" type="slidenum">
              <a:rPr lang="en-NZ" smtClean="0"/>
              <a:t>‹#›</a:t>
            </a:fld>
            <a:endParaRPr lang="en-NZ"/>
          </a:p>
        </p:txBody>
      </p:sp>
    </p:spTree>
    <p:extLst>
      <p:ext uri="{BB962C8B-B14F-4D97-AF65-F5344CB8AC3E}">
        <p14:creationId xmlns:p14="http://schemas.microsoft.com/office/powerpoint/2010/main" val="25231725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F0A8F77-F501-47A3-87DA-7B27152CCECA}" type="datetimeFigureOut">
              <a:rPr lang="en-NZ" smtClean="0"/>
              <a:t>9/06/2017</a:t>
            </a:fld>
            <a:endParaRPr lang="en-NZ"/>
          </a:p>
        </p:txBody>
      </p:sp>
      <p:sp>
        <p:nvSpPr>
          <p:cNvPr id="6" name="Footer Placeholder 5"/>
          <p:cNvSpPr>
            <a:spLocks noGrp="1"/>
          </p:cNvSpPr>
          <p:nvPr>
            <p:ph type="ftr" sz="quarter" idx="11"/>
          </p:nvPr>
        </p:nvSpPr>
        <p:spPr/>
        <p:txBody>
          <a:bodyPr/>
          <a:lstStyle/>
          <a:p>
            <a:endParaRPr lang="en-NZ"/>
          </a:p>
        </p:txBody>
      </p:sp>
      <p:sp>
        <p:nvSpPr>
          <p:cNvPr id="7" name="Slide Number Placeholder 6"/>
          <p:cNvSpPr>
            <a:spLocks noGrp="1"/>
          </p:cNvSpPr>
          <p:nvPr>
            <p:ph type="sldNum" sz="quarter" idx="12"/>
          </p:nvPr>
        </p:nvSpPr>
        <p:spPr/>
        <p:txBody>
          <a:bodyPr/>
          <a:lstStyle/>
          <a:p>
            <a:fld id="{9C48B469-77B0-47FC-A0DE-B3AE3D703E4C}" type="slidenum">
              <a:rPr lang="en-NZ" smtClean="0"/>
              <a:t>‹#›</a:t>
            </a:fld>
            <a:endParaRPr lang="en-NZ"/>
          </a:p>
        </p:txBody>
      </p:sp>
    </p:spTree>
    <p:extLst>
      <p:ext uri="{BB962C8B-B14F-4D97-AF65-F5344CB8AC3E}">
        <p14:creationId xmlns:p14="http://schemas.microsoft.com/office/powerpoint/2010/main" val="39895955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F0A8F77-F501-47A3-87DA-7B27152CCECA}" type="datetimeFigureOut">
              <a:rPr lang="en-NZ" smtClean="0"/>
              <a:t>9/06/2017</a:t>
            </a:fld>
            <a:endParaRPr lang="en-NZ"/>
          </a:p>
        </p:txBody>
      </p:sp>
      <p:sp>
        <p:nvSpPr>
          <p:cNvPr id="8" name="Footer Placeholder 7"/>
          <p:cNvSpPr>
            <a:spLocks noGrp="1"/>
          </p:cNvSpPr>
          <p:nvPr>
            <p:ph type="ftr" sz="quarter" idx="11"/>
          </p:nvPr>
        </p:nvSpPr>
        <p:spPr/>
        <p:txBody>
          <a:bodyPr/>
          <a:lstStyle/>
          <a:p>
            <a:endParaRPr lang="en-NZ"/>
          </a:p>
        </p:txBody>
      </p:sp>
      <p:sp>
        <p:nvSpPr>
          <p:cNvPr id="9" name="Slide Number Placeholder 8"/>
          <p:cNvSpPr>
            <a:spLocks noGrp="1"/>
          </p:cNvSpPr>
          <p:nvPr>
            <p:ph type="sldNum" sz="quarter" idx="12"/>
          </p:nvPr>
        </p:nvSpPr>
        <p:spPr/>
        <p:txBody>
          <a:bodyPr/>
          <a:lstStyle/>
          <a:p>
            <a:fld id="{9C48B469-77B0-47FC-A0DE-B3AE3D703E4C}" type="slidenum">
              <a:rPr lang="en-NZ" smtClean="0"/>
              <a:t>‹#›</a:t>
            </a:fld>
            <a:endParaRPr lang="en-NZ"/>
          </a:p>
        </p:txBody>
      </p:sp>
    </p:spTree>
    <p:extLst>
      <p:ext uri="{BB962C8B-B14F-4D97-AF65-F5344CB8AC3E}">
        <p14:creationId xmlns:p14="http://schemas.microsoft.com/office/powerpoint/2010/main" val="31656677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F0A8F77-F501-47A3-87DA-7B27152CCECA}" type="datetimeFigureOut">
              <a:rPr lang="en-NZ" smtClean="0"/>
              <a:t>9/06/2017</a:t>
            </a:fld>
            <a:endParaRPr lang="en-NZ"/>
          </a:p>
        </p:txBody>
      </p:sp>
      <p:sp>
        <p:nvSpPr>
          <p:cNvPr id="4" name="Footer Placeholder 3"/>
          <p:cNvSpPr>
            <a:spLocks noGrp="1"/>
          </p:cNvSpPr>
          <p:nvPr>
            <p:ph type="ftr" sz="quarter" idx="11"/>
          </p:nvPr>
        </p:nvSpPr>
        <p:spPr/>
        <p:txBody>
          <a:bodyPr/>
          <a:lstStyle/>
          <a:p>
            <a:endParaRPr lang="en-NZ"/>
          </a:p>
        </p:txBody>
      </p:sp>
      <p:sp>
        <p:nvSpPr>
          <p:cNvPr id="5" name="Slide Number Placeholder 4"/>
          <p:cNvSpPr>
            <a:spLocks noGrp="1"/>
          </p:cNvSpPr>
          <p:nvPr>
            <p:ph type="sldNum" sz="quarter" idx="12"/>
          </p:nvPr>
        </p:nvSpPr>
        <p:spPr/>
        <p:txBody>
          <a:bodyPr/>
          <a:lstStyle/>
          <a:p>
            <a:fld id="{9C48B469-77B0-47FC-A0DE-B3AE3D703E4C}" type="slidenum">
              <a:rPr lang="en-NZ" smtClean="0"/>
              <a:t>‹#›</a:t>
            </a:fld>
            <a:endParaRPr lang="en-NZ"/>
          </a:p>
        </p:txBody>
      </p:sp>
    </p:spTree>
    <p:extLst>
      <p:ext uri="{BB962C8B-B14F-4D97-AF65-F5344CB8AC3E}">
        <p14:creationId xmlns:p14="http://schemas.microsoft.com/office/powerpoint/2010/main" val="7136074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F0A8F77-F501-47A3-87DA-7B27152CCECA}" type="datetimeFigureOut">
              <a:rPr lang="en-NZ" smtClean="0"/>
              <a:t>9/06/2017</a:t>
            </a:fld>
            <a:endParaRPr lang="en-NZ"/>
          </a:p>
        </p:txBody>
      </p:sp>
      <p:sp>
        <p:nvSpPr>
          <p:cNvPr id="3" name="Footer Placeholder 2"/>
          <p:cNvSpPr>
            <a:spLocks noGrp="1"/>
          </p:cNvSpPr>
          <p:nvPr>
            <p:ph type="ftr" sz="quarter" idx="11"/>
          </p:nvPr>
        </p:nvSpPr>
        <p:spPr/>
        <p:txBody>
          <a:bodyPr/>
          <a:lstStyle/>
          <a:p>
            <a:endParaRPr lang="en-NZ"/>
          </a:p>
        </p:txBody>
      </p:sp>
      <p:sp>
        <p:nvSpPr>
          <p:cNvPr id="4" name="Slide Number Placeholder 3"/>
          <p:cNvSpPr>
            <a:spLocks noGrp="1"/>
          </p:cNvSpPr>
          <p:nvPr>
            <p:ph type="sldNum" sz="quarter" idx="12"/>
          </p:nvPr>
        </p:nvSpPr>
        <p:spPr/>
        <p:txBody>
          <a:bodyPr/>
          <a:lstStyle/>
          <a:p>
            <a:fld id="{9C48B469-77B0-47FC-A0DE-B3AE3D703E4C}" type="slidenum">
              <a:rPr lang="en-NZ" smtClean="0"/>
              <a:t>‹#›</a:t>
            </a:fld>
            <a:endParaRPr lang="en-NZ"/>
          </a:p>
        </p:txBody>
      </p:sp>
    </p:spTree>
    <p:extLst>
      <p:ext uri="{BB962C8B-B14F-4D97-AF65-F5344CB8AC3E}">
        <p14:creationId xmlns:p14="http://schemas.microsoft.com/office/powerpoint/2010/main" val="28597687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9F0A8F77-F501-47A3-87DA-7B27152CCECA}" type="datetimeFigureOut">
              <a:rPr lang="en-NZ" smtClean="0"/>
              <a:t>9/06/2017</a:t>
            </a:fld>
            <a:endParaRPr lang="en-NZ"/>
          </a:p>
        </p:txBody>
      </p:sp>
      <p:sp>
        <p:nvSpPr>
          <p:cNvPr id="6" name="Footer Placeholder 5"/>
          <p:cNvSpPr>
            <a:spLocks noGrp="1"/>
          </p:cNvSpPr>
          <p:nvPr>
            <p:ph type="ftr" sz="quarter" idx="11"/>
          </p:nvPr>
        </p:nvSpPr>
        <p:spPr/>
        <p:txBody>
          <a:bodyPr/>
          <a:lstStyle/>
          <a:p>
            <a:endParaRPr lang="en-NZ"/>
          </a:p>
        </p:txBody>
      </p:sp>
      <p:sp>
        <p:nvSpPr>
          <p:cNvPr id="7" name="Slide Number Placeholder 6"/>
          <p:cNvSpPr>
            <a:spLocks noGrp="1"/>
          </p:cNvSpPr>
          <p:nvPr>
            <p:ph type="sldNum" sz="quarter" idx="12"/>
          </p:nvPr>
        </p:nvSpPr>
        <p:spPr/>
        <p:txBody>
          <a:bodyPr/>
          <a:lstStyle/>
          <a:p>
            <a:fld id="{9C48B469-77B0-47FC-A0DE-B3AE3D703E4C}" type="slidenum">
              <a:rPr lang="en-NZ" smtClean="0"/>
              <a:t>‹#›</a:t>
            </a:fld>
            <a:endParaRPr lang="en-NZ"/>
          </a:p>
        </p:txBody>
      </p:sp>
    </p:spTree>
    <p:extLst>
      <p:ext uri="{BB962C8B-B14F-4D97-AF65-F5344CB8AC3E}">
        <p14:creationId xmlns:p14="http://schemas.microsoft.com/office/powerpoint/2010/main" val="39398007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9F0A8F77-F501-47A3-87DA-7B27152CCECA}" type="datetimeFigureOut">
              <a:rPr lang="en-NZ" smtClean="0"/>
              <a:t>9/06/2017</a:t>
            </a:fld>
            <a:endParaRPr lang="en-NZ"/>
          </a:p>
        </p:txBody>
      </p:sp>
      <p:sp>
        <p:nvSpPr>
          <p:cNvPr id="6" name="Footer Placeholder 5"/>
          <p:cNvSpPr>
            <a:spLocks noGrp="1"/>
          </p:cNvSpPr>
          <p:nvPr>
            <p:ph type="ftr" sz="quarter" idx="11"/>
          </p:nvPr>
        </p:nvSpPr>
        <p:spPr/>
        <p:txBody>
          <a:bodyPr/>
          <a:lstStyle/>
          <a:p>
            <a:endParaRPr lang="en-NZ"/>
          </a:p>
        </p:txBody>
      </p:sp>
      <p:sp>
        <p:nvSpPr>
          <p:cNvPr id="7" name="Slide Number Placeholder 6"/>
          <p:cNvSpPr>
            <a:spLocks noGrp="1"/>
          </p:cNvSpPr>
          <p:nvPr>
            <p:ph type="sldNum" sz="quarter" idx="12"/>
          </p:nvPr>
        </p:nvSpPr>
        <p:spPr/>
        <p:txBody>
          <a:bodyPr/>
          <a:lstStyle/>
          <a:p>
            <a:fld id="{9C48B469-77B0-47FC-A0DE-B3AE3D703E4C}" type="slidenum">
              <a:rPr lang="en-NZ" smtClean="0"/>
              <a:t>‹#›</a:t>
            </a:fld>
            <a:endParaRPr lang="en-NZ"/>
          </a:p>
        </p:txBody>
      </p:sp>
    </p:spTree>
    <p:extLst>
      <p:ext uri="{BB962C8B-B14F-4D97-AF65-F5344CB8AC3E}">
        <p14:creationId xmlns:p14="http://schemas.microsoft.com/office/powerpoint/2010/main" val="5296007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t="-3000" b="-3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9F0A8F77-F501-47A3-87DA-7B27152CCECA}" type="datetimeFigureOut">
              <a:rPr lang="en-NZ" smtClean="0"/>
              <a:t>9/06/2017</a:t>
            </a:fld>
            <a:endParaRPr lang="en-NZ"/>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NZ"/>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9C48B469-77B0-47FC-A0DE-B3AE3D703E4C}" type="slidenum">
              <a:rPr lang="en-NZ" smtClean="0"/>
              <a:t>‹#›</a:t>
            </a:fld>
            <a:endParaRPr lang="en-NZ"/>
          </a:p>
        </p:txBody>
      </p:sp>
    </p:spTree>
    <p:extLst>
      <p:ext uri="{BB962C8B-B14F-4D97-AF65-F5344CB8AC3E}">
        <p14:creationId xmlns:p14="http://schemas.microsoft.com/office/powerpoint/2010/main" val="3380374275"/>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60"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slide" Target="slide15.xml"/></Relationships>
</file>

<file path=ppt/slides/_rels/slide12.xml.rels><?xml version="1.0" encoding="UTF-8" standalone="yes"?>
<Relationships xmlns="http://schemas.openxmlformats.org/package/2006/relationships"><Relationship Id="rId8" Type="http://schemas.openxmlformats.org/officeDocument/2006/relationships/image" Target="../media/image21.jpg"/><Relationship Id="rId3" Type="http://schemas.openxmlformats.org/officeDocument/2006/relationships/slideLayout" Target="../slideLayouts/slideLayout6.xml"/><Relationship Id="rId7" Type="http://schemas.openxmlformats.org/officeDocument/2006/relationships/image" Target="../media/image20.png"/><Relationship Id="rId2" Type="http://schemas.openxmlformats.org/officeDocument/2006/relationships/audio" Target="../media/media1.mp3"/><Relationship Id="rId1" Type="http://schemas.microsoft.com/office/2007/relationships/media" Target="../media/media1.mp3"/><Relationship Id="rId6" Type="http://schemas.microsoft.com/office/2007/relationships/hdphoto" Target="../media/hdphoto2.wdp"/><Relationship Id="rId5" Type="http://schemas.openxmlformats.org/officeDocument/2006/relationships/image" Target="../media/image19.png"/><Relationship Id="rId10" Type="http://schemas.openxmlformats.org/officeDocument/2006/relationships/image" Target="../media/image22.png"/><Relationship Id="rId4" Type="http://schemas.openxmlformats.org/officeDocument/2006/relationships/notesSlide" Target="../notesSlides/notesSlide12.xml"/><Relationship Id="rId9" Type="http://schemas.openxmlformats.org/officeDocument/2006/relationships/hyperlink" Target="http://www.tinyurl.com/NCRSfeedback" TargetMode="External"/></Relationships>
</file>

<file path=ppt/slides/_rels/slide13.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13.xml"/><Relationship Id="rId1" Type="http://schemas.openxmlformats.org/officeDocument/2006/relationships/slideLayout" Target="../slideLayouts/slideLayout6.xml"/><Relationship Id="rId5" Type="http://schemas.microsoft.com/office/2007/relationships/hdphoto" Target="../media/hdphoto3.wdp"/><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slide" Target="slide10.xml"/></Relationships>
</file>

<file path=ppt/slides/_rels/slide15.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5.png"/><Relationship Id="rId1" Type="http://schemas.openxmlformats.org/officeDocument/2006/relationships/slideLayout" Target="../slideLayouts/slideLayout6.xml"/><Relationship Id="rId4" Type="http://schemas.openxmlformats.org/officeDocument/2006/relationships/slide" Target="slide12.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slide" Target="slide13.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7.png"/><Relationship Id="rId5" Type="http://schemas.microsoft.com/office/2007/relationships/hdphoto" Target="../media/hdphoto1.wdp"/><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9.jpg"/></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_rels/slide8.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15.jpg"/></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9.xml"/><Relationship Id="rId1" Type="http://schemas.openxmlformats.org/officeDocument/2006/relationships/slideLayout" Target="../slideLayouts/slideLayout6.xml"/><Relationship Id="rId5" Type="http://schemas.openxmlformats.org/officeDocument/2006/relationships/slide" Target="slide14.xml"/><Relationship Id="rId4" Type="http://schemas.openxmlformats.org/officeDocument/2006/relationships/image" Target="../media/image1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5143500"/>
          </a:xfrm>
          <a:prstGeom prst="rect">
            <a:avLst/>
          </a:prstGeom>
          <a:solidFill>
            <a:srgbClr val="D3EA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0" y="524815"/>
            <a:ext cx="4094603" cy="4094603"/>
          </a:xfrm>
          <a:prstGeom prst="rect">
            <a:avLst/>
          </a:prstGeom>
        </p:spPr>
      </p:pic>
      <p:sp>
        <p:nvSpPr>
          <p:cNvPr id="3" name="Rectangle 2"/>
          <p:cNvSpPr/>
          <p:nvPr/>
        </p:nvSpPr>
        <p:spPr>
          <a:xfrm>
            <a:off x="0" y="0"/>
            <a:ext cx="4006735" cy="5143500"/>
          </a:xfrm>
          <a:prstGeom prst="rect">
            <a:avLst/>
          </a:prstGeom>
          <a:solidFill>
            <a:srgbClr val="519B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7" name="Title 6"/>
          <p:cNvSpPr>
            <a:spLocks noGrp="1"/>
          </p:cNvSpPr>
          <p:nvPr>
            <p:ph type="title"/>
          </p:nvPr>
        </p:nvSpPr>
        <p:spPr>
          <a:xfrm>
            <a:off x="425121" y="1433678"/>
            <a:ext cx="3156492" cy="2276143"/>
          </a:xfrm>
        </p:spPr>
        <p:txBody>
          <a:bodyPr vert="horz" lIns="68580" tIns="34290" rIns="68580" bIns="34290" rtlCol="0" anchor="b">
            <a:normAutofit fontScale="90000"/>
          </a:bodyPr>
          <a:lstStyle/>
          <a:p>
            <a:pPr algn="ctr">
              <a:lnSpc>
                <a:spcPct val="80000"/>
              </a:lnSpc>
            </a:pPr>
            <a:r>
              <a:rPr lang="en-US" sz="4000" dirty="0">
                <a:solidFill>
                  <a:schemeClr val="bg1"/>
                </a:solidFill>
                <a:latin typeface="AR CENA" panose="02000000000000000000" pitchFamily="2" charset="0"/>
              </a:rPr>
              <a:t>Ordinary Time – the longest season in the Liturgical Year</a:t>
            </a:r>
          </a:p>
        </p:txBody>
      </p:sp>
      <p:sp>
        <p:nvSpPr>
          <p:cNvPr id="11" name="TextBox: PageNumber"/>
          <p:cNvSpPr txBox="1">
            <a:spLocks/>
          </p:cNvSpPr>
          <p:nvPr/>
        </p:nvSpPr>
        <p:spPr>
          <a:xfrm>
            <a:off x="8640000" y="4680000"/>
            <a:ext cx="360000" cy="360000"/>
          </a:xfrm>
          <a:prstGeom prst="rect">
            <a:avLst/>
          </a:prstGeom>
          <a:solidFill>
            <a:schemeClr val="accent6">
              <a:lumMod val="20000"/>
              <a:lumOff val="80000"/>
            </a:schemeClr>
          </a:solidFill>
          <a:ln w="25400">
            <a:solidFill>
              <a:schemeClr val="accent6">
                <a:lumMod val="50000"/>
              </a:schemeClr>
            </a:solidFill>
          </a:ln>
        </p:spPr>
        <p:txBody>
          <a:bodyPr wrap="none" rtlCol="0" anchor="ctr" anchorCtr="1">
            <a:noAutofit/>
          </a:bodyPr>
          <a:lstStyle/>
          <a:p>
            <a:pPr algn="ctr">
              <a:defRPr/>
            </a:pPr>
            <a:r>
              <a:rPr lang="en-GB" sz="900" b="1" kern="0" dirty="0">
                <a:latin typeface="Arial" pitchFamily="34" charset="0"/>
                <a:cs typeface="Arial" pitchFamily="34" charset="0"/>
              </a:rPr>
              <a:t>R-1</a:t>
            </a:r>
          </a:p>
          <a:p>
            <a:pPr algn="ctr">
              <a:defRPr/>
            </a:pPr>
            <a:r>
              <a:rPr lang="en-GB" sz="900" b="1" kern="0" dirty="0">
                <a:latin typeface="Arial" pitchFamily="34" charset="0"/>
                <a:cs typeface="Arial" pitchFamily="34" charset="0"/>
              </a:rPr>
              <a:t>S-01</a:t>
            </a:r>
          </a:p>
        </p:txBody>
      </p:sp>
      <p:sp>
        <p:nvSpPr>
          <p:cNvPr id="13" name="Action Button: Forward">
            <a:hlinkClick r:id="" action="ppaction://hlinkshowjump?jump=nextslide" highlightClick="1"/>
          </p:cNvPr>
          <p:cNvSpPr/>
          <p:nvPr/>
        </p:nvSpPr>
        <p:spPr>
          <a:xfrm>
            <a:off x="8100392" y="4680000"/>
            <a:ext cx="432048" cy="360000"/>
          </a:xfrm>
          <a:prstGeom prst="actionButtonForwardNext">
            <a:avLst/>
          </a:prstGeom>
          <a:solidFill>
            <a:schemeClr val="accent6">
              <a:lumMod val="20000"/>
              <a:lumOff val="8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Tree>
    <p:extLst>
      <p:ext uri="{BB962C8B-B14F-4D97-AF65-F5344CB8AC3E}">
        <p14:creationId xmlns:p14="http://schemas.microsoft.com/office/powerpoint/2010/main" val="416412973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8975" y="0"/>
            <a:ext cx="8201025" cy="1148515"/>
          </a:xfrm>
        </p:spPr>
        <p:txBody>
          <a:bodyPr>
            <a:normAutofit/>
          </a:bodyPr>
          <a:lstStyle/>
          <a:p>
            <a:pPr algn="ctr"/>
            <a:r>
              <a:rPr lang="en-NZ" sz="3600" b="1" dirty="0">
                <a:ln w="9525">
                  <a:solidFill>
                    <a:sysClr val="windowText" lastClr="000000"/>
                  </a:solidFill>
                  <a:prstDash val="solid"/>
                </a:ln>
                <a:solidFill>
                  <a:schemeClr val="accent2">
                    <a:lumMod val="20000"/>
                    <a:lumOff val="80000"/>
                  </a:schemeClr>
                </a:solidFill>
                <a:effectLst>
                  <a:outerShdw blurRad="12700" dist="38100" dir="2700000" algn="tl" rotWithShape="0">
                    <a:schemeClr val="bg1">
                      <a:lumMod val="50000"/>
                    </a:schemeClr>
                  </a:outerShdw>
                </a:effectLst>
                <a:latin typeface="Poor Richard" panose="02080502050505020702" pitchFamily="18" charset="0"/>
                <a:ea typeface="Malgun Gothic" panose="020B0503020000020004" pitchFamily="34" charset="-127"/>
              </a:rPr>
              <a:t>What children of your age can do </a:t>
            </a:r>
            <a:br>
              <a:rPr lang="en-NZ" sz="3600" b="1" dirty="0">
                <a:ln w="9525">
                  <a:solidFill>
                    <a:sysClr val="windowText" lastClr="000000"/>
                  </a:solidFill>
                  <a:prstDash val="solid"/>
                </a:ln>
                <a:solidFill>
                  <a:schemeClr val="accent2">
                    <a:lumMod val="20000"/>
                    <a:lumOff val="80000"/>
                  </a:schemeClr>
                </a:solidFill>
                <a:effectLst>
                  <a:outerShdw blurRad="12700" dist="38100" dir="2700000" algn="tl" rotWithShape="0">
                    <a:schemeClr val="bg1">
                      <a:lumMod val="50000"/>
                    </a:schemeClr>
                  </a:outerShdw>
                </a:effectLst>
                <a:latin typeface="Poor Richard" panose="02080502050505020702" pitchFamily="18" charset="0"/>
                <a:ea typeface="Malgun Gothic" panose="020B0503020000020004" pitchFamily="34" charset="-127"/>
              </a:rPr>
            </a:br>
            <a:r>
              <a:rPr lang="en-NZ" sz="3600" b="1" dirty="0">
                <a:ln w="9525">
                  <a:solidFill>
                    <a:sysClr val="windowText" lastClr="000000"/>
                  </a:solidFill>
                  <a:prstDash val="solid"/>
                </a:ln>
                <a:solidFill>
                  <a:schemeClr val="accent2">
                    <a:lumMod val="20000"/>
                    <a:lumOff val="80000"/>
                  </a:schemeClr>
                </a:solidFill>
                <a:effectLst>
                  <a:outerShdw blurRad="12700" dist="38100" dir="2700000" algn="tl" rotWithShape="0">
                    <a:schemeClr val="bg1">
                      <a:lumMod val="50000"/>
                    </a:schemeClr>
                  </a:outerShdw>
                </a:effectLst>
                <a:latin typeface="Poor Richard" panose="02080502050505020702" pitchFamily="18" charset="0"/>
                <a:ea typeface="Malgun Gothic" panose="020B0503020000020004" pitchFamily="34" charset="-127"/>
              </a:rPr>
              <a:t>during Ordinary Time to walk with Jesus</a:t>
            </a:r>
          </a:p>
        </p:txBody>
      </p:sp>
      <p:pic>
        <p:nvPicPr>
          <p:cNvPr id="4" name="Picture 3" descr="A picture containing book, drawing&#10;&#10;Description generated with high confidenc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9092" y="2009568"/>
            <a:ext cx="3024189" cy="1703027"/>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5" name="TextBox: PageNumber"/>
          <p:cNvSpPr txBox="1">
            <a:spLocks/>
          </p:cNvSpPr>
          <p:nvPr/>
        </p:nvSpPr>
        <p:spPr>
          <a:xfrm>
            <a:off x="8640000" y="4680000"/>
            <a:ext cx="360000" cy="360000"/>
          </a:xfrm>
          <a:prstGeom prst="rect">
            <a:avLst/>
          </a:prstGeom>
          <a:solidFill>
            <a:schemeClr val="accent6">
              <a:lumMod val="20000"/>
              <a:lumOff val="80000"/>
            </a:schemeClr>
          </a:solidFill>
          <a:ln w="25400">
            <a:solidFill>
              <a:schemeClr val="accent6">
                <a:lumMod val="50000"/>
              </a:schemeClr>
            </a:solidFill>
          </a:ln>
        </p:spPr>
        <p:txBody>
          <a:bodyPr wrap="none" rtlCol="0" anchor="ctr" anchorCtr="1">
            <a:noAutofit/>
          </a:bodyPr>
          <a:lstStyle/>
          <a:p>
            <a:pPr algn="ctr">
              <a:defRPr/>
            </a:pPr>
            <a:r>
              <a:rPr lang="en-GB" sz="900" b="1" kern="0" dirty="0">
                <a:latin typeface="Arial" pitchFamily="34" charset="0"/>
                <a:cs typeface="Arial" pitchFamily="34" charset="0"/>
              </a:rPr>
              <a:t>R-1</a:t>
            </a:r>
          </a:p>
          <a:p>
            <a:pPr algn="ctr">
              <a:defRPr/>
            </a:pPr>
            <a:r>
              <a:rPr lang="en-GB" sz="900" b="1" kern="0" dirty="0">
                <a:latin typeface="Arial" pitchFamily="34" charset="0"/>
                <a:cs typeface="Arial" pitchFamily="34" charset="0"/>
              </a:rPr>
              <a:t>S-09</a:t>
            </a:r>
          </a:p>
        </p:txBody>
      </p:sp>
      <p:sp>
        <p:nvSpPr>
          <p:cNvPr id="6" name="Action Button: Forward">
            <a:hlinkClick r:id="" action="ppaction://hlinkshowjump?jump=nextslide" highlightClick="1"/>
          </p:cNvPr>
          <p:cNvSpPr/>
          <p:nvPr/>
        </p:nvSpPr>
        <p:spPr>
          <a:xfrm>
            <a:off x="8100392" y="4680000"/>
            <a:ext cx="432048" cy="360000"/>
          </a:xfrm>
          <a:prstGeom prst="actionButtonForwardNext">
            <a:avLst/>
          </a:prstGeom>
          <a:solidFill>
            <a:schemeClr val="accent6">
              <a:lumMod val="20000"/>
              <a:lumOff val="8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7" name="Action Button: Back">
            <a:hlinkClick r:id="" action="ppaction://hlinkshowjump?jump=previousslide" highlightClick="1"/>
          </p:cNvPr>
          <p:cNvSpPr/>
          <p:nvPr/>
        </p:nvSpPr>
        <p:spPr>
          <a:xfrm>
            <a:off x="7596000" y="4680000"/>
            <a:ext cx="432048" cy="360000"/>
          </a:xfrm>
          <a:prstGeom prst="actionButtonBackPrevious">
            <a:avLst/>
          </a:prstGeom>
          <a:solidFill>
            <a:schemeClr val="accent6">
              <a:lumMod val="20000"/>
              <a:lumOff val="8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8" name="Rectangle 7"/>
          <p:cNvSpPr/>
          <p:nvPr/>
        </p:nvSpPr>
        <p:spPr>
          <a:xfrm>
            <a:off x="3730428" y="1320821"/>
            <a:ext cx="5342452" cy="3309624"/>
          </a:xfrm>
          <a:prstGeom prst="rect">
            <a:avLst/>
          </a:prstGeom>
          <a:solidFill>
            <a:schemeClr val="accent6">
              <a:lumMod val="20000"/>
              <a:lumOff val="80000"/>
            </a:schemeClr>
          </a:solidFill>
          <a:ln>
            <a:solidFill>
              <a:schemeClr val="accent6">
                <a:lumMod val="50000"/>
              </a:schemeClr>
            </a:solidFill>
          </a:ln>
        </p:spPr>
        <p:txBody>
          <a:bodyPr wrap="square">
            <a:spAutoFit/>
          </a:bodyPr>
          <a:lstStyle/>
          <a:p>
            <a:pPr>
              <a:lnSpc>
                <a:spcPct val="115000"/>
              </a:lnSpc>
              <a:spcAft>
                <a:spcPts val="750"/>
              </a:spcAft>
            </a:pPr>
            <a:r>
              <a:rPr lang="en-NZ" sz="1600" dirty="0">
                <a:latin typeface="Arial" panose="020B0604020202020204" pitchFamily="34" charset="0"/>
                <a:ea typeface="Calibri" panose="020F0502020204030204" pitchFamily="34" charset="0"/>
                <a:cs typeface="Arial" panose="020B0604020202020204" pitchFamily="34" charset="0"/>
              </a:rPr>
              <a:t>Use the sentence starters to share your ideas about what you can do to grow closer to Jesus in Ordinary Time</a:t>
            </a:r>
          </a:p>
          <a:p>
            <a:pPr marL="257175" indent="-257175">
              <a:lnSpc>
                <a:spcPct val="115000"/>
              </a:lnSpc>
              <a:buFont typeface="Wingdings" panose="05000000000000000000" pitchFamily="2" charset="2"/>
              <a:buChar char=""/>
            </a:pPr>
            <a:r>
              <a:rPr lang="en-NZ" sz="1600" dirty="0">
                <a:latin typeface="Arial" panose="020B0604020202020204" pitchFamily="34" charset="0"/>
                <a:ea typeface="Calibri" panose="020F0502020204030204" pitchFamily="34" charset="0"/>
                <a:cs typeface="Arial" panose="020B0604020202020204" pitchFamily="34" charset="0"/>
              </a:rPr>
              <a:t>Spend some quiet time with Jesus each day and …</a:t>
            </a:r>
          </a:p>
          <a:p>
            <a:pPr marL="257175" indent="-257175">
              <a:lnSpc>
                <a:spcPct val="115000"/>
              </a:lnSpc>
              <a:buFont typeface="Wingdings" panose="05000000000000000000" pitchFamily="2" charset="2"/>
              <a:buChar char=""/>
            </a:pPr>
            <a:r>
              <a:rPr lang="en-NZ" sz="1600" dirty="0">
                <a:latin typeface="Arial" panose="020B0604020202020204" pitchFamily="34" charset="0"/>
                <a:ea typeface="Calibri" panose="020F0502020204030204" pitchFamily="34" charset="0"/>
                <a:cs typeface="Arial" panose="020B0604020202020204" pitchFamily="34" charset="0"/>
              </a:rPr>
              <a:t>Read the Sunday gospel with your family and think about …</a:t>
            </a:r>
          </a:p>
          <a:p>
            <a:pPr marL="257175" indent="-257175">
              <a:lnSpc>
                <a:spcPct val="115000"/>
              </a:lnSpc>
              <a:buFont typeface="Wingdings" panose="05000000000000000000" pitchFamily="2" charset="2"/>
              <a:buChar char=""/>
            </a:pPr>
            <a:r>
              <a:rPr lang="en-NZ" sz="1600" dirty="0">
                <a:latin typeface="Arial" panose="020B0604020202020204" pitchFamily="34" charset="0"/>
                <a:ea typeface="Calibri" panose="020F0502020204030204" pitchFamily="34" charset="0"/>
                <a:cs typeface="Arial" panose="020B0604020202020204" pitchFamily="34" charset="0"/>
              </a:rPr>
              <a:t>Take responsibility for some ordinary tasks at home such as …</a:t>
            </a:r>
          </a:p>
          <a:p>
            <a:pPr marL="257175" indent="-257175">
              <a:lnSpc>
                <a:spcPct val="115000"/>
              </a:lnSpc>
              <a:buFont typeface="Wingdings" panose="05000000000000000000" pitchFamily="2" charset="2"/>
              <a:buChar char=""/>
            </a:pPr>
            <a:r>
              <a:rPr lang="en-NZ" sz="1600" dirty="0">
                <a:latin typeface="Arial" panose="020B0604020202020204" pitchFamily="34" charset="0"/>
                <a:ea typeface="Calibri" panose="020F0502020204030204" pitchFamily="34" charset="0"/>
                <a:cs typeface="Arial" panose="020B0604020202020204" pitchFamily="34" charset="0"/>
              </a:rPr>
              <a:t>Use Ordinary Time to do ordinary things …</a:t>
            </a:r>
          </a:p>
          <a:p>
            <a:pPr marL="257175" indent="-257175">
              <a:lnSpc>
                <a:spcPct val="115000"/>
              </a:lnSpc>
              <a:buFont typeface="Wingdings" panose="05000000000000000000" pitchFamily="2" charset="2"/>
              <a:buChar char=""/>
            </a:pPr>
            <a:r>
              <a:rPr lang="en-NZ" sz="1600" dirty="0">
                <a:latin typeface="Arial" panose="020B0604020202020204" pitchFamily="34" charset="0"/>
                <a:ea typeface="Calibri" panose="020F0502020204030204" pitchFamily="34" charset="0"/>
                <a:cs typeface="Arial" panose="020B0604020202020204" pitchFamily="34" charset="0"/>
              </a:rPr>
              <a:t>Notice when others are being kind and tell them …</a:t>
            </a:r>
          </a:p>
          <a:p>
            <a:pPr marL="257175" indent="-257175">
              <a:lnSpc>
                <a:spcPct val="115000"/>
              </a:lnSpc>
              <a:spcAft>
                <a:spcPts val="750"/>
              </a:spcAft>
              <a:buFont typeface="Wingdings" panose="05000000000000000000" pitchFamily="2" charset="2"/>
              <a:buChar char=""/>
            </a:pPr>
            <a:r>
              <a:rPr lang="en-NZ" sz="1600" dirty="0">
                <a:latin typeface="Arial" panose="020B0604020202020204" pitchFamily="34" charset="0"/>
                <a:ea typeface="Calibri" panose="020F0502020204030204" pitchFamily="34" charset="0"/>
                <a:cs typeface="Arial" panose="020B0604020202020204" pitchFamily="34" charset="0"/>
              </a:rPr>
              <a:t>Read the stories of Jesus’ ordinary life and reflect on them during class prayer in Ordinary Time.</a:t>
            </a:r>
          </a:p>
        </p:txBody>
      </p:sp>
    </p:spTree>
    <p:extLst>
      <p:ext uri="{BB962C8B-B14F-4D97-AF65-F5344CB8AC3E}">
        <p14:creationId xmlns:p14="http://schemas.microsoft.com/office/powerpoint/2010/main" val="203676561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NZ" b="1" dirty="0">
                <a:ln w="9525">
                  <a:solidFill>
                    <a:sysClr val="windowText" lastClr="000000"/>
                  </a:solidFill>
                  <a:prstDash val="solid"/>
                </a:ln>
                <a:solidFill>
                  <a:schemeClr val="accent2">
                    <a:lumMod val="20000"/>
                    <a:lumOff val="80000"/>
                  </a:schemeClr>
                </a:solidFill>
                <a:effectLst>
                  <a:outerShdw blurRad="12700" dist="38100" dir="2700000" algn="tl" rotWithShape="0">
                    <a:schemeClr val="bg1">
                      <a:lumMod val="50000"/>
                    </a:schemeClr>
                  </a:outerShdw>
                </a:effectLst>
                <a:latin typeface="Poor Richard" panose="02080502050505020702" pitchFamily="18" charset="0"/>
              </a:rPr>
              <a:t>Check up </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89346" y="242595"/>
            <a:ext cx="994826" cy="994826"/>
          </a:xfrm>
          <a:prstGeom prst="rect">
            <a:avLst/>
          </a:prstGeom>
          <a:ln>
            <a:noFill/>
          </a:ln>
          <a:effectLst>
            <a:outerShdw blurRad="292100" dist="139700" dir="2700000" algn="tl" rotWithShape="0">
              <a:srgbClr val="333333">
                <a:alpha val="65000"/>
              </a:srgbClr>
            </a:outerShdw>
          </a:effectLst>
        </p:spPr>
      </p:pic>
      <p:sp>
        <p:nvSpPr>
          <p:cNvPr id="4" name="TextBox: PageNumber"/>
          <p:cNvSpPr txBox="1">
            <a:spLocks/>
          </p:cNvSpPr>
          <p:nvPr/>
        </p:nvSpPr>
        <p:spPr>
          <a:xfrm>
            <a:off x="8640000" y="4680000"/>
            <a:ext cx="360000" cy="360000"/>
          </a:xfrm>
          <a:prstGeom prst="rect">
            <a:avLst/>
          </a:prstGeom>
          <a:solidFill>
            <a:schemeClr val="accent6">
              <a:lumMod val="20000"/>
              <a:lumOff val="80000"/>
            </a:schemeClr>
          </a:solidFill>
          <a:ln w="25400">
            <a:solidFill>
              <a:schemeClr val="accent6">
                <a:lumMod val="50000"/>
              </a:schemeClr>
            </a:solidFill>
          </a:ln>
        </p:spPr>
        <p:txBody>
          <a:bodyPr wrap="none" rtlCol="0" anchor="ctr" anchorCtr="1">
            <a:noAutofit/>
          </a:bodyPr>
          <a:lstStyle/>
          <a:p>
            <a:pPr algn="ctr">
              <a:defRPr/>
            </a:pPr>
            <a:r>
              <a:rPr lang="en-GB" sz="900" b="1" kern="0" dirty="0">
                <a:latin typeface="Arial" pitchFamily="34" charset="0"/>
                <a:cs typeface="Arial" pitchFamily="34" charset="0"/>
              </a:rPr>
              <a:t>R-1</a:t>
            </a:r>
          </a:p>
          <a:p>
            <a:pPr algn="ctr">
              <a:defRPr/>
            </a:pPr>
            <a:r>
              <a:rPr lang="en-GB" sz="900" b="1" kern="0" dirty="0">
                <a:latin typeface="Arial" pitchFamily="34" charset="0"/>
                <a:cs typeface="Arial" pitchFamily="34" charset="0"/>
              </a:rPr>
              <a:t>S-10</a:t>
            </a:r>
          </a:p>
        </p:txBody>
      </p:sp>
      <p:sp>
        <p:nvSpPr>
          <p:cNvPr id="5" name="Action Button: Forward">
            <a:hlinkClick r:id="" action="ppaction://hlinkshowjump?jump=nextslide" highlightClick="1"/>
          </p:cNvPr>
          <p:cNvSpPr/>
          <p:nvPr/>
        </p:nvSpPr>
        <p:spPr>
          <a:xfrm>
            <a:off x="8100392" y="4680000"/>
            <a:ext cx="432048" cy="360000"/>
          </a:xfrm>
          <a:prstGeom prst="actionButtonForwardNext">
            <a:avLst/>
          </a:prstGeom>
          <a:solidFill>
            <a:schemeClr val="accent6">
              <a:lumMod val="20000"/>
              <a:lumOff val="8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6" name="Action Button: Back">
            <a:hlinkClick r:id="" action="ppaction://hlinkshowjump?jump=previousslide" highlightClick="1"/>
          </p:cNvPr>
          <p:cNvSpPr/>
          <p:nvPr/>
        </p:nvSpPr>
        <p:spPr>
          <a:xfrm>
            <a:off x="7596000" y="4680000"/>
            <a:ext cx="432048" cy="360000"/>
          </a:xfrm>
          <a:prstGeom prst="actionButtonBackPrevious">
            <a:avLst/>
          </a:prstGeom>
          <a:solidFill>
            <a:schemeClr val="accent6">
              <a:lumMod val="20000"/>
              <a:lumOff val="8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7" name="Action Button: Worksheet">
            <a:hlinkClick r:id="rId4" action="ppaction://hlinksldjump" highlightClick="1"/>
          </p:cNvPr>
          <p:cNvSpPr/>
          <p:nvPr/>
        </p:nvSpPr>
        <p:spPr>
          <a:xfrm>
            <a:off x="7182221" y="4680000"/>
            <a:ext cx="360000" cy="360000"/>
          </a:xfrm>
          <a:prstGeom prst="actionButtonDocument">
            <a:avLst/>
          </a:prstGeom>
          <a:solidFill>
            <a:schemeClr val="accent6">
              <a:lumMod val="20000"/>
              <a:lumOff val="8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8" name="Shape: 1"/>
          <p:cNvSpPr/>
          <p:nvPr/>
        </p:nvSpPr>
        <p:spPr>
          <a:xfrm>
            <a:off x="906498" y="1455451"/>
            <a:ext cx="7606195" cy="455507"/>
          </a:xfrm>
          <a:prstGeom prst="rect">
            <a:avLst/>
          </a:prstGeom>
          <a:solidFill>
            <a:schemeClr val="accent6">
              <a:lumMod val="20000"/>
              <a:lumOff val="80000"/>
            </a:schemeClr>
          </a:solidFill>
          <a:ln>
            <a:solidFill>
              <a:schemeClr val="accent6">
                <a:lumMod val="50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lvl="0">
              <a:defRPr/>
            </a:pPr>
            <a:r>
              <a:rPr lang="en-NZ" dirty="0">
                <a:solidFill>
                  <a:schemeClr val="tx1"/>
                </a:solidFill>
                <a:latin typeface="Arial" panose="020B0604020202020204" pitchFamily="34" charset="0"/>
                <a:cs typeface="Arial" panose="020B0604020202020204" pitchFamily="34" charset="0"/>
              </a:rPr>
              <a:t>Three things I have learned about Ordinary Time are…</a:t>
            </a:r>
          </a:p>
        </p:txBody>
      </p:sp>
      <p:sp>
        <p:nvSpPr>
          <p:cNvPr id="9" name="Shape: 2"/>
          <p:cNvSpPr/>
          <p:nvPr/>
        </p:nvSpPr>
        <p:spPr>
          <a:xfrm>
            <a:off x="906502" y="2043676"/>
            <a:ext cx="7606195" cy="661752"/>
          </a:xfrm>
          <a:prstGeom prst="rect">
            <a:avLst/>
          </a:prstGeom>
          <a:solidFill>
            <a:schemeClr val="accent6">
              <a:lumMod val="20000"/>
              <a:lumOff val="80000"/>
            </a:schemeClr>
          </a:solidFill>
          <a:ln>
            <a:solidFill>
              <a:schemeClr val="accent6">
                <a:lumMod val="50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lvl="0">
              <a:defRPr/>
            </a:pPr>
            <a:r>
              <a:rPr lang="en-NZ" dirty="0">
                <a:solidFill>
                  <a:schemeClr val="tx1"/>
                </a:solidFill>
                <a:latin typeface="Arial" panose="020B0604020202020204" pitchFamily="34" charset="0"/>
                <a:cs typeface="Arial" panose="020B0604020202020204" pitchFamily="34" charset="0"/>
              </a:rPr>
              <a:t>Explain to a younger child where Ordinary Time occurs in the Liturgical Year and what people can do during it to grow closer to God.</a:t>
            </a:r>
          </a:p>
        </p:txBody>
      </p:sp>
      <p:sp>
        <p:nvSpPr>
          <p:cNvPr id="10" name="Shape: 3"/>
          <p:cNvSpPr/>
          <p:nvPr/>
        </p:nvSpPr>
        <p:spPr>
          <a:xfrm>
            <a:off x="906498" y="2844205"/>
            <a:ext cx="7606195" cy="600036"/>
          </a:xfrm>
          <a:prstGeom prst="rect">
            <a:avLst/>
          </a:prstGeom>
          <a:solidFill>
            <a:schemeClr val="accent6">
              <a:lumMod val="20000"/>
              <a:lumOff val="80000"/>
            </a:schemeClr>
          </a:solidFill>
          <a:ln>
            <a:solidFill>
              <a:schemeClr val="accent6">
                <a:lumMod val="50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lvl="0">
              <a:defRPr/>
            </a:pPr>
            <a:r>
              <a:rPr lang="en-NZ" dirty="0">
                <a:solidFill>
                  <a:schemeClr val="tx1"/>
                </a:solidFill>
                <a:latin typeface="Arial" panose="020B0604020202020204" pitchFamily="34" charset="0"/>
                <a:cs typeface="Arial" panose="020B0604020202020204" pitchFamily="34" charset="0"/>
              </a:rPr>
              <a:t>The 3 gospel stories about Jesus’ ‘ordinary’ life that I like to read in Ordinary Time are…</a:t>
            </a:r>
          </a:p>
        </p:txBody>
      </p:sp>
      <p:sp>
        <p:nvSpPr>
          <p:cNvPr id="11" name="Shape: 4"/>
          <p:cNvSpPr/>
          <p:nvPr/>
        </p:nvSpPr>
        <p:spPr>
          <a:xfrm>
            <a:off x="906499" y="3577838"/>
            <a:ext cx="7606195" cy="414034"/>
          </a:xfrm>
          <a:prstGeom prst="rect">
            <a:avLst/>
          </a:prstGeom>
          <a:solidFill>
            <a:schemeClr val="accent6">
              <a:lumMod val="20000"/>
              <a:lumOff val="80000"/>
            </a:schemeClr>
          </a:solidFill>
          <a:ln>
            <a:solidFill>
              <a:schemeClr val="accent6">
                <a:lumMod val="50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lvl="0"/>
            <a:r>
              <a:rPr lang="en-NZ" dirty="0">
                <a:solidFill>
                  <a:schemeClr val="tx1"/>
                </a:solidFill>
                <a:latin typeface="Arial" panose="020B0604020202020204" pitchFamily="34" charset="0"/>
                <a:cs typeface="Arial" panose="020B0604020202020204" pitchFamily="34" charset="0"/>
              </a:rPr>
              <a:t>Which activity do you think helped you to learn best in this resource?</a:t>
            </a:r>
            <a:endParaRPr lang="en-NZ" sz="2800" dirty="0">
              <a:solidFill>
                <a:schemeClr val="tx1"/>
              </a:solidFill>
              <a:latin typeface="Arial" panose="020B0604020202020204" pitchFamily="34" charset="0"/>
              <a:cs typeface="Arial" panose="020B0604020202020204" pitchFamily="34" charset="0"/>
            </a:endParaRPr>
          </a:p>
        </p:txBody>
      </p:sp>
      <p:sp>
        <p:nvSpPr>
          <p:cNvPr id="12" name="Shape: 5"/>
          <p:cNvSpPr/>
          <p:nvPr/>
        </p:nvSpPr>
        <p:spPr>
          <a:xfrm>
            <a:off x="906500" y="4131428"/>
            <a:ext cx="7606195" cy="388472"/>
          </a:xfrm>
          <a:prstGeom prst="rect">
            <a:avLst/>
          </a:prstGeom>
          <a:solidFill>
            <a:schemeClr val="accent6">
              <a:lumMod val="20000"/>
              <a:lumOff val="80000"/>
            </a:schemeClr>
          </a:solidFill>
          <a:ln>
            <a:solidFill>
              <a:schemeClr val="accent6">
                <a:lumMod val="50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lvl="0"/>
            <a:r>
              <a:rPr lang="en-NZ" dirty="0">
                <a:solidFill>
                  <a:schemeClr val="tx1"/>
                </a:solidFill>
                <a:latin typeface="Arial" panose="020B0604020202020204" pitchFamily="34" charset="0"/>
                <a:cs typeface="Arial" panose="020B0604020202020204" pitchFamily="34" charset="0"/>
              </a:rPr>
              <a:t>Questions I would like to ask about the topics in this resource are…</a:t>
            </a:r>
            <a:endParaRPr lang="en-NZ" sz="2800" dirty="0">
              <a:solidFill>
                <a:schemeClr val="tx1"/>
              </a:solidFill>
              <a:latin typeface="Arial" panose="020B0604020202020204" pitchFamily="34" charset="0"/>
              <a:cs typeface="Arial" panose="020B0604020202020204" pitchFamily="34" charset="0"/>
            </a:endParaRPr>
          </a:p>
        </p:txBody>
      </p:sp>
      <p:sp>
        <p:nvSpPr>
          <p:cNvPr id="13" name="TextBox 12"/>
          <p:cNvSpPr txBox="1"/>
          <p:nvPr/>
        </p:nvSpPr>
        <p:spPr>
          <a:xfrm>
            <a:off x="454443" y="1479604"/>
            <a:ext cx="452058" cy="369332"/>
          </a:xfrm>
          <a:prstGeom prst="rect">
            <a:avLst/>
          </a:prstGeom>
          <a:noFill/>
        </p:spPr>
        <p:txBody>
          <a:bodyPr wrap="square" rtlCol="0">
            <a:spAutoFit/>
          </a:bodyPr>
          <a:lstStyle/>
          <a:p>
            <a:r>
              <a:rPr lang="en-NZ" b="1" dirty="0">
                <a:latin typeface="Arial" panose="020B0604020202020204" pitchFamily="34" charset="0"/>
                <a:cs typeface="Arial" panose="020B0604020202020204" pitchFamily="34" charset="0"/>
              </a:rPr>
              <a:t>1)</a:t>
            </a:r>
          </a:p>
        </p:txBody>
      </p:sp>
      <p:sp>
        <p:nvSpPr>
          <p:cNvPr id="14" name="TextBox 13"/>
          <p:cNvSpPr txBox="1"/>
          <p:nvPr/>
        </p:nvSpPr>
        <p:spPr>
          <a:xfrm>
            <a:off x="454443" y="2038668"/>
            <a:ext cx="452058" cy="369332"/>
          </a:xfrm>
          <a:prstGeom prst="rect">
            <a:avLst/>
          </a:prstGeom>
          <a:noFill/>
        </p:spPr>
        <p:txBody>
          <a:bodyPr wrap="square" rtlCol="0">
            <a:spAutoFit/>
          </a:bodyPr>
          <a:lstStyle/>
          <a:p>
            <a:r>
              <a:rPr lang="en-NZ" b="1" dirty="0">
                <a:latin typeface="Arial" panose="020B0604020202020204" pitchFamily="34" charset="0"/>
                <a:cs typeface="Arial" panose="020B0604020202020204" pitchFamily="34" charset="0"/>
              </a:rPr>
              <a:t>2)</a:t>
            </a:r>
          </a:p>
        </p:txBody>
      </p:sp>
      <p:sp>
        <p:nvSpPr>
          <p:cNvPr id="15" name="TextBox 14"/>
          <p:cNvSpPr txBox="1"/>
          <p:nvPr/>
        </p:nvSpPr>
        <p:spPr>
          <a:xfrm>
            <a:off x="454443" y="2838146"/>
            <a:ext cx="452058" cy="369332"/>
          </a:xfrm>
          <a:prstGeom prst="rect">
            <a:avLst/>
          </a:prstGeom>
          <a:noFill/>
        </p:spPr>
        <p:txBody>
          <a:bodyPr wrap="square" rtlCol="0">
            <a:spAutoFit/>
          </a:bodyPr>
          <a:lstStyle/>
          <a:p>
            <a:r>
              <a:rPr lang="en-NZ" b="1" dirty="0">
                <a:latin typeface="Arial" panose="020B0604020202020204" pitchFamily="34" charset="0"/>
                <a:cs typeface="Arial" panose="020B0604020202020204" pitchFamily="34" charset="0"/>
              </a:rPr>
              <a:t>3)</a:t>
            </a:r>
          </a:p>
        </p:txBody>
      </p:sp>
      <p:sp>
        <p:nvSpPr>
          <p:cNvPr id="16" name="TextBox 15"/>
          <p:cNvSpPr txBox="1"/>
          <p:nvPr/>
        </p:nvSpPr>
        <p:spPr>
          <a:xfrm>
            <a:off x="454443" y="3603169"/>
            <a:ext cx="452058" cy="369332"/>
          </a:xfrm>
          <a:prstGeom prst="rect">
            <a:avLst/>
          </a:prstGeom>
          <a:noFill/>
        </p:spPr>
        <p:txBody>
          <a:bodyPr wrap="square" rtlCol="0">
            <a:spAutoFit/>
          </a:bodyPr>
          <a:lstStyle/>
          <a:p>
            <a:r>
              <a:rPr lang="en-NZ" b="1" dirty="0">
                <a:latin typeface="Arial" panose="020B0604020202020204" pitchFamily="34" charset="0"/>
                <a:cs typeface="Arial" panose="020B0604020202020204" pitchFamily="34" charset="0"/>
              </a:rPr>
              <a:t>4)</a:t>
            </a:r>
          </a:p>
        </p:txBody>
      </p:sp>
      <p:sp>
        <p:nvSpPr>
          <p:cNvPr id="17" name="TextBox 16"/>
          <p:cNvSpPr txBox="1"/>
          <p:nvPr/>
        </p:nvSpPr>
        <p:spPr>
          <a:xfrm>
            <a:off x="454440" y="4140998"/>
            <a:ext cx="452058" cy="369332"/>
          </a:xfrm>
          <a:prstGeom prst="rect">
            <a:avLst/>
          </a:prstGeom>
          <a:noFill/>
        </p:spPr>
        <p:txBody>
          <a:bodyPr wrap="square" rtlCol="0">
            <a:spAutoFit/>
          </a:bodyPr>
          <a:lstStyle/>
          <a:p>
            <a:r>
              <a:rPr lang="en-NZ" b="1" dirty="0">
                <a:latin typeface="Arial" panose="020B0604020202020204" pitchFamily="34" charset="0"/>
                <a:cs typeface="Arial" panose="020B0604020202020204" pitchFamily="34" charset="0"/>
              </a:rPr>
              <a:t>5)</a:t>
            </a:r>
          </a:p>
        </p:txBody>
      </p:sp>
      <p:sp>
        <p:nvSpPr>
          <p:cNvPr id="18" name="Rectangle 17"/>
          <p:cNvSpPr/>
          <p:nvPr/>
        </p:nvSpPr>
        <p:spPr>
          <a:xfrm>
            <a:off x="2286000" y="4887057"/>
            <a:ext cx="4572000" cy="261610"/>
          </a:xfrm>
          <a:prstGeom prst="rect">
            <a:avLst/>
          </a:prstGeom>
        </p:spPr>
        <p:txBody>
          <a:bodyPr>
            <a:spAutoFit/>
          </a:bodyPr>
          <a:lstStyle/>
          <a:p>
            <a:pPr lvl="0" algn="ctr"/>
            <a:r>
              <a:rPr lang="en-GB" sz="1100" dirty="0">
                <a:solidFill>
                  <a:schemeClr val="bg1"/>
                </a:solidFill>
                <a:latin typeface="Arial" pitchFamily="34" charset="0"/>
                <a:ea typeface="Segoe UI" pitchFamily="34" charset="0"/>
                <a:cs typeface="Arial" pitchFamily="34" charset="0"/>
              </a:rPr>
              <a:t>Click the </a:t>
            </a:r>
            <a:r>
              <a:rPr lang="en-NZ" sz="1100" dirty="0">
                <a:solidFill>
                  <a:schemeClr val="bg1"/>
                </a:solidFill>
                <a:latin typeface="Arial" pitchFamily="34" charset="0"/>
                <a:ea typeface="Segoe UI" pitchFamily="34" charset="0"/>
                <a:cs typeface="Arial" pitchFamily="34" charset="0"/>
              </a:rPr>
              <a:t>boxes to reveal text </a:t>
            </a:r>
            <a:r>
              <a:rPr lang="en-GB" sz="1100" dirty="0">
                <a:solidFill>
                  <a:schemeClr val="bg1"/>
                </a:solidFill>
                <a:latin typeface="Arial" pitchFamily="34" charset="0"/>
                <a:ea typeface="Segoe UI" pitchFamily="34" charset="0"/>
                <a:cs typeface="Arial" pitchFamily="34" charset="0"/>
              </a:rPr>
              <a:t>and worksheet icon for worksheet.</a:t>
            </a:r>
            <a:endParaRPr lang="en-NZ" sz="11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50143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wipe(left)">
                                      <p:cBhvr>
                                        <p:cTn id="7" dur="1000"/>
                                        <p:tgtEl>
                                          <p:spTgt spid="8">
                                            <p:txEl>
                                              <p:pRg st="0" end="0"/>
                                            </p:txEl>
                                          </p:spTgt>
                                        </p:tgtEl>
                                      </p:cBhvr>
                                    </p:animEffect>
                                  </p:childTnLst>
                                </p:cTn>
                              </p:par>
                            </p:childTnLst>
                          </p:cTn>
                        </p:par>
                      </p:childTnLst>
                    </p:cTn>
                  </p:par>
                </p:childTnLst>
              </p:cTn>
              <p:nextCondLst>
                <p:cond evt="onClick" delay="0">
                  <p:tgtEl>
                    <p:spTgt spid="8"/>
                  </p:tgtEl>
                </p:cond>
              </p:nextCondLst>
            </p:seq>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9">
                                            <p:txEl>
                                              <p:pRg st="0" end="0"/>
                                            </p:txEl>
                                          </p:spTgt>
                                        </p:tgtEl>
                                        <p:attrNameLst>
                                          <p:attrName>style.visibility</p:attrName>
                                        </p:attrNameLst>
                                      </p:cBhvr>
                                      <p:to>
                                        <p:strVal val="visible"/>
                                      </p:to>
                                    </p:set>
                                    <p:animEffect transition="in" filter="wipe(left)">
                                      <p:cBhvr>
                                        <p:cTn id="13" dur="1000"/>
                                        <p:tgtEl>
                                          <p:spTgt spid="9">
                                            <p:txEl>
                                              <p:pRg st="0" end="0"/>
                                            </p:txEl>
                                          </p:spTgt>
                                        </p:tgtEl>
                                      </p:cBhvr>
                                    </p:animEffect>
                                  </p:childTnLst>
                                </p:cTn>
                              </p:par>
                            </p:childTnLst>
                          </p:cTn>
                        </p:par>
                      </p:childTnLst>
                    </p:cTn>
                  </p:par>
                </p:childTnLst>
              </p:cTn>
              <p:nextCondLst>
                <p:cond evt="onClick" delay="0">
                  <p:tgtEl>
                    <p:spTgt spid="9"/>
                  </p:tgtEl>
                </p:cond>
              </p:nextCondLst>
            </p:seq>
            <p:seq concurrent="1" nextAc="seek">
              <p:cTn id="14" restart="whenNotActive" fill="hold" evtFilter="cancelBubble" nodeType="interactiveSeq">
                <p:stCondLst>
                  <p:cond evt="onClick" delay="0">
                    <p:tgtEl>
                      <p:spTgt spid="10"/>
                    </p:tgtEl>
                  </p:cond>
                </p:stCondLst>
                <p:endSync evt="end" delay="0">
                  <p:rtn val="all"/>
                </p:endSync>
                <p:childTnLst>
                  <p:par>
                    <p:cTn id="15" fill="hold">
                      <p:stCondLst>
                        <p:cond delay="0"/>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10">
                                            <p:txEl>
                                              <p:pRg st="0" end="0"/>
                                            </p:txEl>
                                          </p:spTgt>
                                        </p:tgtEl>
                                        <p:attrNameLst>
                                          <p:attrName>style.visibility</p:attrName>
                                        </p:attrNameLst>
                                      </p:cBhvr>
                                      <p:to>
                                        <p:strVal val="visible"/>
                                      </p:to>
                                    </p:set>
                                    <p:animEffect transition="in" filter="wipe(left)">
                                      <p:cBhvr>
                                        <p:cTn id="19" dur="1000"/>
                                        <p:tgtEl>
                                          <p:spTgt spid="10">
                                            <p:txEl>
                                              <p:pRg st="0" end="0"/>
                                            </p:txEl>
                                          </p:spTgt>
                                        </p:tgtEl>
                                      </p:cBhvr>
                                    </p:animEffect>
                                  </p:childTnLst>
                                </p:cTn>
                              </p:par>
                            </p:childTnLst>
                          </p:cTn>
                        </p:par>
                      </p:childTnLst>
                    </p:cTn>
                  </p:par>
                </p:childTnLst>
              </p:cTn>
              <p:nextCondLst>
                <p:cond evt="onClick" delay="0">
                  <p:tgtEl>
                    <p:spTgt spid="10"/>
                  </p:tgtEl>
                </p:cond>
              </p:nextCondLst>
            </p:seq>
            <p:seq concurrent="1" nextAc="seek">
              <p:cTn id="20" restart="whenNotActive" fill="hold" evtFilter="cancelBubble" nodeType="interactiveSeq">
                <p:stCondLst>
                  <p:cond evt="onClick" delay="0">
                    <p:tgtEl>
                      <p:spTgt spid="11"/>
                    </p:tgtEl>
                  </p:cond>
                </p:stCondLst>
                <p:endSync evt="end" delay="0">
                  <p:rtn val="all"/>
                </p:endSync>
                <p:childTnLst>
                  <p:par>
                    <p:cTn id="21" fill="hold">
                      <p:stCondLst>
                        <p:cond delay="0"/>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11">
                                            <p:txEl>
                                              <p:pRg st="0" end="0"/>
                                            </p:txEl>
                                          </p:spTgt>
                                        </p:tgtEl>
                                        <p:attrNameLst>
                                          <p:attrName>style.visibility</p:attrName>
                                        </p:attrNameLst>
                                      </p:cBhvr>
                                      <p:to>
                                        <p:strVal val="visible"/>
                                      </p:to>
                                    </p:set>
                                    <p:animEffect transition="in" filter="wipe(left)">
                                      <p:cBhvr>
                                        <p:cTn id="25" dur="1000"/>
                                        <p:tgtEl>
                                          <p:spTgt spid="11">
                                            <p:txEl>
                                              <p:pRg st="0" end="0"/>
                                            </p:txEl>
                                          </p:spTgt>
                                        </p:tgtEl>
                                      </p:cBhvr>
                                    </p:animEffect>
                                  </p:childTnLst>
                                </p:cTn>
                              </p:par>
                            </p:childTnLst>
                          </p:cTn>
                        </p:par>
                      </p:childTnLst>
                    </p:cTn>
                  </p:par>
                </p:childTnLst>
              </p:cTn>
              <p:nextCondLst>
                <p:cond evt="onClick" delay="0">
                  <p:tgtEl>
                    <p:spTgt spid="11"/>
                  </p:tgtEl>
                </p:cond>
              </p:nextCondLst>
            </p:seq>
            <p:seq concurrent="1" nextAc="seek">
              <p:cTn id="26" restart="whenNotActive" fill="hold" evtFilter="cancelBubble" nodeType="interactiveSeq">
                <p:stCondLst>
                  <p:cond evt="onClick" delay="0">
                    <p:tgtEl>
                      <p:spTgt spid="12"/>
                    </p:tgtEl>
                  </p:cond>
                </p:stCondLst>
                <p:endSync evt="end" delay="0">
                  <p:rtn val="all"/>
                </p:endSync>
                <p:childTnLst>
                  <p:par>
                    <p:cTn id="27" fill="hold">
                      <p:stCondLst>
                        <p:cond delay="0"/>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12">
                                            <p:txEl>
                                              <p:pRg st="0" end="0"/>
                                            </p:txEl>
                                          </p:spTgt>
                                        </p:tgtEl>
                                        <p:attrNameLst>
                                          <p:attrName>style.visibility</p:attrName>
                                        </p:attrNameLst>
                                      </p:cBhvr>
                                      <p:to>
                                        <p:strVal val="visible"/>
                                      </p:to>
                                    </p:set>
                                    <p:animEffect transition="in" filter="wipe(left)">
                                      <p:cBhvr>
                                        <p:cTn id="31" dur="1000"/>
                                        <p:tgtEl>
                                          <p:spTgt spid="12">
                                            <p:txEl>
                                              <p:pRg st="0" end="0"/>
                                            </p:txEl>
                                          </p:spTgt>
                                        </p:tgtEl>
                                      </p:cBhvr>
                                    </p:animEffect>
                                  </p:childTnLst>
                                </p:cTn>
                              </p:par>
                            </p:childTnLst>
                          </p:cTn>
                        </p:par>
                      </p:childTnLst>
                    </p:cTn>
                  </p:par>
                </p:childTnLst>
              </p:cTn>
              <p:nextCondLst>
                <p:cond evt="onClick" delay="0">
                  <p:tgtEl>
                    <p:spTgt spid="12"/>
                  </p:tgtEl>
                </p:cond>
              </p:nextCondLst>
            </p:seq>
            <p:seq concurrent="1" nextAc="seek">
              <p:cTn id="32" restart="whenNotActive" fill="hold" evtFilter="cancelBubble" nodeType="interactiveSeq">
                <p:stCondLst>
                  <p:cond evt="onClick" delay="0">
                    <p:tgtEl>
                      <p:spTgt spid="5"/>
                    </p:tgtEl>
                  </p:cond>
                </p:stCondLst>
                <p:endSync evt="end" delay="0">
                  <p:rtn val="all"/>
                </p:endSync>
                <p:childTnLst>
                  <p:par>
                    <p:cTn id="33" fill="hold">
                      <p:stCondLst>
                        <p:cond delay="0"/>
                      </p:stCondLst>
                      <p:childTnLst>
                        <p:par>
                          <p:cTn id="34" fill="hold">
                            <p:stCondLst>
                              <p:cond delay="0"/>
                            </p:stCondLst>
                            <p:childTnLst>
                              <p:par>
                                <p:cTn id="35" presetID="1" presetClass="exit" presetSubtype="0" fill="hold" nodeType="clickEffect">
                                  <p:stCondLst>
                                    <p:cond delay="0"/>
                                  </p:stCondLst>
                                  <p:childTnLst>
                                    <p:set>
                                      <p:cBhvr>
                                        <p:cTn id="36" dur="1" fill="hold">
                                          <p:stCondLst>
                                            <p:cond delay="0"/>
                                          </p:stCondLst>
                                        </p:cTn>
                                        <p:tgtEl>
                                          <p:spTgt spid="8">
                                            <p:txEl>
                                              <p:pRg st="0" end="0"/>
                                            </p:txEl>
                                          </p:spTgt>
                                        </p:tgtEl>
                                        <p:attrNameLst>
                                          <p:attrName>style.visibility</p:attrName>
                                        </p:attrNameLst>
                                      </p:cBhvr>
                                      <p:to>
                                        <p:strVal val="hidden"/>
                                      </p:to>
                                    </p:set>
                                  </p:childTnLst>
                                </p:cTn>
                              </p:par>
                              <p:par>
                                <p:cTn id="37" presetID="1" presetClass="exit" presetSubtype="0" fill="hold" nodeType="withEffect">
                                  <p:stCondLst>
                                    <p:cond delay="0"/>
                                  </p:stCondLst>
                                  <p:childTnLst>
                                    <p:set>
                                      <p:cBhvr>
                                        <p:cTn id="38" dur="1" fill="hold">
                                          <p:stCondLst>
                                            <p:cond delay="0"/>
                                          </p:stCondLst>
                                        </p:cTn>
                                        <p:tgtEl>
                                          <p:spTgt spid="9">
                                            <p:txEl>
                                              <p:pRg st="0" end="0"/>
                                            </p:txEl>
                                          </p:spTgt>
                                        </p:tgtEl>
                                        <p:attrNameLst>
                                          <p:attrName>style.visibility</p:attrName>
                                        </p:attrNameLst>
                                      </p:cBhvr>
                                      <p:to>
                                        <p:strVal val="hidden"/>
                                      </p:to>
                                    </p:set>
                                  </p:childTnLst>
                                </p:cTn>
                              </p:par>
                              <p:par>
                                <p:cTn id="39" presetID="1" presetClass="exit" presetSubtype="0" fill="hold" nodeType="withEffect">
                                  <p:stCondLst>
                                    <p:cond delay="0"/>
                                  </p:stCondLst>
                                  <p:childTnLst>
                                    <p:set>
                                      <p:cBhvr>
                                        <p:cTn id="40" dur="1" fill="hold">
                                          <p:stCondLst>
                                            <p:cond delay="0"/>
                                          </p:stCondLst>
                                        </p:cTn>
                                        <p:tgtEl>
                                          <p:spTgt spid="10">
                                            <p:txEl>
                                              <p:pRg st="0" end="0"/>
                                            </p:txEl>
                                          </p:spTgt>
                                        </p:tgtEl>
                                        <p:attrNameLst>
                                          <p:attrName>style.visibility</p:attrName>
                                        </p:attrNameLst>
                                      </p:cBhvr>
                                      <p:to>
                                        <p:strVal val="hidden"/>
                                      </p:to>
                                    </p:set>
                                  </p:childTnLst>
                                </p:cTn>
                              </p:par>
                              <p:par>
                                <p:cTn id="41" presetID="1" presetClass="exit" presetSubtype="0" fill="hold" nodeType="withEffect">
                                  <p:stCondLst>
                                    <p:cond delay="0"/>
                                  </p:stCondLst>
                                  <p:childTnLst>
                                    <p:set>
                                      <p:cBhvr>
                                        <p:cTn id="42" dur="1" fill="hold">
                                          <p:stCondLst>
                                            <p:cond delay="0"/>
                                          </p:stCondLst>
                                        </p:cTn>
                                        <p:tgtEl>
                                          <p:spTgt spid="11">
                                            <p:txEl>
                                              <p:pRg st="0" end="0"/>
                                            </p:txEl>
                                          </p:spTgt>
                                        </p:tgtEl>
                                        <p:attrNameLst>
                                          <p:attrName>style.visibility</p:attrName>
                                        </p:attrNameLst>
                                      </p:cBhvr>
                                      <p:to>
                                        <p:strVal val="hidden"/>
                                      </p:to>
                                    </p:set>
                                  </p:childTnLst>
                                </p:cTn>
                              </p:par>
                              <p:par>
                                <p:cTn id="43" presetID="1" presetClass="exit" presetSubtype="0" fill="hold" nodeType="withEffect">
                                  <p:stCondLst>
                                    <p:cond delay="0"/>
                                  </p:stCondLst>
                                  <p:childTnLst>
                                    <p:set>
                                      <p:cBhvr>
                                        <p:cTn id="44" dur="1" fill="hold">
                                          <p:stCondLst>
                                            <p:cond delay="0"/>
                                          </p:stCondLst>
                                        </p:cTn>
                                        <p:tgtEl>
                                          <p:spTgt spid="12">
                                            <p:txEl>
                                              <p:pRg st="0" end="0"/>
                                            </p:txEl>
                                          </p:spTgt>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45" restart="whenNotActive" fill="hold" evtFilter="cancelBubble" nodeType="interactiveSeq">
                <p:stCondLst>
                  <p:cond evt="onClick" delay="0">
                    <p:tgtEl>
                      <p:spTgt spid="6"/>
                    </p:tgtEl>
                  </p:cond>
                </p:stCondLst>
                <p:endSync evt="end" delay="0">
                  <p:rtn val="all"/>
                </p:endSync>
                <p:childTnLst>
                  <p:par>
                    <p:cTn id="46" fill="hold">
                      <p:stCondLst>
                        <p:cond delay="0"/>
                      </p:stCondLst>
                      <p:childTnLst>
                        <p:par>
                          <p:cTn id="47" fill="hold">
                            <p:stCondLst>
                              <p:cond delay="0"/>
                            </p:stCondLst>
                            <p:childTnLst>
                              <p:par>
                                <p:cTn id="48" presetID="1" presetClass="exit" presetSubtype="0" fill="hold" nodeType="clickEffect">
                                  <p:stCondLst>
                                    <p:cond delay="0"/>
                                  </p:stCondLst>
                                  <p:childTnLst>
                                    <p:set>
                                      <p:cBhvr>
                                        <p:cTn id="49" dur="1" fill="hold">
                                          <p:stCondLst>
                                            <p:cond delay="0"/>
                                          </p:stCondLst>
                                        </p:cTn>
                                        <p:tgtEl>
                                          <p:spTgt spid="8">
                                            <p:txEl>
                                              <p:pRg st="0" end="0"/>
                                            </p:txEl>
                                          </p:spTgt>
                                        </p:tgtEl>
                                        <p:attrNameLst>
                                          <p:attrName>style.visibility</p:attrName>
                                        </p:attrNameLst>
                                      </p:cBhvr>
                                      <p:to>
                                        <p:strVal val="hidden"/>
                                      </p:to>
                                    </p:set>
                                  </p:childTnLst>
                                </p:cTn>
                              </p:par>
                              <p:par>
                                <p:cTn id="50" presetID="1" presetClass="exit" presetSubtype="0" fill="hold" nodeType="withEffect">
                                  <p:stCondLst>
                                    <p:cond delay="0"/>
                                  </p:stCondLst>
                                  <p:childTnLst>
                                    <p:set>
                                      <p:cBhvr>
                                        <p:cTn id="51" dur="1" fill="hold">
                                          <p:stCondLst>
                                            <p:cond delay="0"/>
                                          </p:stCondLst>
                                        </p:cTn>
                                        <p:tgtEl>
                                          <p:spTgt spid="9">
                                            <p:txEl>
                                              <p:pRg st="0" end="0"/>
                                            </p:txEl>
                                          </p:spTgt>
                                        </p:tgtEl>
                                        <p:attrNameLst>
                                          <p:attrName>style.visibility</p:attrName>
                                        </p:attrNameLst>
                                      </p:cBhvr>
                                      <p:to>
                                        <p:strVal val="hidden"/>
                                      </p:to>
                                    </p:set>
                                  </p:childTnLst>
                                </p:cTn>
                              </p:par>
                              <p:par>
                                <p:cTn id="52" presetID="1" presetClass="exit" presetSubtype="0" fill="hold" nodeType="withEffect">
                                  <p:stCondLst>
                                    <p:cond delay="0"/>
                                  </p:stCondLst>
                                  <p:childTnLst>
                                    <p:set>
                                      <p:cBhvr>
                                        <p:cTn id="53" dur="1" fill="hold">
                                          <p:stCondLst>
                                            <p:cond delay="0"/>
                                          </p:stCondLst>
                                        </p:cTn>
                                        <p:tgtEl>
                                          <p:spTgt spid="10">
                                            <p:txEl>
                                              <p:pRg st="0" end="0"/>
                                            </p:txEl>
                                          </p:spTgt>
                                        </p:tgtEl>
                                        <p:attrNameLst>
                                          <p:attrName>style.visibility</p:attrName>
                                        </p:attrNameLst>
                                      </p:cBhvr>
                                      <p:to>
                                        <p:strVal val="hidden"/>
                                      </p:to>
                                    </p:set>
                                  </p:childTnLst>
                                </p:cTn>
                              </p:par>
                              <p:par>
                                <p:cTn id="54" presetID="1" presetClass="exit" presetSubtype="0" fill="hold" nodeType="withEffect">
                                  <p:stCondLst>
                                    <p:cond delay="0"/>
                                  </p:stCondLst>
                                  <p:childTnLst>
                                    <p:set>
                                      <p:cBhvr>
                                        <p:cTn id="55" dur="1" fill="hold">
                                          <p:stCondLst>
                                            <p:cond delay="0"/>
                                          </p:stCondLst>
                                        </p:cTn>
                                        <p:tgtEl>
                                          <p:spTgt spid="11">
                                            <p:txEl>
                                              <p:pRg st="0" end="0"/>
                                            </p:txEl>
                                          </p:spTgt>
                                        </p:tgtEl>
                                        <p:attrNameLst>
                                          <p:attrName>style.visibility</p:attrName>
                                        </p:attrNameLst>
                                      </p:cBhvr>
                                      <p:to>
                                        <p:strVal val="hidden"/>
                                      </p:to>
                                    </p:set>
                                  </p:childTnLst>
                                </p:cTn>
                              </p:par>
                              <p:par>
                                <p:cTn id="56" presetID="1" presetClass="exit" presetSubtype="0" fill="hold" nodeType="withEffect">
                                  <p:stCondLst>
                                    <p:cond delay="0"/>
                                  </p:stCondLst>
                                  <p:childTnLst>
                                    <p:set>
                                      <p:cBhvr>
                                        <p:cTn id="57" dur="1" fill="hold">
                                          <p:stCondLst>
                                            <p:cond delay="0"/>
                                          </p:stCondLst>
                                        </p:cTn>
                                        <p:tgtEl>
                                          <p:spTgt spid="12">
                                            <p:txEl>
                                              <p:pRg st="0" end="0"/>
                                            </p:txEl>
                                          </p:spTgt>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5">
            <a:lum/>
            <a:extLst>
              <a:ext uri="{BEBA8EAE-BF5A-486C-A8C5-ECC9F3942E4B}">
                <a14:imgProps xmlns:a14="http://schemas.microsoft.com/office/drawing/2010/main">
                  <a14:imgLayer r:embed="rId6">
                    <a14:imgEffect>
                      <a14:artisticMarker/>
                    </a14:imgEffect>
                  </a14:imgLayer>
                </a14:imgProps>
              </a:ext>
            </a:extLst>
          </a:blip>
          <a:srcRect/>
          <a:stretch>
            <a:fillRect/>
          </a:stretch>
        </a:blipFill>
        <a:effectLst/>
      </p:bgPr>
    </p:bg>
    <p:spTree>
      <p:nvGrpSpPr>
        <p:cNvPr id="1" name=""/>
        <p:cNvGrpSpPr/>
        <p:nvPr/>
      </p:nvGrpSpPr>
      <p:grpSpPr>
        <a:xfrm>
          <a:off x="0" y="0"/>
          <a:ext cx="0" cy="0"/>
          <a:chOff x="0" y="0"/>
          <a:chExt cx="0" cy="0"/>
        </a:xfrm>
      </p:grpSpPr>
      <p:pic>
        <p:nvPicPr>
          <p:cNvPr id="3" name="Reflective Music - Ordinary Time (4.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621252" y="129106"/>
            <a:ext cx="609600" cy="609600"/>
          </a:xfrm>
          <a:prstGeom prst="rect">
            <a:avLst/>
          </a:prstGeom>
        </p:spPr>
      </p:pic>
      <p:sp>
        <p:nvSpPr>
          <p:cNvPr id="2" name="Title 1"/>
          <p:cNvSpPr>
            <a:spLocks noGrp="1"/>
          </p:cNvSpPr>
          <p:nvPr>
            <p:ph type="title"/>
          </p:nvPr>
        </p:nvSpPr>
        <p:spPr>
          <a:xfrm>
            <a:off x="0" y="1"/>
            <a:ext cx="9144000" cy="867811"/>
          </a:xfrm>
        </p:spPr>
        <p:txBody>
          <a:bodyPr>
            <a:normAutofit/>
          </a:bodyPr>
          <a:lstStyle/>
          <a:p>
            <a:pPr algn="ctr"/>
            <a:r>
              <a:rPr lang="en-NZ" sz="4050" b="1" spc="38" dirty="0">
                <a:ln w="9525" cmpd="sng">
                  <a:solidFill>
                    <a:schemeClr val="accent6">
                      <a:lumMod val="20000"/>
                      <a:lumOff val="80000"/>
                    </a:schemeClr>
                  </a:solidFill>
                  <a:prstDash val="solid"/>
                </a:ln>
                <a:solidFill>
                  <a:schemeClr val="accent6">
                    <a:lumMod val="50000"/>
                  </a:schemeClr>
                </a:solidFill>
                <a:effectLst>
                  <a:glow rad="38100">
                    <a:schemeClr val="accent1">
                      <a:alpha val="40000"/>
                    </a:schemeClr>
                  </a:glow>
                  <a:reflection blurRad="6350" stA="60000" endA="900" endPos="58000" dir="5400000" sy="-100000" algn="bl" rotWithShape="0"/>
                </a:effectLst>
                <a:latin typeface="AR BLANCA" panose="02000000000000000000" pitchFamily="2" charset="0"/>
              </a:rPr>
              <a:t>Time For Reflection</a:t>
            </a:r>
          </a:p>
        </p:txBody>
      </p:sp>
      <p:pic>
        <p:nvPicPr>
          <p:cNvPr id="4" name="Picture 3" descr="A group of people posing for a picture&#10;&#10;Description generated with very high confidence"/>
          <p:cNvPicPr>
            <a:picLocks noChangeAspect="1"/>
          </p:cNvPicPr>
          <p:nvPr/>
        </p:nvPicPr>
        <p:blipFill rotWithShape="1">
          <a:blip r:embed="rId8">
            <a:extLst>
              <a:ext uri="{28A0092B-C50C-407E-A947-70E740481C1C}">
                <a14:useLocalDpi xmlns:a14="http://schemas.microsoft.com/office/drawing/2010/main" val="0"/>
              </a:ext>
            </a:extLst>
          </a:blip>
          <a:srcRect t="17325"/>
          <a:stretch/>
        </p:blipFill>
        <p:spPr>
          <a:xfrm>
            <a:off x="1328868" y="867812"/>
            <a:ext cx="6486265" cy="4021890"/>
          </a:xfrm>
          <a:prstGeom prst="rect">
            <a:avLst/>
          </a:prstGeom>
          <a:effectLst>
            <a:softEdge rad="241300"/>
          </a:effectLst>
        </p:spPr>
      </p:pic>
      <p:sp>
        <p:nvSpPr>
          <p:cNvPr id="5" name="TextBox: PageNumber"/>
          <p:cNvSpPr txBox="1">
            <a:spLocks/>
          </p:cNvSpPr>
          <p:nvPr/>
        </p:nvSpPr>
        <p:spPr>
          <a:xfrm>
            <a:off x="8640000" y="4680000"/>
            <a:ext cx="360000" cy="360000"/>
          </a:xfrm>
          <a:prstGeom prst="rect">
            <a:avLst/>
          </a:prstGeom>
          <a:solidFill>
            <a:schemeClr val="accent6">
              <a:lumMod val="20000"/>
              <a:lumOff val="80000"/>
            </a:schemeClr>
          </a:solidFill>
          <a:ln w="25400">
            <a:solidFill>
              <a:schemeClr val="accent6">
                <a:lumMod val="50000"/>
              </a:schemeClr>
            </a:solidFill>
          </a:ln>
        </p:spPr>
        <p:txBody>
          <a:bodyPr wrap="none" rtlCol="0" anchor="ctr" anchorCtr="1">
            <a:noAutofit/>
          </a:bodyPr>
          <a:lstStyle/>
          <a:p>
            <a:pPr algn="ctr">
              <a:defRPr/>
            </a:pPr>
            <a:r>
              <a:rPr lang="en-GB" sz="900" b="1" kern="0" dirty="0">
                <a:latin typeface="Arial" pitchFamily="34" charset="0"/>
                <a:cs typeface="Arial" pitchFamily="34" charset="0"/>
              </a:rPr>
              <a:t>R-1</a:t>
            </a:r>
          </a:p>
          <a:p>
            <a:pPr algn="ctr">
              <a:defRPr/>
            </a:pPr>
            <a:r>
              <a:rPr lang="en-GB" sz="900" b="1" kern="0" dirty="0" smtClean="0">
                <a:latin typeface="Arial" pitchFamily="34" charset="0"/>
                <a:cs typeface="Arial" pitchFamily="34" charset="0"/>
              </a:rPr>
              <a:t>S-11</a:t>
            </a:r>
            <a:endParaRPr lang="en-GB" sz="900" b="1" kern="0" dirty="0">
              <a:latin typeface="Arial" pitchFamily="34" charset="0"/>
              <a:cs typeface="Arial" pitchFamily="34" charset="0"/>
            </a:endParaRPr>
          </a:p>
        </p:txBody>
      </p:sp>
      <p:sp>
        <p:nvSpPr>
          <p:cNvPr id="6" name="Action Button: Back">
            <a:hlinkClick r:id="" action="ppaction://hlinkshowjump?jump=previousslide" highlightClick="1"/>
          </p:cNvPr>
          <p:cNvSpPr/>
          <p:nvPr/>
        </p:nvSpPr>
        <p:spPr>
          <a:xfrm>
            <a:off x="8131781" y="4680000"/>
            <a:ext cx="432048" cy="360000"/>
          </a:xfrm>
          <a:prstGeom prst="actionButtonBackPrevious">
            <a:avLst/>
          </a:prstGeom>
          <a:solidFill>
            <a:schemeClr val="accent6">
              <a:lumMod val="20000"/>
              <a:lumOff val="8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0" name="Action Button: Audio">
            <a:hlinkClick r:id="" action="ppaction://noaction" highlightClick="1"/>
          </p:cNvPr>
          <p:cNvSpPr/>
          <p:nvPr/>
        </p:nvSpPr>
        <p:spPr>
          <a:xfrm>
            <a:off x="7092000" y="4680000"/>
            <a:ext cx="360000" cy="360000"/>
          </a:xfrm>
          <a:prstGeom prst="actionButtonSound">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TextBox: Tool instructions stop"/>
          <p:cNvSpPr txBox="1"/>
          <p:nvPr/>
        </p:nvSpPr>
        <p:spPr>
          <a:xfrm>
            <a:off x="3142828" y="4909873"/>
            <a:ext cx="3010761" cy="261610"/>
          </a:xfrm>
          <a:prstGeom prst="rect">
            <a:avLst/>
          </a:prstGeom>
          <a:noFill/>
        </p:spPr>
        <p:txBody>
          <a:bodyPr wrap="none" rtlCol="0">
            <a:spAutoFit/>
          </a:bodyPr>
          <a:lstStyle/>
          <a:p>
            <a:pPr algn="ctr"/>
            <a:r>
              <a:rPr lang="en-GB" sz="1100" dirty="0">
                <a:solidFill>
                  <a:schemeClr val="bg1"/>
                </a:solidFill>
                <a:latin typeface="Arial" pitchFamily="34" charset="0"/>
                <a:ea typeface="Segoe UI" pitchFamily="34" charset="0"/>
                <a:cs typeface="Arial" pitchFamily="34" charset="0"/>
              </a:rPr>
              <a:t>Click the audio button to stop reflective music</a:t>
            </a:r>
          </a:p>
        </p:txBody>
      </p:sp>
      <p:sp>
        <p:nvSpPr>
          <p:cNvPr id="12" name="TextBox: Tool instructions start"/>
          <p:cNvSpPr txBox="1"/>
          <p:nvPr/>
        </p:nvSpPr>
        <p:spPr>
          <a:xfrm>
            <a:off x="3142829" y="4909873"/>
            <a:ext cx="3004349" cy="261610"/>
          </a:xfrm>
          <a:prstGeom prst="rect">
            <a:avLst/>
          </a:prstGeom>
          <a:noFill/>
        </p:spPr>
        <p:txBody>
          <a:bodyPr wrap="none" rtlCol="0">
            <a:spAutoFit/>
          </a:bodyPr>
          <a:lstStyle/>
          <a:p>
            <a:pPr algn="ctr"/>
            <a:r>
              <a:rPr lang="en-GB" sz="1100" dirty="0">
                <a:solidFill>
                  <a:schemeClr val="bg1"/>
                </a:solidFill>
                <a:latin typeface="Arial" pitchFamily="34" charset="0"/>
                <a:ea typeface="Segoe UI" pitchFamily="34" charset="0"/>
                <a:cs typeface="Arial" pitchFamily="34" charset="0"/>
              </a:rPr>
              <a:t>Click the audio button to play reflective music</a:t>
            </a:r>
          </a:p>
        </p:txBody>
      </p:sp>
      <p:pic>
        <p:nvPicPr>
          <p:cNvPr id="13" name="Feedback">
            <a:hlinkClick r:id="rId9"/>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0" y="4204917"/>
            <a:ext cx="1170335" cy="835083"/>
          </a:xfrm>
          <a:prstGeom prst="rect">
            <a:avLst/>
          </a:prstGeom>
        </p:spPr>
      </p:pic>
    </p:spTree>
    <p:extLst>
      <p:ext uri="{BB962C8B-B14F-4D97-AF65-F5344CB8AC3E}">
        <p14:creationId xmlns:p14="http://schemas.microsoft.com/office/powerpoint/2010/main" val="1573164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0"/>
                    </p:tgtEl>
                  </p:cond>
                </p:stCondLst>
                <p:endSync evt="end" delay="0">
                  <p:rtn val="all"/>
                </p:endSync>
                <p:childTnLst>
                  <p:par>
                    <p:cTn id="8" fill="hold">
                      <p:stCondLst>
                        <p:cond delay="0"/>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par>
                                <p:cTn id="13" presetID="10" presetClass="exit" presetSubtype="0" fill="hold" grpId="1" nodeType="withEffect">
                                  <p:stCondLst>
                                    <p:cond delay="0"/>
                                  </p:stCondLst>
                                  <p:childTnLst>
                                    <p:animEffect transition="out" filter="fade">
                                      <p:cBhvr>
                                        <p:cTn id="14" dur="500"/>
                                        <p:tgtEl>
                                          <p:spTgt spid="12"/>
                                        </p:tgtEl>
                                      </p:cBhvr>
                                    </p:animEffect>
                                    <p:set>
                                      <p:cBhvr>
                                        <p:cTn id="15" dur="1" fill="hold">
                                          <p:stCondLst>
                                            <p:cond delay="499"/>
                                          </p:stCondLst>
                                        </p:cTn>
                                        <p:tgtEl>
                                          <p:spTgt spid="12"/>
                                        </p:tgtEl>
                                        <p:attrNameLst>
                                          <p:attrName>style.visibility</p:attrName>
                                        </p:attrNameLst>
                                      </p:cBhvr>
                                      <p:to>
                                        <p:strVal val="hidden"/>
                                      </p:to>
                                    </p:set>
                                  </p:childTnLst>
                                </p:cTn>
                              </p:par>
                              <p:par>
                                <p:cTn id="16" presetID="1" presetClass="mediacall" presetSubtype="0" fill="hold" nodeType="withEffect">
                                  <p:stCondLst>
                                    <p:cond delay="0"/>
                                  </p:stCondLst>
                                  <p:childTnLst>
                                    <p:cmd type="call" cmd="playFrom(0.0)">
                                      <p:cBhvr>
                                        <p:cTn id="17" dur="444564" fill="hold"/>
                                        <p:tgtEl>
                                          <p:spTgt spid="3"/>
                                        </p:tgtEl>
                                      </p:cBhvr>
                                    </p:cmd>
                                  </p:childTnLst>
                                </p:cTn>
                              </p:par>
                              <p:par>
                                <p:cTn id="18" presetID="1" presetClass="emph" presetSubtype="2" fill="hold" nodeType="withEffect">
                                  <p:stCondLst>
                                    <p:cond delay="0"/>
                                  </p:stCondLst>
                                  <p:childTnLst>
                                    <p:animClr clrSpc="rgb" dir="cw">
                                      <p:cBhvr>
                                        <p:cTn id="19" dur="1000" fill="hold"/>
                                        <p:tgtEl>
                                          <p:spTgt spid="10"/>
                                        </p:tgtEl>
                                        <p:attrNameLst>
                                          <p:attrName>fillcolor</p:attrName>
                                        </p:attrNameLst>
                                      </p:cBhvr>
                                      <p:to>
                                        <a:schemeClr val="accent2"/>
                                      </p:to>
                                    </p:animClr>
                                    <p:set>
                                      <p:cBhvr>
                                        <p:cTn id="20" dur="1000" fill="hold"/>
                                        <p:tgtEl>
                                          <p:spTgt spid="10"/>
                                        </p:tgtEl>
                                        <p:attrNameLst>
                                          <p:attrName>fill.type</p:attrName>
                                        </p:attrNameLst>
                                      </p:cBhvr>
                                      <p:to>
                                        <p:strVal val="solid"/>
                                      </p:to>
                                    </p:set>
                                    <p:set>
                                      <p:cBhvr>
                                        <p:cTn id="21" dur="1000" fill="hold"/>
                                        <p:tgtEl>
                                          <p:spTgt spid="10"/>
                                        </p:tgtEl>
                                        <p:attrNameLst>
                                          <p:attrName>fill.on</p:attrName>
                                        </p:attrNameLst>
                                      </p:cBhvr>
                                      <p:to>
                                        <p:strVal val="true"/>
                                      </p:to>
                                    </p:set>
                                  </p:childTnLst>
                                </p:cTn>
                              </p:par>
                            </p:childTnLst>
                          </p:cTn>
                        </p:par>
                      </p:childTnLst>
                    </p:cTn>
                  </p:par>
                  <p:par>
                    <p:cTn id="22" fill="hold">
                      <p:stCondLst>
                        <p:cond delay="indefinite"/>
                      </p:stCondLst>
                      <p:childTnLst>
                        <p:par>
                          <p:cTn id="23" fill="hold">
                            <p:stCondLst>
                              <p:cond delay="0"/>
                            </p:stCondLst>
                            <p:childTnLst>
                              <p:par>
                                <p:cTn id="24" presetID="3" presetClass="mediacall" presetSubtype="0" fill="hold" nodeType="clickEffect">
                                  <p:stCondLst>
                                    <p:cond delay="0"/>
                                  </p:stCondLst>
                                  <p:childTnLst>
                                    <p:cmd type="call" cmd="stop">
                                      <p:cBhvr>
                                        <p:cTn id="25" dur="1" fill="hold"/>
                                        <p:tgtEl>
                                          <p:spTgt spid="3"/>
                                        </p:tgtEl>
                                      </p:cBhvr>
                                    </p:cmd>
                                  </p:childTnLst>
                                </p:cTn>
                              </p:par>
                              <p:par>
                                <p:cTn id="26" presetID="10" presetClass="exit" presetSubtype="0" fill="hold" grpId="1" nodeType="withEffect">
                                  <p:stCondLst>
                                    <p:cond delay="0"/>
                                  </p:stCondLst>
                                  <p:childTnLst>
                                    <p:animEffect transition="out" filter="fade">
                                      <p:cBhvr>
                                        <p:cTn id="27" dur="500"/>
                                        <p:tgtEl>
                                          <p:spTgt spid="11"/>
                                        </p:tgtEl>
                                      </p:cBhvr>
                                    </p:animEffect>
                                    <p:set>
                                      <p:cBhvr>
                                        <p:cTn id="28" dur="1" fill="hold">
                                          <p:stCondLst>
                                            <p:cond delay="499"/>
                                          </p:stCondLst>
                                        </p:cTn>
                                        <p:tgtEl>
                                          <p:spTgt spid="11"/>
                                        </p:tgtEl>
                                        <p:attrNameLst>
                                          <p:attrName>style.visibility</p:attrName>
                                        </p:attrNameLst>
                                      </p:cBhvr>
                                      <p:to>
                                        <p:strVal val="hidden"/>
                                      </p:to>
                                    </p:set>
                                  </p:childTnLst>
                                </p:cTn>
                              </p:par>
                              <p:par>
                                <p:cTn id="29" presetID="10" presetClass="entr" presetSubtype="0" fill="hold" grpId="2"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500"/>
                                        <p:tgtEl>
                                          <p:spTgt spid="12"/>
                                        </p:tgtEl>
                                      </p:cBhvr>
                                    </p:animEffect>
                                  </p:childTnLst>
                                </p:cTn>
                              </p:par>
                              <p:par>
                                <p:cTn id="32" presetID="1" presetClass="emph" presetSubtype="2" fill="hold" nodeType="withEffect">
                                  <p:stCondLst>
                                    <p:cond delay="0"/>
                                  </p:stCondLst>
                                  <p:childTnLst>
                                    <p:animClr clrSpc="rgb" dir="cw">
                                      <p:cBhvr>
                                        <p:cTn id="33" dur="2000" fill="hold"/>
                                        <p:tgtEl>
                                          <p:spTgt spid="10"/>
                                        </p:tgtEl>
                                        <p:attrNameLst>
                                          <p:attrName>fillcolor</p:attrName>
                                        </p:attrNameLst>
                                      </p:cBhvr>
                                      <p:to>
                                        <a:schemeClr val="bg1"/>
                                      </p:to>
                                    </p:animClr>
                                    <p:set>
                                      <p:cBhvr>
                                        <p:cTn id="34" dur="2000" fill="hold"/>
                                        <p:tgtEl>
                                          <p:spTgt spid="10"/>
                                        </p:tgtEl>
                                        <p:attrNameLst>
                                          <p:attrName>fill.type</p:attrName>
                                        </p:attrNameLst>
                                      </p:cBhvr>
                                      <p:to>
                                        <p:strVal val="solid"/>
                                      </p:to>
                                    </p:set>
                                    <p:set>
                                      <p:cBhvr>
                                        <p:cTn id="35" dur="2000" fill="hold"/>
                                        <p:tgtEl>
                                          <p:spTgt spid="10"/>
                                        </p:tgtEl>
                                        <p:attrNameLst>
                                          <p:attrName>fill.on</p:attrName>
                                        </p:attrNameLst>
                                      </p:cBhvr>
                                      <p:to>
                                        <p:strVal val="true"/>
                                      </p:to>
                                    </p:set>
                                  </p:childTnLst>
                                </p:cTn>
                              </p:par>
                            </p:childTnLst>
                          </p:cTn>
                        </p:par>
                      </p:childTnLst>
                    </p:cTn>
                  </p:par>
                </p:childTnLst>
              </p:cTn>
              <p:nextCondLst>
                <p:cond evt="onClick" delay="0">
                  <p:tgtEl>
                    <p:spTgt spid="10"/>
                  </p:tgtEl>
                </p:cond>
              </p:nextCondLst>
            </p:seq>
            <p:audio>
              <p:cMediaNode vol="80000">
                <p:cTn id="36" fill="hold" display="0">
                  <p:stCondLst>
                    <p:cond delay="indefinite"/>
                  </p:stCondLst>
                  <p:endCondLst>
                    <p:cond evt="onStopAudio" delay="0">
                      <p:tgtEl>
                        <p:sldTgt/>
                      </p:tgtEl>
                    </p:cond>
                  </p:endCondLst>
                </p:cTn>
                <p:tgtEl>
                  <p:spTgt spid="3"/>
                </p:tgtEl>
              </p:cMediaNode>
            </p:audio>
          </p:childTnLst>
        </p:cTn>
      </p:par>
    </p:tnLst>
    <p:bldLst>
      <p:bldP spid="11" grpId="0"/>
      <p:bldP spid="11" grpId="1"/>
      <p:bldP spid="12" grpId="0"/>
      <p:bldP spid="12" grpId="1"/>
      <p:bldP spid="12" grpId="2"/>
    </p:bldLst>
  </p:timing>
</p:sld>
</file>

<file path=ppt/slides/slide13.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18" name="TextBox: Sounds like"/>
          <p:cNvSpPr txBox="1"/>
          <p:nvPr/>
        </p:nvSpPr>
        <p:spPr>
          <a:xfrm rot="17520000">
            <a:off x="5060343" y="3555497"/>
            <a:ext cx="1466748" cy="461665"/>
          </a:xfrm>
          <a:prstGeom prst="rect">
            <a:avLst/>
          </a:prstGeom>
          <a:noFill/>
        </p:spPr>
        <p:txBody>
          <a:bodyPr wrap="none" rtlCol="0">
            <a:spAutoFit/>
          </a:bodyPr>
          <a:lstStyle/>
          <a:p>
            <a:r>
              <a:rPr lang="en-GB" sz="2400" dirty="0"/>
              <a:t>Sound like</a:t>
            </a:r>
          </a:p>
        </p:txBody>
      </p:sp>
      <p:sp>
        <p:nvSpPr>
          <p:cNvPr id="16" name="TextBox: Feels like"/>
          <p:cNvSpPr txBox="1"/>
          <p:nvPr/>
        </p:nvSpPr>
        <p:spPr>
          <a:xfrm rot="17529496">
            <a:off x="6309683" y="2129790"/>
            <a:ext cx="1192955" cy="461665"/>
          </a:xfrm>
          <a:prstGeom prst="rect">
            <a:avLst/>
          </a:prstGeom>
          <a:noFill/>
        </p:spPr>
        <p:txBody>
          <a:bodyPr wrap="none" rtlCol="0">
            <a:spAutoFit/>
          </a:bodyPr>
          <a:lstStyle/>
          <a:p>
            <a:r>
              <a:rPr lang="en-GB" sz="2400" dirty="0"/>
              <a:t>Feel like</a:t>
            </a:r>
          </a:p>
        </p:txBody>
      </p:sp>
      <p:sp>
        <p:nvSpPr>
          <p:cNvPr id="17" name="TextBox: Looks like"/>
          <p:cNvSpPr txBox="1"/>
          <p:nvPr/>
        </p:nvSpPr>
        <p:spPr>
          <a:xfrm rot="3423120">
            <a:off x="5346691" y="1885558"/>
            <a:ext cx="1271182" cy="461665"/>
          </a:xfrm>
          <a:prstGeom prst="rect">
            <a:avLst/>
          </a:prstGeom>
          <a:noFill/>
        </p:spPr>
        <p:txBody>
          <a:bodyPr wrap="none" rtlCol="0">
            <a:spAutoFit/>
          </a:bodyPr>
          <a:lstStyle/>
          <a:p>
            <a:r>
              <a:rPr lang="en-GB" sz="2400" dirty="0"/>
              <a:t>Look like</a:t>
            </a:r>
          </a:p>
        </p:txBody>
      </p:sp>
      <p:grpSp>
        <p:nvGrpSpPr>
          <p:cNvPr id="24" name="Shape: Y-chart"/>
          <p:cNvGrpSpPr/>
          <p:nvPr/>
        </p:nvGrpSpPr>
        <p:grpSpPr>
          <a:xfrm>
            <a:off x="5368189" y="1575264"/>
            <a:ext cx="1583107" cy="3030156"/>
            <a:chOff x="3886200" y="1516107"/>
            <a:chExt cx="1583107" cy="3030156"/>
          </a:xfrm>
        </p:grpSpPr>
        <p:cxnSp>
          <p:nvCxnSpPr>
            <p:cNvPr id="4" name="Straight Connector right"/>
            <p:cNvCxnSpPr/>
            <p:nvPr/>
          </p:nvCxnSpPr>
          <p:spPr>
            <a:xfrm flipV="1">
              <a:off x="4260273" y="1516107"/>
              <a:ext cx="1209034" cy="3030156"/>
            </a:xfrm>
            <a:prstGeom prst="line">
              <a:avLst/>
            </a:prstGeom>
            <a:ln w="177800" cap="rnd" cmpd="sng">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left"/>
            <p:cNvCxnSpPr/>
            <p:nvPr/>
          </p:nvCxnSpPr>
          <p:spPr>
            <a:xfrm flipH="1" flipV="1">
              <a:off x="3886200" y="1535917"/>
              <a:ext cx="952612" cy="1491946"/>
            </a:xfrm>
            <a:prstGeom prst="line">
              <a:avLst/>
            </a:prstGeom>
            <a:ln w="177800" cap="rnd" cmpd="sng">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4" name="TextBox: PageNumber"/>
          <p:cNvSpPr txBox="1">
            <a:spLocks/>
          </p:cNvSpPr>
          <p:nvPr/>
        </p:nvSpPr>
        <p:spPr>
          <a:xfrm>
            <a:off x="8640000" y="4680000"/>
            <a:ext cx="360000" cy="360000"/>
          </a:xfrm>
          <a:prstGeom prst="rect">
            <a:avLst/>
          </a:prstGeom>
          <a:noFill/>
          <a:ln w="25400">
            <a:solidFill>
              <a:schemeClr val="tx1"/>
            </a:solidFill>
          </a:ln>
        </p:spPr>
        <p:txBody>
          <a:bodyPr wrap="none" rtlCol="0" anchor="ctr" anchorCtr="1">
            <a:noAutofit/>
          </a:bodyPr>
          <a:lstStyle/>
          <a:p>
            <a:pPr algn="ctr"/>
            <a:r>
              <a:rPr lang="en-GB" sz="900" b="1" dirty="0">
                <a:latin typeface="Arial" pitchFamily="34" charset="0"/>
                <a:cs typeface="Arial" pitchFamily="34" charset="0"/>
              </a:rPr>
              <a:t>R-1</a:t>
            </a:r>
          </a:p>
          <a:p>
            <a:pPr algn="ctr"/>
            <a:r>
              <a:rPr lang="en-GB" sz="900" b="1" dirty="0">
                <a:latin typeface="Arial" pitchFamily="34" charset="0"/>
                <a:cs typeface="Arial" pitchFamily="34" charset="0"/>
              </a:rPr>
              <a:t>S-3</a:t>
            </a:r>
          </a:p>
        </p:txBody>
      </p:sp>
      <p:sp>
        <p:nvSpPr>
          <p:cNvPr id="23" name="Action Button: Up">
            <a:hlinkClick r:id="rId3" action="ppaction://hlinksldjump" highlightClick="1"/>
          </p:cNvPr>
          <p:cNvSpPr/>
          <p:nvPr/>
        </p:nvSpPr>
        <p:spPr>
          <a:xfrm rot="16200000">
            <a:off x="8100000" y="4680000"/>
            <a:ext cx="360000" cy="360000"/>
          </a:xfrm>
          <a:prstGeom prst="actionButtonForwardNex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22" name="Textbox: Tool instructions"/>
          <p:cNvSpPr txBox="1"/>
          <p:nvPr/>
        </p:nvSpPr>
        <p:spPr>
          <a:xfrm>
            <a:off x="3169211" y="4886209"/>
            <a:ext cx="2805576" cy="246221"/>
          </a:xfrm>
          <a:prstGeom prst="rect">
            <a:avLst/>
          </a:prstGeom>
          <a:noFill/>
        </p:spPr>
        <p:txBody>
          <a:bodyPr wrap="none" rtlCol="0">
            <a:spAutoFit/>
          </a:bodyPr>
          <a:lstStyle/>
          <a:p>
            <a:pPr algn="ctr"/>
            <a:r>
              <a:rPr lang="en-GB" sz="1000" dirty="0">
                <a:latin typeface="Arial" pitchFamily="34" charset="0"/>
                <a:ea typeface="Segoe UI" pitchFamily="34" charset="0"/>
                <a:cs typeface="Arial" pitchFamily="34" charset="0"/>
              </a:rPr>
              <a:t>Click the up arrow to return to the presentation</a:t>
            </a:r>
          </a:p>
        </p:txBody>
      </p:sp>
      <p:sp>
        <p:nvSpPr>
          <p:cNvPr id="25" name="TextBox: Worksheet Indication"/>
          <p:cNvSpPr txBox="1"/>
          <p:nvPr/>
        </p:nvSpPr>
        <p:spPr>
          <a:xfrm>
            <a:off x="0" y="4783500"/>
            <a:ext cx="1260000" cy="360000"/>
          </a:xfrm>
          <a:prstGeom prst="rect">
            <a:avLst/>
          </a:prstGeom>
          <a:noFill/>
          <a:ln w="0">
            <a:noFill/>
          </a:ln>
        </p:spPr>
        <p:txBody>
          <a:bodyPr wrap="square" rtlCol="0">
            <a:noAutofit/>
          </a:bodyPr>
          <a:lstStyle/>
          <a:p>
            <a:r>
              <a:rPr lang="en-GB" sz="1600" b="1" dirty="0">
                <a:latin typeface="Arial" pitchFamily="34" charset="0"/>
                <a:cs typeface="Arial" pitchFamily="34" charset="0"/>
              </a:rPr>
              <a:t>Worksheet</a:t>
            </a:r>
          </a:p>
        </p:txBody>
      </p:sp>
      <p:sp>
        <p:nvSpPr>
          <p:cNvPr id="3" name="Title 2"/>
          <p:cNvSpPr>
            <a:spLocks noGrp="1"/>
          </p:cNvSpPr>
          <p:nvPr>
            <p:ph type="title"/>
          </p:nvPr>
        </p:nvSpPr>
        <p:spPr>
          <a:xfrm>
            <a:off x="628650" y="273844"/>
            <a:ext cx="7886700" cy="823741"/>
          </a:xfrm>
        </p:spPr>
        <p:txBody>
          <a:bodyPr/>
          <a:lstStyle/>
          <a:p>
            <a:pPr algn="ctr"/>
            <a:r>
              <a:rPr lang="en-NZ"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Ordinary Times in our lives </a:t>
            </a:r>
          </a:p>
        </p:txBody>
      </p:sp>
      <p:pic>
        <p:nvPicPr>
          <p:cNvPr id="19" name="Picture 18" descr="A group of people posing for a photo&#10;&#10;Description generated with very high confidence"/>
          <p:cNvPicPr>
            <a:picLocks noChangeAspect="1"/>
          </p:cNvPicPr>
          <p:nvPr/>
        </p:nvPicPr>
        <p:blipFill rotWithShape="1">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l="472" t="772" r="-186" b="888"/>
          <a:stretch/>
        </p:blipFill>
        <p:spPr>
          <a:xfrm>
            <a:off x="460645" y="1595074"/>
            <a:ext cx="3486926" cy="2445451"/>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21" name="Rectangle 20"/>
          <p:cNvSpPr/>
          <p:nvPr/>
        </p:nvSpPr>
        <p:spPr>
          <a:xfrm>
            <a:off x="2456497" y="56864"/>
            <a:ext cx="4231005" cy="251607"/>
          </a:xfrm>
          <a:prstGeom prst="rect">
            <a:avLst/>
          </a:prstGeom>
        </p:spPr>
        <p:txBody>
          <a:bodyPr wrap="square">
            <a:spAutoFit/>
          </a:bodyPr>
          <a:lstStyle/>
          <a:p>
            <a:pPr>
              <a:lnSpc>
                <a:spcPct val="115000"/>
              </a:lnSpc>
              <a:spcAft>
                <a:spcPts val="750"/>
              </a:spcAft>
            </a:pPr>
            <a:r>
              <a:rPr lang="en-NZ" sz="900" dirty="0">
                <a:latin typeface="Arial" panose="020B0604020202020204" pitchFamily="34" charset="0"/>
                <a:ea typeface="Calibri" panose="020F0502020204030204" pitchFamily="34" charset="0"/>
                <a:cs typeface="Arial" panose="020B0604020202020204" pitchFamily="34" charset="0"/>
              </a:rPr>
              <a:t>Name ____________________________ 		Date _______________</a:t>
            </a:r>
            <a:endParaRPr lang="en-NZ" sz="825" dirty="0">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27874987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602902" y="238706"/>
            <a:ext cx="5938221" cy="994172"/>
          </a:xfrm>
        </p:spPr>
        <p:txBody>
          <a:bodyPr>
            <a:normAutofit/>
          </a:bodyPr>
          <a:lstStyle/>
          <a:p>
            <a:pPr algn="ctr"/>
            <a:r>
              <a:rPr lang="en-NZ" sz="2800"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Where the Numbered Sundays occur in Ordinary Time</a:t>
            </a:r>
          </a:p>
        </p:txBody>
      </p:sp>
      <p:pic>
        <p:nvPicPr>
          <p:cNvPr id="4" name="Picture 3" descr="A close up of a sign&#10;&#10;Description generated with high confidenc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63685" y="2624098"/>
            <a:ext cx="2351609" cy="2351609"/>
          </a:xfrm>
          <a:prstGeom prst="rect">
            <a:avLst/>
          </a:prstGeom>
        </p:spPr>
      </p:pic>
      <p:sp>
        <p:nvSpPr>
          <p:cNvPr id="5" name="TextBox: PageNumber"/>
          <p:cNvSpPr txBox="1">
            <a:spLocks/>
          </p:cNvSpPr>
          <p:nvPr/>
        </p:nvSpPr>
        <p:spPr>
          <a:xfrm>
            <a:off x="8640000" y="4680000"/>
            <a:ext cx="360000" cy="360000"/>
          </a:xfrm>
          <a:prstGeom prst="rect">
            <a:avLst/>
          </a:prstGeom>
          <a:solidFill>
            <a:schemeClr val="bg1"/>
          </a:solidFill>
          <a:ln w="25400">
            <a:solidFill>
              <a:schemeClr val="tx1"/>
            </a:solidFill>
          </a:ln>
        </p:spPr>
        <p:txBody>
          <a:bodyPr wrap="none" rtlCol="0" anchor="ctr" anchorCtr="1">
            <a:noAutofit/>
          </a:bodyPr>
          <a:lstStyle/>
          <a:p>
            <a:pPr algn="ctr">
              <a:defRPr/>
            </a:pPr>
            <a:r>
              <a:rPr lang="en-GB" sz="900" b="1" kern="0" dirty="0">
                <a:latin typeface="Arial" pitchFamily="34" charset="0"/>
                <a:cs typeface="Arial" pitchFamily="34" charset="0"/>
              </a:rPr>
              <a:t>R-1</a:t>
            </a:r>
          </a:p>
          <a:p>
            <a:pPr algn="ctr">
              <a:defRPr/>
            </a:pPr>
            <a:r>
              <a:rPr lang="en-GB" sz="900" b="1" kern="0" dirty="0">
                <a:latin typeface="Arial" pitchFamily="34" charset="0"/>
                <a:cs typeface="Arial" pitchFamily="34" charset="0"/>
              </a:rPr>
              <a:t>S-8</a:t>
            </a:r>
          </a:p>
        </p:txBody>
      </p:sp>
      <p:sp>
        <p:nvSpPr>
          <p:cNvPr id="6" name="Action Button: Up">
            <a:hlinkClick r:id="rId4" action="ppaction://hlinksldjump" highlightClick="1"/>
          </p:cNvPr>
          <p:cNvSpPr/>
          <p:nvPr/>
        </p:nvSpPr>
        <p:spPr>
          <a:xfrm rot="16200000">
            <a:off x="8100000" y="4680000"/>
            <a:ext cx="360000" cy="360000"/>
          </a:xfrm>
          <a:prstGeom prst="actionButtonForwardNex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7" name="TextBox: Worksheet Indication"/>
          <p:cNvSpPr txBox="1"/>
          <p:nvPr/>
        </p:nvSpPr>
        <p:spPr>
          <a:xfrm>
            <a:off x="0" y="4783500"/>
            <a:ext cx="1260000" cy="360000"/>
          </a:xfrm>
          <a:prstGeom prst="rect">
            <a:avLst/>
          </a:prstGeom>
          <a:noFill/>
          <a:ln w="0">
            <a:noFill/>
          </a:ln>
        </p:spPr>
        <p:txBody>
          <a:bodyPr wrap="square" rtlCol="0">
            <a:noAutofit/>
          </a:bodyPr>
          <a:lstStyle/>
          <a:p>
            <a:r>
              <a:rPr lang="en-GB" sz="1600" b="1" dirty="0">
                <a:latin typeface="Arial" pitchFamily="34" charset="0"/>
                <a:cs typeface="Arial" pitchFamily="34" charset="0"/>
              </a:rPr>
              <a:t>Worksheet</a:t>
            </a:r>
          </a:p>
        </p:txBody>
      </p:sp>
      <p:sp>
        <p:nvSpPr>
          <p:cNvPr id="8" name="Textbox: Tool instructions"/>
          <p:cNvSpPr txBox="1"/>
          <p:nvPr/>
        </p:nvSpPr>
        <p:spPr>
          <a:xfrm>
            <a:off x="3169224" y="4903127"/>
            <a:ext cx="2805576" cy="246221"/>
          </a:xfrm>
          <a:prstGeom prst="rect">
            <a:avLst/>
          </a:prstGeom>
          <a:noFill/>
        </p:spPr>
        <p:txBody>
          <a:bodyPr wrap="none" rtlCol="0">
            <a:spAutoFit/>
          </a:bodyPr>
          <a:lstStyle/>
          <a:p>
            <a:pPr algn="ctr"/>
            <a:r>
              <a:rPr lang="en-GB" sz="1000" dirty="0">
                <a:latin typeface="Arial" pitchFamily="34" charset="0"/>
                <a:ea typeface="Segoe UI" pitchFamily="34" charset="0"/>
                <a:cs typeface="Arial" pitchFamily="34" charset="0"/>
              </a:rPr>
              <a:t>Click the up arrow to return to the presentation</a:t>
            </a:r>
          </a:p>
        </p:txBody>
      </p:sp>
      <p:sp>
        <p:nvSpPr>
          <p:cNvPr id="10" name="Rectangle 9"/>
          <p:cNvSpPr/>
          <p:nvPr/>
        </p:nvSpPr>
        <p:spPr>
          <a:xfrm>
            <a:off x="68233" y="1194532"/>
            <a:ext cx="3917852" cy="1366528"/>
          </a:xfrm>
          <a:prstGeom prst="rect">
            <a:avLst/>
          </a:prstGeom>
          <a:ln>
            <a:solidFill>
              <a:schemeClr val="tx1"/>
            </a:solidFill>
          </a:ln>
        </p:spPr>
        <p:txBody>
          <a:bodyPr wrap="square">
            <a:spAutoFit/>
          </a:bodyPr>
          <a:lstStyle/>
          <a:p>
            <a:pPr marL="257175" indent="-257175">
              <a:lnSpc>
                <a:spcPct val="115000"/>
              </a:lnSpc>
              <a:buFont typeface="Wingdings" panose="05000000000000000000" pitchFamily="2" charset="2"/>
              <a:buChar char=""/>
            </a:pPr>
            <a:r>
              <a:rPr lang="en-NZ" sz="1200" dirty="0">
                <a:latin typeface="Arial" panose="020B0604020202020204" pitchFamily="34" charset="0"/>
                <a:ea typeface="Calibri" panose="020F0502020204030204" pitchFamily="34" charset="0"/>
                <a:cs typeface="Arial" panose="020B0604020202020204" pitchFamily="34" charset="0"/>
              </a:rPr>
              <a:t>Name which month the following Sundays occur in Ordinary Time.</a:t>
            </a:r>
          </a:p>
          <a:p>
            <a:pPr marL="257175" indent="-257175">
              <a:lnSpc>
                <a:spcPct val="115000"/>
              </a:lnSpc>
              <a:buFont typeface="Wingdings" panose="05000000000000000000" pitchFamily="2" charset="2"/>
              <a:buChar char=""/>
            </a:pPr>
            <a:r>
              <a:rPr lang="en-NZ" sz="1200" dirty="0">
                <a:latin typeface="Arial" panose="020B0604020202020204" pitchFamily="34" charset="0"/>
                <a:ea typeface="Calibri" panose="020F0502020204030204" pitchFamily="34" charset="0"/>
                <a:cs typeface="Arial" panose="020B0604020202020204" pitchFamily="34" charset="0"/>
              </a:rPr>
              <a:t>Use the Liturgical Calendar to help you locate them. </a:t>
            </a:r>
          </a:p>
          <a:p>
            <a:pPr marL="257175" indent="-257175">
              <a:lnSpc>
                <a:spcPct val="115000"/>
              </a:lnSpc>
              <a:spcAft>
                <a:spcPts val="750"/>
              </a:spcAft>
              <a:buFont typeface="Wingdings" panose="05000000000000000000" pitchFamily="2" charset="2"/>
              <a:buChar char=""/>
            </a:pPr>
            <a:r>
              <a:rPr lang="en-NZ" sz="1200" dirty="0">
                <a:latin typeface="Arial" panose="020B0604020202020204" pitchFamily="34" charset="0"/>
                <a:ea typeface="Calibri" panose="020F0502020204030204" pitchFamily="34" charset="0"/>
                <a:cs typeface="Arial" panose="020B0604020202020204" pitchFamily="34" charset="0"/>
              </a:rPr>
              <a:t>Write the number of the Sunday on the calendar to indicate which part of the month it occurs</a:t>
            </a:r>
            <a:r>
              <a:rPr lang="en-NZ" sz="1050" dirty="0">
                <a:latin typeface="Arial" panose="020B0604020202020204" pitchFamily="34" charset="0"/>
                <a:ea typeface="Calibri" panose="020F0502020204030204" pitchFamily="34" charset="0"/>
                <a:cs typeface="Arial" panose="020B0604020202020204" pitchFamily="34" charset="0"/>
              </a:rPr>
              <a:t>. </a:t>
            </a:r>
          </a:p>
        </p:txBody>
      </p:sp>
      <p:sp>
        <p:nvSpPr>
          <p:cNvPr id="11" name="Rectangle 10"/>
          <p:cNvSpPr/>
          <p:nvPr/>
        </p:nvSpPr>
        <p:spPr>
          <a:xfrm>
            <a:off x="1743075" y="63945"/>
            <a:ext cx="6100763" cy="251607"/>
          </a:xfrm>
          <a:prstGeom prst="rect">
            <a:avLst/>
          </a:prstGeom>
        </p:spPr>
        <p:txBody>
          <a:bodyPr wrap="square">
            <a:spAutoFit/>
          </a:bodyPr>
          <a:lstStyle/>
          <a:p>
            <a:pPr>
              <a:lnSpc>
                <a:spcPct val="115000"/>
              </a:lnSpc>
              <a:spcAft>
                <a:spcPts val="750"/>
              </a:spcAft>
            </a:pPr>
            <a:r>
              <a:rPr lang="en-NZ" sz="900" dirty="0">
                <a:latin typeface="Arial" panose="020B0604020202020204" pitchFamily="34" charset="0"/>
                <a:ea typeface="Calibri" panose="020F0502020204030204" pitchFamily="34" charset="0"/>
                <a:cs typeface="Arial" panose="020B0604020202020204" pitchFamily="34" charset="0"/>
              </a:rPr>
              <a:t>Name ____________________________ 		Date _______________</a:t>
            </a:r>
            <a:endParaRPr lang="en-NZ" sz="825" dirty="0">
              <a:latin typeface="Arial" panose="020B0604020202020204" pitchFamily="34" charset="0"/>
              <a:ea typeface="Calibri" panose="020F0502020204030204" pitchFamily="34" charset="0"/>
              <a:cs typeface="Arial" panose="020B0604020202020204" pitchFamily="34" charset="0"/>
            </a:endParaRPr>
          </a:p>
        </p:txBody>
      </p:sp>
      <p:sp>
        <p:nvSpPr>
          <p:cNvPr id="3" name="Rectangle 2"/>
          <p:cNvSpPr/>
          <p:nvPr/>
        </p:nvSpPr>
        <p:spPr>
          <a:xfrm>
            <a:off x="63217" y="2624098"/>
            <a:ext cx="5620468" cy="2215991"/>
          </a:xfrm>
          <a:prstGeom prst="rect">
            <a:avLst/>
          </a:prstGeom>
          <a:ln>
            <a:solidFill>
              <a:schemeClr val="tx1"/>
            </a:solidFill>
          </a:ln>
        </p:spPr>
        <p:txBody>
          <a:bodyPr wrap="square">
            <a:spAutoFit/>
          </a:bodyPr>
          <a:lstStyle/>
          <a:p>
            <a:pPr marL="257175" indent="-257175">
              <a:lnSpc>
                <a:spcPct val="115000"/>
              </a:lnSpc>
              <a:buFont typeface="+mj-lt"/>
              <a:buAutoNum type="arabicParenR"/>
            </a:pPr>
            <a:r>
              <a:rPr lang="en-NZ" sz="1200" dirty="0">
                <a:latin typeface="Arial" panose="020B0604020202020204" pitchFamily="34" charset="0"/>
                <a:ea typeface="Calibri" panose="020F0502020204030204" pitchFamily="34" charset="0"/>
                <a:cs typeface="Arial" panose="020B0604020202020204" pitchFamily="34" charset="0"/>
              </a:rPr>
              <a:t>The 1</a:t>
            </a:r>
            <a:r>
              <a:rPr lang="en-NZ" sz="1200" baseline="30000" dirty="0">
                <a:latin typeface="Arial" panose="020B0604020202020204" pitchFamily="34" charset="0"/>
                <a:ea typeface="Calibri" panose="020F0502020204030204" pitchFamily="34" charset="0"/>
                <a:cs typeface="Arial" panose="020B0604020202020204" pitchFamily="34" charset="0"/>
              </a:rPr>
              <a:t>st</a:t>
            </a:r>
            <a:r>
              <a:rPr lang="en-NZ" sz="1200" dirty="0">
                <a:latin typeface="Arial" panose="020B0604020202020204" pitchFamily="34" charset="0"/>
                <a:ea typeface="Calibri" panose="020F0502020204030204" pitchFamily="34" charset="0"/>
                <a:cs typeface="Arial" panose="020B0604020202020204" pitchFamily="34" charset="0"/>
              </a:rPr>
              <a:t> Sunday in Ordinary Time is in the month of ___________________</a:t>
            </a:r>
          </a:p>
          <a:p>
            <a:pPr marL="257175" indent="-257175">
              <a:lnSpc>
                <a:spcPct val="115000"/>
              </a:lnSpc>
              <a:buFont typeface="+mj-lt"/>
              <a:buAutoNum type="arabicParenR"/>
            </a:pPr>
            <a:r>
              <a:rPr lang="en-NZ" sz="1200" dirty="0">
                <a:latin typeface="Arial" panose="020B0604020202020204" pitchFamily="34" charset="0"/>
                <a:ea typeface="Calibri" panose="020F0502020204030204" pitchFamily="34" charset="0"/>
                <a:cs typeface="Arial" panose="020B0604020202020204" pitchFamily="34" charset="0"/>
              </a:rPr>
              <a:t>The 22nd Sunday in Ordinary Time is in the months  of ________________</a:t>
            </a:r>
          </a:p>
          <a:p>
            <a:pPr marL="257175" indent="-257175">
              <a:lnSpc>
                <a:spcPct val="115000"/>
              </a:lnSpc>
              <a:buFont typeface="+mj-lt"/>
              <a:buAutoNum type="arabicParenR"/>
            </a:pPr>
            <a:r>
              <a:rPr lang="en-NZ" sz="1200" dirty="0">
                <a:latin typeface="Arial" panose="020B0604020202020204" pitchFamily="34" charset="0"/>
                <a:ea typeface="Calibri" panose="020F0502020204030204" pitchFamily="34" charset="0"/>
                <a:cs typeface="Arial" panose="020B0604020202020204" pitchFamily="34" charset="0"/>
              </a:rPr>
              <a:t>The 14</a:t>
            </a:r>
            <a:r>
              <a:rPr lang="en-NZ" sz="1200" baseline="30000" dirty="0">
                <a:latin typeface="Arial" panose="020B0604020202020204" pitchFamily="34" charset="0"/>
                <a:ea typeface="Calibri" panose="020F0502020204030204" pitchFamily="34" charset="0"/>
                <a:cs typeface="Arial" panose="020B0604020202020204" pitchFamily="34" charset="0"/>
              </a:rPr>
              <a:t>th</a:t>
            </a:r>
            <a:r>
              <a:rPr lang="en-NZ" sz="1200" dirty="0">
                <a:latin typeface="Arial" panose="020B0604020202020204" pitchFamily="34" charset="0"/>
                <a:ea typeface="Calibri" panose="020F0502020204030204" pitchFamily="34" charset="0"/>
                <a:cs typeface="Arial" panose="020B0604020202020204" pitchFamily="34" charset="0"/>
              </a:rPr>
              <a:t> Sunday in Ordinary Time is in the month of __________________</a:t>
            </a:r>
          </a:p>
          <a:p>
            <a:pPr marL="257175" indent="-257175">
              <a:lnSpc>
                <a:spcPct val="115000"/>
              </a:lnSpc>
              <a:buFont typeface="+mj-lt"/>
              <a:buAutoNum type="arabicParenR"/>
            </a:pPr>
            <a:r>
              <a:rPr lang="en-NZ" sz="1200" dirty="0">
                <a:latin typeface="Arial" panose="020B0604020202020204" pitchFamily="34" charset="0"/>
                <a:ea typeface="Calibri" panose="020F0502020204030204" pitchFamily="34" charset="0"/>
                <a:cs typeface="Arial" panose="020B0604020202020204" pitchFamily="34" charset="0"/>
              </a:rPr>
              <a:t>The 30</a:t>
            </a:r>
            <a:r>
              <a:rPr lang="en-NZ" sz="1200" baseline="30000" dirty="0">
                <a:latin typeface="Arial" panose="020B0604020202020204" pitchFamily="34" charset="0"/>
                <a:ea typeface="Calibri" panose="020F0502020204030204" pitchFamily="34" charset="0"/>
                <a:cs typeface="Arial" panose="020B0604020202020204" pitchFamily="34" charset="0"/>
              </a:rPr>
              <a:t>th</a:t>
            </a:r>
            <a:r>
              <a:rPr lang="en-NZ" sz="1200" dirty="0">
                <a:latin typeface="Arial" panose="020B0604020202020204" pitchFamily="34" charset="0"/>
                <a:ea typeface="Calibri" panose="020F0502020204030204" pitchFamily="34" charset="0"/>
                <a:cs typeface="Arial" panose="020B0604020202020204" pitchFamily="34" charset="0"/>
              </a:rPr>
              <a:t>  Sunday in Ordinary Time is in the month of __________________</a:t>
            </a:r>
          </a:p>
          <a:p>
            <a:pPr marL="257175" indent="-257175">
              <a:lnSpc>
                <a:spcPct val="115000"/>
              </a:lnSpc>
              <a:buFont typeface="+mj-lt"/>
              <a:buAutoNum type="arabicParenR"/>
            </a:pPr>
            <a:r>
              <a:rPr lang="en-NZ" sz="1200" dirty="0">
                <a:latin typeface="Arial" panose="020B0604020202020204" pitchFamily="34" charset="0"/>
                <a:ea typeface="Calibri" panose="020F0502020204030204" pitchFamily="34" charset="0"/>
                <a:cs typeface="Arial" panose="020B0604020202020204" pitchFamily="34" charset="0"/>
              </a:rPr>
              <a:t>The 19</a:t>
            </a:r>
            <a:r>
              <a:rPr lang="en-NZ" sz="1200" baseline="30000" dirty="0">
                <a:latin typeface="Arial" panose="020B0604020202020204" pitchFamily="34" charset="0"/>
                <a:ea typeface="Calibri" panose="020F0502020204030204" pitchFamily="34" charset="0"/>
                <a:cs typeface="Arial" panose="020B0604020202020204" pitchFamily="34" charset="0"/>
              </a:rPr>
              <a:t>th</a:t>
            </a:r>
            <a:r>
              <a:rPr lang="en-NZ" sz="1200" dirty="0">
                <a:latin typeface="Arial" panose="020B0604020202020204" pitchFamily="34" charset="0"/>
                <a:ea typeface="Calibri" panose="020F0502020204030204" pitchFamily="34" charset="0"/>
                <a:cs typeface="Arial" panose="020B0604020202020204" pitchFamily="34" charset="0"/>
              </a:rPr>
              <a:t>  Sunday in Ordinary Time is in the month of _________________</a:t>
            </a:r>
          </a:p>
          <a:p>
            <a:pPr marL="257175" indent="-257175">
              <a:lnSpc>
                <a:spcPct val="115000"/>
              </a:lnSpc>
              <a:buFont typeface="+mj-lt"/>
              <a:buAutoNum type="arabicParenR"/>
            </a:pPr>
            <a:r>
              <a:rPr lang="en-NZ" sz="1200" dirty="0">
                <a:latin typeface="Arial" panose="020B0604020202020204" pitchFamily="34" charset="0"/>
                <a:ea typeface="Calibri" panose="020F0502020204030204" pitchFamily="34" charset="0"/>
                <a:cs typeface="Arial" panose="020B0604020202020204" pitchFamily="34" charset="0"/>
              </a:rPr>
              <a:t>The 8</a:t>
            </a:r>
            <a:r>
              <a:rPr lang="en-NZ" sz="1200" baseline="30000" dirty="0">
                <a:latin typeface="Arial" panose="020B0604020202020204" pitchFamily="34" charset="0"/>
                <a:ea typeface="Calibri" panose="020F0502020204030204" pitchFamily="34" charset="0"/>
                <a:cs typeface="Arial" panose="020B0604020202020204" pitchFamily="34" charset="0"/>
              </a:rPr>
              <a:t>th</a:t>
            </a:r>
            <a:r>
              <a:rPr lang="en-NZ" sz="1200" dirty="0">
                <a:latin typeface="Arial" panose="020B0604020202020204" pitchFamily="34" charset="0"/>
                <a:ea typeface="Calibri" panose="020F0502020204030204" pitchFamily="34" charset="0"/>
                <a:cs typeface="Arial" panose="020B0604020202020204" pitchFamily="34" charset="0"/>
              </a:rPr>
              <a:t>  Sunday in Ordinary Time is in the months of _________________</a:t>
            </a:r>
          </a:p>
          <a:p>
            <a:pPr marL="257175" indent="-257175">
              <a:lnSpc>
                <a:spcPct val="115000"/>
              </a:lnSpc>
              <a:buFont typeface="+mj-lt"/>
              <a:buAutoNum type="arabicParenR"/>
            </a:pPr>
            <a:r>
              <a:rPr lang="en-NZ" sz="1200" dirty="0">
                <a:latin typeface="Arial" panose="020B0604020202020204" pitchFamily="34" charset="0"/>
                <a:ea typeface="Calibri" panose="020F0502020204030204" pitchFamily="34" charset="0"/>
                <a:cs typeface="Arial" panose="020B0604020202020204" pitchFamily="34" charset="0"/>
              </a:rPr>
              <a:t>The 27</a:t>
            </a:r>
            <a:r>
              <a:rPr lang="en-NZ" sz="1200" baseline="30000" dirty="0">
                <a:latin typeface="Arial" panose="020B0604020202020204" pitchFamily="34" charset="0"/>
                <a:ea typeface="Calibri" panose="020F0502020204030204" pitchFamily="34" charset="0"/>
                <a:cs typeface="Arial" panose="020B0604020202020204" pitchFamily="34" charset="0"/>
              </a:rPr>
              <a:t>th</a:t>
            </a:r>
            <a:r>
              <a:rPr lang="en-NZ" sz="1200" dirty="0">
                <a:latin typeface="Arial" panose="020B0604020202020204" pitchFamily="34" charset="0"/>
                <a:ea typeface="Calibri" panose="020F0502020204030204" pitchFamily="34" charset="0"/>
                <a:cs typeface="Arial" panose="020B0604020202020204" pitchFamily="34" charset="0"/>
              </a:rPr>
              <a:t> Sunday in Ordinary Time is in the month of _________________</a:t>
            </a:r>
          </a:p>
          <a:p>
            <a:pPr marL="257175" indent="-257175">
              <a:lnSpc>
                <a:spcPct val="115000"/>
              </a:lnSpc>
              <a:buFont typeface="+mj-lt"/>
              <a:buAutoNum type="arabicParenR"/>
            </a:pPr>
            <a:r>
              <a:rPr lang="en-NZ" sz="1200" dirty="0">
                <a:latin typeface="Arial" panose="020B0604020202020204" pitchFamily="34" charset="0"/>
                <a:ea typeface="Calibri" panose="020F0502020204030204" pitchFamily="34" charset="0"/>
                <a:cs typeface="Arial" panose="020B0604020202020204" pitchFamily="34" charset="0"/>
              </a:rPr>
              <a:t>The 3</a:t>
            </a:r>
            <a:r>
              <a:rPr lang="en-NZ" sz="1200" baseline="30000" dirty="0">
                <a:latin typeface="Arial" panose="020B0604020202020204" pitchFamily="34" charset="0"/>
                <a:ea typeface="Calibri" panose="020F0502020204030204" pitchFamily="34" charset="0"/>
                <a:cs typeface="Arial" panose="020B0604020202020204" pitchFamily="34" charset="0"/>
              </a:rPr>
              <a:t>rd</a:t>
            </a:r>
            <a:r>
              <a:rPr lang="en-NZ" sz="1200" dirty="0">
                <a:latin typeface="Arial" panose="020B0604020202020204" pitchFamily="34" charset="0"/>
                <a:ea typeface="Calibri" panose="020F0502020204030204" pitchFamily="34" charset="0"/>
                <a:cs typeface="Arial" panose="020B0604020202020204" pitchFamily="34" charset="0"/>
              </a:rPr>
              <a:t> Sunday in Ordinary Time is in the month of __________________</a:t>
            </a:r>
          </a:p>
          <a:p>
            <a:pPr marL="257175" indent="-257175">
              <a:lnSpc>
                <a:spcPct val="115000"/>
              </a:lnSpc>
              <a:buFont typeface="+mj-lt"/>
              <a:buAutoNum type="arabicParenR"/>
            </a:pPr>
            <a:r>
              <a:rPr lang="en-NZ" sz="1200" dirty="0">
                <a:latin typeface="Arial" panose="020B0604020202020204" pitchFamily="34" charset="0"/>
                <a:ea typeface="Calibri" panose="020F0502020204030204" pitchFamily="34" charset="0"/>
                <a:cs typeface="Arial" panose="020B0604020202020204" pitchFamily="34" charset="0"/>
              </a:rPr>
              <a:t>The 32</a:t>
            </a:r>
            <a:r>
              <a:rPr lang="en-NZ" sz="1200" baseline="30000" dirty="0">
                <a:latin typeface="Arial" panose="020B0604020202020204" pitchFamily="34" charset="0"/>
                <a:ea typeface="Calibri" panose="020F0502020204030204" pitchFamily="34" charset="0"/>
                <a:cs typeface="Arial" panose="020B0604020202020204" pitchFamily="34" charset="0"/>
              </a:rPr>
              <a:t>nd</a:t>
            </a:r>
            <a:r>
              <a:rPr lang="en-NZ" sz="1200" dirty="0">
                <a:latin typeface="Arial" panose="020B0604020202020204" pitchFamily="34" charset="0"/>
                <a:ea typeface="Calibri" panose="020F0502020204030204" pitchFamily="34" charset="0"/>
                <a:cs typeface="Arial" panose="020B0604020202020204" pitchFamily="34" charset="0"/>
              </a:rPr>
              <a:t>  Sunday in Ordinary Time is in the month of ________________</a:t>
            </a:r>
          </a:p>
          <a:p>
            <a:pPr marL="257175" indent="-257175">
              <a:lnSpc>
                <a:spcPct val="115000"/>
              </a:lnSpc>
              <a:spcAft>
                <a:spcPts val="450"/>
              </a:spcAft>
              <a:buFont typeface="+mj-lt"/>
              <a:buAutoNum type="arabicParenR"/>
            </a:pPr>
            <a:r>
              <a:rPr lang="en-NZ" sz="1200" dirty="0">
                <a:latin typeface="Arial" panose="020B0604020202020204" pitchFamily="34" charset="0"/>
                <a:ea typeface="Calibri" panose="020F0502020204030204" pitchFamily="34" charset="0"/>
                <a:cs typeface="Arial" panose="020B0604020202020204" pitchFamily="34" charset="0"/>
              </a:rPr>
              <a:t>The 25</a:t>
            </a:r>
            <a:r>
              <a:rPr lang="en-NZ" sz="1200" baseline="30000" dirty="0">
                <a:latin typeface="Arial" panose="020B0604020202020204" pitchFamily="34" charset="0"/>
                <a:ea typeface="Calibri" panose="020F0502020204030204" pitchFamily="34" charset="0"/>
                <a:cs typeface="Arial" panose="020B0604020202020204" pitchFamily="34" charset="0"/>
              </a:rPr>
              <a:t>th</a:t>
            </a:r>
            <a:r>
              <a:rPr lang="en-NZ" sz="1200" dirty="0">
                <a:latin typeface="Arial" panose="020B0604020202020204" pitchFamily="34" charset="0"/>
                <a:ea typeface="Calibri" panose="020F0502020204030204" pitchFamily="34" charset="0"/>
                <a:cs typeface="Arial" panose="020B0604020202020204" pitchFamily="34" charset="0"/>
              </a:rPr>
              <a:t>  Sunday in Ordinary Time is in the month of ________________</a:t>
            </a:r>
          </a:p>
        </p:txBody>
      </p:sp>
      <p:sp>
        <p:nvSpPr>
          <p:cNvPr id="13" name="Rectangle 12"/>
          <p:cNvSpPr/>
          <p:nvPr/>
        </p:nvSpPr>
        <p:spPr>
          <a:xfrm>
            <a:off x="3986085" y="1194532"/>
            <a:ext cx="5013915" cy="136652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NZ" sz="1200" b="1" dirty="0">
                <a:solidFill>
                  <a:schemeClr val="tx1"/>
                </a:solidFill>
                <a:latin typeface="Arial" panose="020B0604020202020204" pitchFamily="34" charset="0"/>
                <a:cs typeface="Arial" panose="020B0604020202020204" pitchFamily="34" charset="0"/>
              </a:rPr>
              <a:t>Write the answers at the end of the question</a:t>
            </a:r>
          </a:p>
          <a:p>
            <a:pPr marL="228600" indent="-228600">
              <a:buFont typeface="+mj-lt"/>
              <a:buAutoNum type="arabicParenR"/>
            </a:pPr>
            <a:r>
              <a:rPr lang="en-NZ" sz="1200" dirty="0">
                <a:solidFill>
                  <a:schemeClr val="tx1"/>
                </a:solidFill>
                <a:latin typeface="Arial" panose="020B0604020202020204" pitchFamily="34" charset="0"/>
                <a:cs typeface="Arial" panose="020B0604020202020204" pitchFamily="34" charset="0"/>
              </a:rPr>
              <a:t>How many weeks are there in Ordinary Time?__________________</a:t>
            </a:r>
          </a:p>
          <a:p>
            <a:pPr marL="228600" indent="-228600">
              <a:buFont typeface="+mj-lt"/>
              <a:buAutoNum type="arabicParenR"/>
            </a:pPr>
            <a:r>
              <a:rPr lang="en-NZ" sz="1200" dirty="0">
                <a:solidFill>
                  <a:schemeClr val="tx1"/>
                </a:solidFill>
                <a:latin typeface="Arial" panose="020B0604020202020204" pitchFamily="34" charset="0"/>
                <a:cs typeface="Arial" panose="020B0604020202020204" pitchFamily="34" charset="0"/>
              </a:rPr>
              <a:t>What is the order of the Sundays in ‘Ordered’ Time?_____________</a:t>
            </a:r>
          </a:p>
          <a:p>
            <a:pPr marL="228600" indent="-228600">
              <a:buFont typeface="+mj-lt"/>
              <a:buAutoNum type="arabicParenR"/>
            </a:pPr>
            <a:r>
              <a:rPr lang="en-NZ" sz="1200" dirty="0">
                <a:solidFill>
                  <a:schemeClr val="tx1"/>
                </a:solidFill>
                <a:latin typeface="Arial" panose="020B0604020202020204" pitchFamily="34" charset="0"/>
                <a:cs typeface="Arial" panose="020B0604020202020204" pitchFamily="34" charset="0"/>
              </a:rPr>
              <a:t>What is the first day of the Liturgical Year?____________________</a:t>
            </a:r>
          </a:p>
          <a:p>
            <a:pPr marL="228600" indent="-228600">
              <a:buFont typeface="+mj-lt"/>
              <a:buAutoNum type="arabicParenR"/>
            </a:pPr>
            <a:r>
              <a:rPr lang="en-NZ" sz="1200" dirty="0">
                <a:solidFill>
                  <a:schemeClr val="tx1"/>
                </a:solidFill>
                <a:latin typeface="Arial" panose="020B0604020202020204" pitchFamily="34" charset="0"/>
                <a:cs typeface="Arial" panose="020B0604020202020204" pitchFamily="34" charset="0"/>
              </a:rPr>
              <a:t>What is the last day of the Liturgical Year?_____________________</a:t>
            </a:r>
          </a:p>
          <a:p>
            <a:pPr marL="228600" indent="-228600">
              <a:buFont typeface="+mj-lt"/>
              <a:buAutoNum type="arabicParenR"/>
            </a:pPr>
            <a:r>
              <a:rPr lang="en-NZ" sz="1200" dirty="0">
                <a:solidFill>
                  <a:schemeClr val="tx1"/>
                </a:solidFill>
                <a:latin typeface="Arial" panose="020B0604020202020204" pitchFamily="34" charset="0"/>
                <a:cs typeface="Arial" panose="020B0604020202020204" pitchFamily="34" charset="0"/>
              </a:rPr>
              <a:t>What is the greatest feast in the Liturgical Year?________________</a:t>
            </a:r>
          </a:p>
        </p:txBody>
      </p:sp>
    </p:spTree>
    <p:extLst>
      <p:ext uri="{BB962C8B-B14F-4D97-AF65-F5344CB8AC3E}">
        <p14:creationId xmlns:p14="http://schemas.microsoft.com/office/powerpoint/2010/main" val="39828145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40544" y="80963"/>
            <a:ext cx="7886700" cy="994172"/>
          </a:xfrm>
        </p:spPr>
        <p:txBody>
          <a:bodyPr/>
          <a:lstStyle/>
          <a:p>
            <a:pPr algn="ctr"/>
            <a:r>
              <a:rPr lang="en-NZ" dirty="0"/>
              <a:t>Check up Worksheet</a:t>
            </a:r>
          </a:p>
        </p:txBody>
      </p:sp>
      <p:pic>
        <p:nvPicPr>
          <p:cNvPr id="3" name="Picture 2"/>
          <p:cNvPicPr>
            <a:picLocks noChangeAspect="1"/>
          </p:cNvPicPr>
          <p:nvPr/>
        </p:nvPicPr>
        <p:blipFill>
          <a:blip r:embed="rId2" cstate="print">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tretch>
            <a:fillRect/>
          </a:stretch>
        </p:blipFill>
        <p:spPr>
          <a:xfrm>
            <a:off x="7875873" y="273845"/>
            <a:ext cx="971793" cy="971793"/>
          </a:xfrm>
          <a:prstGeom prst="rect">
            <a:avLst/>
          </a:prstGeom>
          <a:ln>
            <a:noFill/>
          </a:ln>
          <a:effectLst>
            <a:outerShdw blurRad="292100" dist="139700" dir="2700000" algn="tl" rotWithShape="0">
              <a:srgbClr val="333333">
                <a:alpha val="65000"/>
              </a:srgbClr>
            </a:outerShdw>
          </a:effectLst>
        </p:spPr>
      </p:pic>
      <p:graphicFrame>
        <p:nvGraphicFramePr>
          <p:cNvPr id="4" name="Table 3"/>
          <p:cNvGraphicFramePr>
            <a:graphicFrameLocks noGrp="1"/>
          </p:cNvGraphicFramePr>
          <p:nvPr>
            <p:extLst>
              <p:ext uri="{D42A27DB-BD31-4B8C-83A1-F6EECF244321}">
                <p14:modId xmlns:p14="http://schemas.microsoft.com/office/powerpoint/2010/main" val="3331590105"/>
              </p:ext>
            </p:extLst>
          </p:nvPr>
        </p:nvGraphicFramePr>
        <p:xfrm>
          <a:off x="1399459" y="1074550"/>
          <a:ext cx="6345108" cy="3620691"/>
        </p:xfrm>
        <a:graphic>
          <a:graphicData uri="http://schemas.openxmlformats.org/drawingml/2006/table">
            <a:tbl>
              <a:tblPr firstRow="1" bandRow="1">
                <a:tableStyleId>{5940675A-B579-460E-94D1-54222C63F5DA}</a:tableStyleId>
              </a:tblPr>
              <a:tblGrid>
                <a:gridCol w="6345108">
                  <a:extLst>
                    <a:ext uri="{9D8B030D-6E8A-4147-A177-3AD203B41FA5}">
                      <a16:colId xmlns:a16="http://schemas.microsoft.com/office/drawing/2014/main" val="3893928086"/>
                    </a:ext>
                  </a:extLst>
                </a:gridCol>
              </a:tblGrid>
              <a:tr h="7772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Z" sz="1100" b="1" kern="1200" dirty="0">
                          <a:solidFill>
                            <a:schemeClr val="tx1"/>
                          </a:solidFill>
                          <a:effectLst/>
                          <a:latin typeface="Arial" panose="020B0604020202020204" pitchFamily="34" charset="0"/>
                          <a:ea typeface="+mn-ea"/>
                          <a:cs typeface="Arial" panose="020B0604020202020204" pitchFamily="34" charset="0"/>
                        </a:rPr>
                        <a:t>Three things I have learned about Ordinary Time are…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NZ" sz="1200" b="1" kern="1200" dirty="0">
                          <a:solidFill>
                            <a:schemeClr val="tx1"/>
                          </a:solidFill>
                          <a:effectLst/>
                          <a:latin typeface="Arial" panose="020B0604020202020204" pitchFamily="34" charset="0"/>
                          <a:ea typeface="+mn-ea"/>
                          <a:cs typeface="Arial" panose="020B0604020202020204" pitchFamily="34" charset="0"/>
                        </a:rPr>
                        <a: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NZ" sz="1200" b="1" kern="1200" dirty="0">
                          <a:solidFill>
                            <a:schemeClr val="tx1"/>
                          </a:solidFill>
                          <a:effectLst/>
                          <a:latin typeface="Arial" panose="020B0604020202020204" pitchFamily="34" charset="0"/>
                          <a:ea typeface="+mn-ea"/>
                          <a:cs typeface="Arial" panose="020B0604020202020204" pitchFamily="34" charset="0"/>
                        </a:rPr>
                        <a: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NZ" sz="1200" b="1" kern="1200" dirty="0">
                          <a:solidFill>
                            <a:schemeClr val="tx1"/>
                          </a:solidFill>
                          <a:effectLst/>
                          <a:latin typeface="Arial" panose="020B0604020202020204" pitchFamily="34" charset="0"/>
                          <a:ea typeface="+mn-ea"/>
                          <a:cs typeface="Arial" panose="020B0604020202020204" pitchFamily="34" charset="0"/>
                        </a:rPr>
                        <a:t>-</a:t>
                      </a:r>
                    </a:p>
                  </a:txBody>
                  <a:tcPr marL="68580" marR="68580" marT="34290" marB="34290"/>
                </a:tc>
                <a:extLst>
                  <a:ext uri="{0D108BD9-81ED-4DB2-BD59-A6C34878D82A}">
                    <a16:rowId xmlns:a16="http://schemas.microsoft.com/office/drawing/2014/main" val="4218771159"/>
                  </a:ext>
                </a:extLst>
              </a:tr>
              <a:tr h="68365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Z" sz="1100" b="1" kern="1200" dirty="0">
                          <a:solidFill>
                            <a:schemeClr val="tx1"/>
                          </a:solidFill>
                          <a:effectLst/>
                          <a:latin typeface="Arial" panose="020B0604020202020204" pitchFamily="34" charset="0"/>
                          <a:ea typeface="+mn-ea"/>
                          <a:cs typeface="Arial" panose="020B0604020202020204" pitchFamily="34" charset="0"/>
                        </a:rPr>
                        <a:t>Explain to a younger child where Ordinary Time occurs in the Liturgical Year and what people can do during it </a:t>
                      </a:r>
                      <a:r>
                        <a:rPr lang="en-NZ" sz="1100" b="1" dirty="0">
                          <a:solidFill>
                            <a:schemeClr val="tx1"/>
                          </a:solidFill>
                          <a:latin typeface="Arial" panose="020B0604020202020204" pitchFamily="34" charset="0"/>
                          <a:cs typeface="Arial" panose="020B0604020202020204" pitchFamily="34" charset="0"/>
                        </a:rPr>
                        <a:t>to grow closer to God.</a:t>
                      </a:r>
                      <a:endParaRPr lang="en-NZ" sz="1100" b="1" kern="1200" dirty="0">
                        <a:solidFill>
                          <a:schemeClr val="tx1"/>
                        </a:solidFill>
                        <a:effectLst/>
                        <a:latin typeface="Arial" panose="020B0604020202020204" pitchFamily="34" charset="0"/>
                        <a:ea typeface="+mn-ea"/>
                        <a:cs typeface="Arial" panose="020B0604020202020204" pitchFamily="34" charset="0"/>
                      </a:endParaRPr>
                    </a:p>
                  </a:txBody>
                  <a:tcPr marL="68580" marR="68580" marT="34290" marB="34290"/>
                </a:tc>
                <a:extLst>
                  <a:ext uri="{0D108BD9-81ED-4DB2-BD59-A6C34878D82A}">
                    <a16:rowId xmlns:a16="http://schemas.microsoft.com/office/drawing/2014/main" val="2182811536"/>
                  </a:ext>
                </a:extLst>
              </a:tr>
              <a:tr h="7772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Z" sz="1100" b="1" kern="1200" dirty="0">
                          <a:solidFill>
                            <a:schemeClr val="tx1"/>
                          </a:solidFill>
                          <a:effectLst/>
                          <a:latin typeface="Arial" panose="020B0604020202020204" pitchFamily="34" charset="0"/>
                          <a:ea typeface="+mn-ea"/>
                          <a:cs typeface="Arial" panose="020B0604020202020204" pitchFamily="34" charset="0"/>
                        </a:rPr>
                        <a:t>The 3 gospel stories about Jesus’ ‘ordinary’ life that I like to read in Ordinary Time are…</a:t>
                      </a:r>
                    </a:p>
                    <a:p>
                      <a:pPr marL="0" marR="0" lvl="0" indent="0" algn="l" defTabSz="914400" rtl="0" eaLnBrk="1" fontAlgn="auto" latinLnBrk="0" hangingPunct="1">
                        <a:lnSpc>
                          <a:spcPct val="100000"/>
                        </a:lnSpc>
                        <a:spcBef>
                          <a:spcPts val="0"/>
                        </a:spcBef>
                        <a:spcAft>
                          <a:spcPts val="0"/>
                        </a:spcAft>
                        <a:buClrTx/>
                        <a:buSzTx/>
                        <a:buFontTx/>
                        <a:buNone/>
                        <a:tabLst/>
                        <a:defRPr/>
                      </a:pPr>
                      <a:r>
                        <a:rPr lang="en-NZ" sz="1200" b="1" kern="1200" dirty="0">
                          <a:solidFill>
                            <a:schemeClr val="tx1"/>
                          </a:solidFill>
                          <a:effectLst/>
                          <a:latin typeface="Arial" panose="020B0604020202020204" pitchFamily="34" charset="0"/>
                          <a:ea typeface="+mn-ea"/>
                          <a:cs typeface="Arial" panose="020B06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NZ" sz="1200" b="1" kern="1200" dirty="0">
                          <a:solidFill>
                            <a:schemeClr val="tx1"/>
                          </a:solidFill>
                          <a:effectLst/>
                          <a:latin typeface="Arial" panose="020B0604020202020204" pitchFamily="34" charset="0"/>
                          <a:ea typeface="+mn-ea"/>
                          <a:cs typeface="Arial" panose="020B06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NZ" sz="1200" b="1" kern="1200" dirty="0">
                          <a:solidFill>
                            <a:schemeClr val="tx1"/>
                          </a:solidFill>
                          <a:effectLst/>
                          <a:latin typeface="Arial" panose="020B0604020202020204" pitchFamily="34" charset="0"/>
                          <a:ea typeface="+mn-ea"/>
                          <a:cs typeface="Arial" panose="020B0604020202020204" pitchFamily="34" charset="0"/>
                        </a:rPr>
                        <a:t>-</a:t>
                      </a:r>
                    </a:p>
                  </a:txBody>
                  <a:tcPr marL="68580" marR="68580" marT="34290" marB="34290"/>
                </a:tc>
                <a:extLst>
                  <a:ext uri="{0D108BD9-81ED-4DB2-BD59-A6C34878D82A}">
                    <a16:rowId xmlns:a16="http://schemas.microsoft.com/office/drawing/2014/main" val="2705141170"/>
                  </a:ext>
                </a:extLst>
              </a:tr>
              <a:tr h="68365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Z" sz="1100" b="1" dirty="0">
                          <a:solidFill>
                            <a:schemeClr val="tx1"/>
                          </a:solidFill>
                          <a:latin typeface="Arial" panose="020B0604020202020204" pitchFamily="34" charset="0"/>
                          <a:cs typeface="Arial" panose="020B0604020202020204" pitchFamily="34" charset="0"/>
                        </a:rPr>
                        <a:t>Which activity do you think helped you to learn best in this resource?</a:t>
                      </a:r>
                    </a:p>
                  </a:txBody>
                  <a:tcPr marL="68580" marR="68580" marT="34290" marB="34290"/>
                </a:tc>
                <a:extLst>
                  <a:ext uri="{0D108BD9-81ED-4DB2-BD59-A6C34878D82A}">
                    <a16:rowId xmlns:a16="http://schemas.microsoft.com/office/drawing/2014/main" val="2765680980"/>
                  </a:ext>
                </a:extLst>
              </a:tr>
              <a:tr h="68365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Z" sz="1100" b="1" dirty="0">
                          <a:solidFill>
                            <a:schemeClr val="tx1"/>
                          </a:solidFill>
                          <a:latin typeface="Arial" panose="020B0604020202020204" pitchFamily="34" charset="0"/>
                          <a:cs typeface="Arial" panose="020B0604020202020204" pitchFamily="34" charset="0"/>
                        </a:rPr>
                        <a:t>Questions I would like to ask about the topics in this resource are…</a:t>
                      </a:r>
                      <a:endParaRPr lang="en-NZ" sz="1400" b="1" dirty="0">
                        <a:solidFill>
                          <a:schemeClr val="tx1"/>
                        </a:solidFill>
                        <a:latin typeface="Arial" panose="020B0604020202020204" pitchFamily="34" charset="0"/>
                        <a:cs typeface="Arial" panose="020B0604020202020204" pitchFamily="34" charset="0"/>
                      </a:endParaRPr>
                    </a:p>
                  </a:txBody>
                  <a:tcPr marL="68580" marR="68580" marT="34290" marB="34290"/>
                </a:tc>
                <a:extLst>
                  <a:ext uri="{0D108BD9-81ED-4DB2-BD59-A6C34878D82A}">
                    <a16:rowId xmlns:a16="http://schemas.microsoft.com/office/drawing/2014/main" val="595239916"/>
                  </a:ext>
                </a:extLst>
              </a:tr>
            </a:tbl>
          </a:graphicData>
        </a:graphic>
      </p:graphicFrame>
      <p:sp>
        <p:nvSpPr>
          <p:cNvPr id="5" name="TextBox: PageNumber"/>
          <p:cNvSpPr txBox="1">
            <a:spLocks/>
          </p:cNvSpPr>
          <p:nvPr/>
        </p:nvSpPr>
        <p:spPr>
          <a:xfrm>
            <a:off x="8640000" y="4680000"/>
            <a:ext cx="360000" cy="360000"/>
          </a:xfrm>
          <a:prstGeom prst="rect">
            <a:avLst/>
          </a:prstGeom>
          <a:solidFill>
            <a:schemeClr val="bg1"/>
          </a:solidFill>
          <a:ln w="25400">
            <a:solidFill>
              <a:schemeClr val="tx1"/>
            </a:solidFill>
          </a:ln>
        </p:spPr>
        <p:txBody>
          <a:bodyPr wrap="none" rtlCol="0" anchor="ctr" anchorCtr="1">
            <a:noAutofit/>
          </a:bodyPr>
          <a:lstStyle/>
          <a:p>
            <a:pPr algn="ctr">
              <a:defRPr/>
            </a:pPr>
            <a:r>
              <a:rPr lang="en-GB" sz="900" b="1" kern="0" dirty="0">
                <a:latin typeface="Arial" pitchFamily="34" charset="0"/>
                <a:cs typeface="Arial" pitchFamily="34" charset="0"/>
              </a:rPr>
              <a:t>R-1</a:t>
            </a:r>
          </a:p>
          <a:p>
            <a:pPr algn="ctr">
              <a:defRPr/>
            </a:pPr>
            <a:r>
              <a:rPr lang="en-GB" sz="900" b="1" kern="0" dirty="0">
                <a:latin typeface="Arial" pitchFamily="34" charset="0"/>
                <a:cs typeface="Arial" pitchFamily="34" charset="0"/>
              </a:rPr>
              <a:t>S-10</a:t>
            </a:r>
          </a:p>
        </p:txBody>
      </p:sp>
      <p:sp>
        <p:nvSpPr>
          <p:cNvPr id="6" name="Action Button: Up">
            <a:hlinkClick r:id="rId4" action="ppaction://hlinksldjump" highlightClick="1"/>
          </p:cNvPr>
          <p:cNvSpPr/>
          <p:nvPr/>
        </p:nvSpPr>
        <p:spPr>
          <a:xfrm rot="16200000">
            <a:off x="8100000" y="4680000"/>
            <a:ext cx="360000" cy="360000"/>
          </a:xfrm>
          <a:prstGeom prst="actionButtonForwardNex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7" name="TextBox: Worksheet Indication"/>
          <p:cNvSpPr txBox="1"/>
          <p:nvPr/>
        </p:nvSpPr>
        <p:spPr>
          <a:xfrm>
            <a:off x="0" y="4783500"/>
            <a:ext cx="1260000" cy="360000"/>
          </a:xfrm>
          <a:prstGeom prst="rect">
            <a:avLst/>
          </a:prstGeom>
          <a:noFill/>
          <a:ln w="0">
            <a:noFill/>
          </a:ln>
        </p:spPr>
        <p:txBody>
          <a:bodyPr wrap="square" rtlCol="0">
            <a:noAutofit/>
          </a:bodyPr>
          <a:lstStyle/>
          <a:p>
            <a:r>
              <a:rPr lang="en-GB" sz="1600" b="1" dirty="0">
                <a:latin typeface="Arial" pitchFamily="34" charset="0"/>
                <a:cs typeface="Arial" pitchFamily="34" charset="0"/>
              </a:rPr>
              <a:t>Worksheet</a:t>
            </a:r>
          </a:p>
        </p:txBody>
      </p:sp>
      <p:sp>
        <p:nvSpPr>
          <p:cNvPr id="8" name="Textbox: Tool instructions"/>
          <p:cNvSpPr txBox="1"/>
          <p:nvPr/>
        </p:nvSpPr>
        <p:spPr>
          <a:xfrm>
            <a:off x="3169225" y="4879499"/>
            <a:ext cx="2805576" cy="246221"/>
          </a:xfrm>
          <a:prstGeom prst="rect">
            <a:avLst/>
          </a:prstGeom>
          <a:noFill/>
        </p:spPr>
        <p:txBody>
          <a:bodyPr wrap="none" rtlCol="0">
            <a:spAutoFit/>
          </a:bodyPr>
          <a:lstStyle/>
          <a:p>
            <a:pPr algn="ctr"/>
            <a:r>
              <a:rPr lang="en-GB" sz="1000" dirty="0">
                <a:latin typeface="Arial" pitchFamily="34" charset="0"/>
                <a:ea typeface="Segoe UI" pitchFamily="34" charset="0"/>
                <a:cs typeface="Arial" pitchFamily="34" charset="0"/>
              </a:rPr>
              <a:t>Click the up arrow to return to the presentation</a:t>
            </a:r>
          </a:p>
        </p:txBody>
      </p:sp>
      <p:sp>
        <p:nvSpPr>
          <p:cNvPr id="9" name="Rectangle 8"/>
          <p:cNvSpPr/>
          <p:nvPr/>
        </p:nvSpPr>
        <p:spPr>
          <a:xfrm>
            <a:off x="1743075" y="63945"/>
            <a:ext cx="6100763" cy="251607"/>
          </a:xfrm>
          <a:prstGeom prst="rect">
            <a:avLst/>
          </a:prstGeom>
        </p:spPr>
        <p:txBody>
          <a:bodyPr wrap="square">
            <a:spAutoFit/>
          </a:bodyPr>
          <a:lstStyle/>
          <a:p>
            <a:pPr>
              <a:lnSpc>
                <a:spcPct val="115000"/>
              </a:lnSpc>
              <a:spcAft>
                <a:spcPts val="750"/>
              </a:spcAft>
            </a:pPr>
            <a:r>
              <a:rPr lang="en-NZ" sz="900" dirty="0">
                <a:latin typeface="Arial" panose="020B0604020202020204" pitchFamily="34" charset="0"/>
                <a:ea typeface="Calibri" panose="020F0502020204030204" pitchFamily="34" charset="0"/>
                <a:cs typeface="Arial" panose="020B0604020202020204" pitchFamily="34" charset="0"/>
              </a:rPr>
              <a:t>Name ____________________________ 		Date _______________</a:t>
            </a:r>
            <a:endParaRPr lang="en-NZ" sz="825" dirty="0">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5999731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p:txBody>
          <a:bodyPr>
            <a:normAutofit/>
          </a:bodyPr>
          <a:lstStyle/>
          <a:p>
            <a:pPr algn="ctr"/>
            <a:r>
              <a:rPr lang="en-NZ" sz="3600" b="1" dirty="0">
                <a:ln w="9525">
                  <a:solidFill>
                    <a:sysClr val="windowText" lastClr="000000"/>
                  </a:solidFill>
                  <a:prstDash val="solid"/>
                </a:ln>
                <a:solidFill>
                  <a:schemeClr val="accent2">
                    <a:lumMod val="20000"/>
                    <a:lumOff val="80000"/>
                  </a:schemeClr>
                </a:solidFill>
                <a:effectLst>
                  <a:outerShdw blurRad="12700" dist="38100" dir="2700000" algn="tl" rotWithShape="0">
                    <a:schemeClr val="bg1">
                      <a:lumMod val="50000"/>
                    </a:schemeClr>
                  </a:outerShdw>
                </a:effectLst>
                <a:latin typeface="Poor Richard" panose="02080502050505020702" pitchFamily="18" charset="0"/>
                <a:ea typeface="Malgun Gothic" panose="020B0503020000020004" pitchFamily="34" charset="-127"/>
              </a:rPr>
              <a:t>Learning Intentions</a:t>
            </a:r>
          </a:p>
        </p:txBody>
      </p:sp>
      <p:pic>
        <p:nvPicPr>
          <p:cNvPr id="5" name="Pictur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17871" y="273844"/>
            <a:ext cx="1329796" cy="1329796"/>
          </a:xfrm>
          <a:prstGeom prst="rect">
            <a:avLst/>
          </a:prstGeom>
          <a:ln>
            <a:noFill/>
          </a:ln>
          <a:effectLst>
            <a:outerShdw blurRad="292100" dist="139700" dir="2700000" algn="tl" rotWithShape="0">
              <a:srgbClr val="333333">
                <a:alpha val="65000"/>
              </a:srgbClr>
            </a:outerShdw>
          </a:effectLst>
        </p:spPr>
      </p:pic>
      <p:sp>
        <p:nvSpPr>
          <p:cNvPr id="6" name="children will"/>
          <p:cNvSpPr/>
          <p:nvPr/>
        </p:nvSpPr>
        <p:spPr>
          <a:xfrm>
            <a:off x="688138" y="1732456"/>
            <a:ext cx="2783807" cy="4929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2100" b="1" dirty="0">
                <a:ln>
                  <a:solidFill>
                    <a:sysClr val="windowText" lastClr="000000"/>
                  </a:solidFill>
                </a:ln>
                <a:solidFill>
                  <a:schemeClr val="accent6">
                    <a:lumMod val="20000"/>
                    <a:lumOff val="80000"/>
                  </a:schemeClr>
                </a:solidFill>
                <a:latin typeface="Arial" panose="020B0604020202020204" pitchFamily="34" charset="0"/>
                <a:cs typeface="Arial" panose="020B0604020202020204" pitchFamily="34" charset="0"/>
              </a:rPr>
              <a:t>The children will…</a:t>
            </a:r>
          </a:p>
        </p:txBody>
      </p:sp>
      <p:sp>
        <p:nvSpPr>
          <p:cNvPr id="7" name="Box: 1"/>
          <p:cNvSpPr/>
          <p:nvPr/>
        </p:nvSpPr>
        <p:spPr>
          <a:xfrm>
            <a:off x="688139" y="2225634"/>
            <a:ext cx="8079581" cy="371475"/>
          </a:xfrm>
          <a:prstGeom prst="rect">
            <a:avLst/>
          </a:prstGeom>
          <a:solidFill>
            <a:schemeClr val="accent6">
              <a:lumMod val="20000"/>
              <a:lumOff val="8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NZ" dirty="0">
                <a:solidFill>
                  <a:schemeClr val="tx1"/>
                </a:solidFill>
                <a:latin typeface="Arial" panose="020B0604020202020204" pitchFamily="34" charset="0"/>
                <a:cs typeface="Arial" panose="020B0604020202020204" pitchFamily="34" charset="0"/>
              </a:rPr>
              <a:t>develop an understanding of  what  Ordinary Time in the Church’s year means</a:t>
            </a:r>
          </a:p>
        </p:txBody>
      </p:sp>
      <p:sp>
        <p:nvSpPr>
          <p:cNvPr id="8" name="Box: 2"/>
          <p:cNvSpPr/>
          <p:nvPr/>
        </p:nvSpPr>
        <p:spPr>
          <a:xfrm>
            <a:off x="688138" y="2789952"/>
            <a:ext cx="8079581" cy="666652"/>
          </a:xfrm>
          <a:prstGeom prst="rect">
            <a:avLst/>
          </a:prstGeom>
          <a:solidFill>
            <a:schemeClr val="accent6">
              <a:lumMod val="20000"/>
              <a:lumOff val="8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NZ" dirty="0">
                <a:solidFill>
                  <a:schemeClr val="tx1"/>
                </a:solidFill>
                <a:latin typeface="Arial" panose="020B0604020202020204" pitchFamily="34" charset="0"/>
                <a:cs typeface="Arial" panose="020B0604020202020204" pitchFamily="34" charset="0"/>
              </a:rPr>
              <a:t>describe where Ordinary Time occurs in the Liturgical Year and how people can use it to grow closer to God</a:t>
            </a:r>
            <a:endParaRPr lang="en-NZ" sz="2400" dirty="0">
              <a:solidFill>
                <a:schemeClr val="tx1"/>
              </a:solidFill>
              <a:latin typeface="Arial" panose="020B0604020202020204" pitchFamily="34" charset="0"/>
              <a:cs typeface="Arial" panose="020B0604020202020204" pitchFamily="34" charset="0"/>
            </a:endParaRPr>
          </a:p>
        </p:txBody>
      </p:sp>
      <p:sp>
        <p:nvSpPr>
          <p:cNvPr id="9" name="No. 1"/>
          <p:cNvSpPr txBox="1"/>
          <p:nvPr/>
        </p:nvSpPr>
        <p:spPr>
          <a:xfrm>
            <a:off x="271462" y="2253004"/>
            <a:ext cx="357188" cy="323165"/>
          </a:xfrm>
          <a:prstGeom prst="rect">
            <a:avLst/>
          </a:prstGeom>
          <a:noFill/>
        </p:spPr>
        <p:txBody>
          <a:bodyPr wrap="square" rtlCol="0">
            <a:spAutoFit/>
          </a:bodyPr>
          <a:lstStyle/>
          <a:p>
            <a:r>
              <a:rPr lang="en-NZ" sz="1500" b="1" dirty="0">
                <a:latin typeface="Arial" panose="020B0604020202020204" pitchFamily="34" charset="0"/>
                <a:cs typeface="Arial" panose="020B0604020202020204" pitchFamily="34" charset="0"/>
              </a:rPr>
              <a:t>1)</a:t>
            </a:r>
          </a:p>
        </p:txBody>
      </p:sp>
      <p:sp>
        <p:nvSpPr>
          <p:cNvPr id="10" name="No. 2"/>
          <p:cNvSpPr txBox="1"/>
          <p:nvPr/>
        </p:nvSpPr>
        <p:spPr>
          <a:xfrm>
            <a:off x="271778" y="2789435"/>
            <a:ext cx="435769" cy="323165"/>
          </a:xfrm>
          <a:prstGeom prst="rect">
            <a:avLst/>
          </a:prstGeom>
          <a:noFill/>
        </p:spPr>
        <p:txBody>
          <a:bodyPr wrap="square" rtlCol="0">
            <a:spAutoFit/>
          </a:bodyPr>
          <a:lstStyle/>
          <a:p>
            <a:r>
              <a:rPr lang="en-NZ" sz="1500" b="1" dirty="0">
                <a:latin typeface="Arial" panose="020B0604020202020204" pitchFamily="34" charset="0"/>
                <a:cs typeface="Arial" panose="020B0604020202020204" pitchFamily="34" charset="0"/>
              </a:rPr>
              <a:t>2)</a:t>
            </a:r>
          </a:p>
        </p:txBody>
      </p:sp>
      <p:sp>
        <p:nvSpPr>
          <p:cNvPr id="11" name="Box: 3"/>
          <p:cNvSpPr/>
          <p:nvPr/>
        </p:nvSpPr>
        <p:spPr>
          <a:xfrm>
            <a:off x="688138" y="3649447"/>
            <a:ext cx="8079581" cy="565980"/>
          </a:xfrm>
          <a:prstGeom prst="rect">
            <a:avLst/>
          </a:prstGeom>
          <a:solidFill>
            <a:schemeClr val="accent6">
              <a:lumMod val="20000"/>
              <a:lumOff val="8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NZ" dirty="0">
                <a:solidFill>
                  <a:schemeClr val="tx1"/>
                </a:solidFill>
                <a:latin typeface="Arial" panose="020B0604020202020204" pitchFamily="34" charset="0"/>
                <a:cs typeface="Arial" panose="020B0604020202020204" pitchFamily="34" charset="0"/>
              </a:rPr>
              <a:t>name three gospel stories about Jesus’ ‘ordinary’ life that are read  in Ordinary Time.</a:t>
            </a:r>
            <a:endParaRPr lang="en-NZ" sz="2800" dirty="0">
              <a:solidFill>
                <a:schemeClr val="tx1"/>
              </a:solidFill>
              <a:latin typeface="Arial" panose="020B0604020202020204" pitchFamily="34" charset="0"/>
              <a:cs typeface="Arial" panose="020B0604020202020204" pitchFamily="34" charset="0"/>
            </a:endParaRPr>
          </a:p>
        </p:txBody>
      </p:sp>
      <p:sp>
        <p:nvSpPr>
          <p:cNvPr id="12" name="No. 3"/>
          <p:cNvSpPr txBox="1"/>
          <p:nvPr/>
        </p:nvSpPr>
        <p:spPr>
          <a:xfrm>
            <a:off x="271463" y="3649447"/>
            <a:ext cx="357187" cy="323165"/>
          </a:xfrm>
          <a:prstGeom prst="rect">
            <a:avLst/>
          </a:prstGeom>
          <a:noFill/>
        </p:spPr>
        <p:txBody>
          <a:bodyPr wrap="square" rtlCol="0">
            <a:spAutoFit/>
          </a:bodyPr>
          <a:lstStyle/>
          <a:p>
            <a:r>
              <a:rPr lang="en-NZ" sz="1500" b="1" dirty="0">
                <a:latin typeface="Arial" panose="020B0604020202020204" pitchFamily="34" charset="0"/>
                <a:cs typeface="Arial" panose="020B0604020202020204" pitchFamily="34" charset="0"/>
              </a:rPr>
              <a:t>3)</a:t>
            </a:r>
          </a:p>
        </p:txBody>
      </p:sp>
      <p:sp>
        <p:nvSpPr>
          <p:cNvPr id="13" name="TextBox: PageNumber"/>
          <p:cNvSpPr txBox="1">
            <a:spLocks/>
          </p:cNvSpPr>
          <p:nvPr/>
        </p:nvSpPr>
        <p:spPr>
          <a:xfrm>
            <a:off x="8640000" y="4680000"/>
            <a:ext cx="360000" cy="360000"/>
          </a:xfrm>
          <a:prstGeom prst="rect">
            <a:avLst/>
          </a:prstGeom>
          <a:solidFill>
            <a:schemeClr val="accent6">
              <a:lumMod val="20000"/>
              <a:lumOff val="80000"/>
            </a:schemeClr>
          </a:solidFill>
          <a:ln w="25400">
            <a:solidFill>
              <a:schemeClr val="accent6">
                <a:lumMod val="50000"/>
              </a:schemeClr>
            </a:solidFill>
          </a:ln>
        </p:spPr>
        <p:txBody>
          <a:bodyPr wrap="none" rtlCol="0" anchor="ctr" anchorCtr="1">
            <a:noAutofit/>
          </a:bodyPr>
          <a:lstStyle/>
          <a:p>
            <a:pPr algn="ctr">
              <a:defRPr/>
            </a:pPr>
            <a:r>
              <a:rPr lang="en-GB" sz="900" b="1" kern="0" dirty="0">
                <a:latin typeface="Arial" pitchFamily="34" charset="0"/>
                <a:cs typeface="Arial" pitchFamily="34" charset="0"/>
              </a:rPr>
              <a:t>R-1</a:t>
            </a:r>
          </a:p>
          <a:p>
            <a:pPr algn="ctr">
              <a:defRPr/>
            </a:pPr>
            <a:r>
              <a:rPr lang="en-GB" sz="900" b="1" kern="0" dirty="0">
                <a:latin typeface="Arial" pitchFamily="34" charset="0"/>
                <a:cs typeface="Arial" pitchFamily="34" charset="0"/>
              </a:rPr>
              <a:t>S-02</a:t>
            </a:r>
          </a:p>
        </p:txBody>
      </p:sp>
      <p:sp>
        <p:nvSpPr>
          <p:cNvPr id="14" name="Action Button: Forward">
            <a:hlinkClick r:id="" action="ppaction://hlinkshowjump?jump=nextslide" highlightClick="1"/>
          </p:cNvPr>
          <p:cNvSpPr/>
          <p:nvPr/>
        </p:nvSpPr>
        <p:spPr>
          <a:xfrm>
            <a:off x="8100392" y="4680000"/>
            <a:ext cx="432048" cy="360000"/>
          </a:xfrm>
          <a:prstGeom prst="actionButtonForwardNext">
            <a:avLst/>
          </a:prstGeom>
          <a:solidFill>
            <a:schemeClr val="accent6">
              <a:lumMod val="20000"/>
              <a:lumOff val="8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5" name="Action Button: Back">
            <a:hlinkClick r:id="" action="ppaction://hlinkshowjump?jump=previousslide" highlightClick="1"/>
          </p:cNvPr>
          <p:cNvSpPr/>
          <p:nvPr/>
        </p:nvSpPr>
        <p:spPr>
          <a:xfrm>
            <a:off x="7596000" y="4680000"/>
            <a:ext cx="432048" cy="360000"/>
          </a:xfrm>
          <a:prstGeom prst="actionButtonBackPrevious">
            <a:avLst/>
          </a:prstGeom>
          <a:solidFill>
            <a:schemeClr val="accent6">
              <a:lumMod val="20000"/>
              <a:lumOff val="8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6" name="Instruction"/>
          <p:cNvSpPr/>
          <p:nvPr/>
        </p:nvSpPr>
        <p:spPr>
          <a:xfrm>
            <a:off x="3628010" y="4886549"/>
            <a:ext cx="2023311" cy="261610"/>
          </a:xfrm>
          <a:prstGeom prst="rect">
            <a:avLst/>
          </a:prstGeom>
        </p:spPr>
        <p:txBody>
          <a:bodyPr wrap="none">
            <a:spAutoFit/>
          </a:bodyPr>
          <a:lstStyle/>
          <a:p>
            <a:pPr lvl="0" algn="ctr"/>
            <a:r>
              <a:rPr lang="en-GB" sz="1100" dirty="0">
                <a:solidFill>
                  <a:schemeClr val="bg1"/>
                </a:solidFill>
                <a:latin typeface="Arial" pitchFamily="34" charset="0"/>
                <a:ea typeface="Segoe UI" pitchFamily="34" charset="0"/>
                <a:cs typeface="Arial" pitchFamily="34" charset="0"/>
              </a:rPr>
              <a:t>Click the boxes to reveal text.</a:t>
            </a:r>
          </a:p>
        </p:txBody>
      </p:sp>
    </p:spTree>
    <p:extLst>
      <p:ext uri="{BB962C8B-B14F-4D97-AF65-F5344CB8AC3E}">
        <p14:creationId xmlns:p14="http://schemas.microsoft.com/office/powerpoint/2010/main" val="73024479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wipe(left)">
                                      <p:cBhvr>
                                        <p:cTn id="7" dur="1250"/>
                                        <p:tgtEl>
                                          <p:spTgt spid="7">
                                            <p:txEl>
                                              <p:pRg st="0" end="0"/>
                                            </p:txEl>
                                          </p:spTgt>
                                        </p:tgtEl>
                                      </p:cBhvr>
                                    </p:animEffect>
                                  </p:childTnLst>
                                </p:cTn>
                              </p:par>
                            </p:childTnLst>
                          </p:cTn>
                        </p:par>
                      </p:childTnLst>
                    </p:cTn>
                  </p:par>
                </p:childTnLst>
              </p:cTn>
              <p:nextCondLst>
                <p:cond evt="onClick" delay="0">
                  <p:tgtEl>
                    <p:spTgt spid="7"/>
                  </p:tgtEl>
                </p:cond>
              </p:nextCondLst>
            </p:seq>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8">
                                            <p:txEl>
                                              <p:pRg st="0" end="0"/>
                                            </p:txEl>
                                          </p:spTgt>
                                        </p:tgtEl>
                                        <p:attrNameLst>
                                          <p:attrName>style.visibility</p:attrName>
                                        </p:attrNameLst>
                                      </p:cBhvr>
                                      <p:to>
                                        <p:strVal val="visible"/>
                                      </p:to>
                                    </p:set>
                                    <p:animEffect transition="in" filter="wipe(left)">
                                      <p:cBhvr>
                                        <p:cTn id="13" dur="1250"/>
                                        <p:tgtEl>
                                          <p:spTgt spid="8">
                                            <p:txEl>
                                              <p:pRg st="0" end="0"/>
                                            </p:txEl>
                                          </p:spTgt>
                                        </p:tgtEl>
                                      </p:cBhvr>
                                    </p:animEffect>
                                  </p:childTnLst>
                                </p:cTn>
                              </p:par>
                            </p:childTnLst>
                          </p:cTn>
                        </p:par>
                      </p:childTnLst>
                    </p:cTn>
                  </p:par>
                </p:childTnLst>
              </p:cTn>
              <p:nextCondLst>
                <p:cond evt="onClick" delay="0">
                  <p:tgtEl>
                    <p:spTgt spid="8"/>
                  </p:tgtEl>
                </p:cond>
              </p:nextCondLst>
            </p:seq>
            <p:seq concurrent="1" nextAc="seek">
              <p:cTn id="14" restart="whenNotActive" fill="hold" evtFilter="cancelBubble" nodeType="interactiveSeq">
                <p:stCondLst>
                  <p:cond evt="onClick" delay="0">
                    <p:tgtEl>
                      <p:spTgt spid="11"/>
                    </p:tgtEl>
                  </p:cond>
                </p:stCondLst>
                <p:endSync evt="end" delay="0">
                  <p:rtn val="all"/>
                </p:endSync>
                <p:childTnLst>
                  <p:par>
                    <p:cTn id="15" fill="hold">
                      <p:stCondLst>
                        <p:cond delay="0"/>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11">
                                            <p:txEl>
                                              <p:pRg st="0" end="0"/>
                                            </p:txEl>
                                          </p:spTgt>
                                        </p:tgtEl>
                                        <p:attrNameLst>
                                          <p:attrName>style.visibility</p:attrName>
                                        </p:attrNameLst>
                                      </p:cBhvr>
                                      <p:to>
                                        <p:strVal val="visible"/>
                                      </p:to>
                                    </p:set>
                                    <p:animEffect transition="in" filter="wipe(left)">
                                      <p:cBhvr>
                                        <p:cTn id="19" dur="1250"/>
                                        <p:tgtEl>
                                          <p:spTgt spid="11">
                                            <p:txEl>
                                              <p:pRg st="0" end="0"/>
                                            </p:txEl>
                                          </p:spTgt>
                                        </p:tgtEl>
                                      </p:cBhvr>
                                    </p:animEffect>
                                  </p:childTnLst>
                                </p:cTn>
                              </p:par>
                            </p:childTnLst>
                          </p:cTn>
                        </p:par>
                      </p:childTnLst>
                    </p:cTn>
                  </p:par>
                </p:childTnLst>
              </p:cTn>
              <p:nextCondLst>
                <p:cond evt="onClick" delay="0">
                  <p:tgtEl>
                    <p:spTgt spid="11"/>
                  </p:tgtEl>
                </p:cond>
              </p:nextCondLst>
            </p:seq>
            <p:seq concurrent="1" nextAc="seek">
              <p:cTn id="20" restart="whenNotActive" fill="hold" evtFilter="cancelBubble" nodeType="interactiveSeq">
                <p:stCondLst>
                  <p:cond evt="onClick" delay="0">
                    <p:tgtEl>
                      <p:spTgt spid="14"/>
                    </p:tgtEl>
                  </p:cond>
                </p:stCondLst>
                <p:endSync evt="end" delay="0">
                  <p:rtn val="all"/>
                </p:endSync>
                <p:childTnLst>
                  <p:par>
                    <p:cTn id="21" fill="hold">
                      <p:stCondLst>
                        <p:cond delay="0"/>
                      </p:stCondLst>
                      <p:childTnLst>
                        <p:par>
                          <p:cTn id="22" fill="hold">
                            <p:stCondLst>
                              <p:cond delay="0"/>
                            </p:stCondLst>
                            <p:childTnLst>
                              <p:par>
                                <p:cTn id="23" presetID="1" presetClass="exit" presetSubtype="0" fill="hold" nodeType="withEffect">
                                  <p:stCondLst>
                                    <p:cond delay="0"/>
                                  </p:stCondLst>
                                  <p:childTnLst>
                                    <p:set>
                                      <p:cBhvr>
                                        <p:cTn id="24" dur="1" fill="hold">
                                          <p:stCondLst>
                                            <p:cond delay="0"/>
                                          </p:stCondLst>
                                        </p:cTn>
                                        <p:tgtEl>
                                          <p:spTgt spid="7">
                                            <p:txEl>
                                              <p:pRg st="0" end="0"/>
                                            </p:txEl>
                                          </p:spTgt>
                                        </p:tgtEl>
                                        <p:attrNameLst>
                                          <p:attrName>style.visibility</p:attrName>
                                        </p:attrNameLst>
                                      </p:cBhvr>
                                      <p:to>
                                        <p:strVal val="hidden"/>
                                      </p:to>
                                    </p:set>
                                  </p:childTnLst>
                                </p:cTn>
                              </p:par>
                              <p:par>
                                <p:cTn id="25" presetID="1" presetClass="exit" presetSubtype="0" fill="hold" nodeType="withEffect">
                                  <p:stCondLst>
                                    <p:cond delay="0"/>
                                  </p:stCondLst>
                                  <p:childTnLst>
                                    <p:set>
                                      <p:cBhvr>
                                        <p:cTn id="26" dur="1" fill="hold">
                                          <p:stCondLst>
                                            <p:cond delay="0"/>
                                          </p:stCondLst>
                                        </p:cTn>
                                        <p:tgtEl>
                                          <p:spTgt spid="8">
                                            <p:txEl>
                                              <p:pRg st="0" end="0"/>
                                            </p:txEl>
                                          </p:spTgt>
                                        </p:tgtEl>
                                        <p:attrNameLst>
                                          <p:attrName>style.visibility</p:attrName>
                                        </p:attrNameLst>
                                      </p:cBhvr>
                                      <p:to>
                                        <p:strVal val="hidden"/>
                                      </p:to>
                                    </p:set>
                                  </p:childTnLst>
                                </p:cTn>
                              </p:par>
                              <p:par>
                                <p:cTn id="27" presetID="1" presetClass="exit" presetSubtype="0" fill="hold" nodeType="withEffect">
                                  <p:stCondLst>
                                    <p:cond delay="0"/>
                                  </p:stCondLst>
                                  <p:childTnLst>
                                    <p:set>
                                      <p:cBhvr>
                                        <p:cTn id="28" dur="1" fill="hold">
                                          <p:stCondLst>
                                            <p:cond delay="0"/>
                                          </p:stCondLst>
                                        </p:cTn>
                                        <p:tgtEl>
                                          <p:spTgt spid="11">
                                            <p:txEl>
                                              <p:pRg st="0" end="0"/>
                                            </p:txEl>
                                          </p:spTgt>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29" restart="whenNotActive" fill="hold" evtFilter="cancelBubble" nodeType="interactiveSeq">
                <p:stCondLst>
                  <p:cond evt="onClick" delay="0">
                    <p:tgtEl>
                      <p:spTgt spid="15"/>
                    </p:tgtEl>
                  </p:cond>
                </p:stCondLst>
                <p:endSync evt="end" delay="0">
                  <p:rtn val="all"/>
                </p:endSync>
                <p:childTnLst>
                  <p:par>
                    <p:cTn id="30" fill="hold">
                      <p:stCondLst>
                        <p:cond delay="0"/>
                      </p:stCondLst>
                      <p:childTnLst>
                        <p:par>
                          <p:cTn id="31" fill="hold">
                            <p:stCondLst>
                              <p:cond delay="0"/>
                            </p:stCondLst>
                            <p:childTnLst>
                              <p:par>
                                <p:cTn id="32" presetID="1" presetClass="exit" presetSubtype="0" fill="hold" nodeType="withEffect">
                                  <p:stCondLst>
                                    <p:cond delay="0"/>
                                  </p:stCondLst>
                                  <p:childTnLst>
                                    <p:set>
                                      <p:cBhvr>
                                        <p:cTn id="33" dur="1" fill="hold">
                                          <p:stCondLst>
                                            <p:cond delay="0"/>
                                          </p:stCondLst>
                                        </p:cTn>
                                        <p:tgtEl>
                                          <p:spTgt spid="7">
                                            <p:txEl>
                                              <p:pRg st="0" end="0"/>
                                            </p:txEl>
                                          </p:spTgt>
                                        </p:tgtEl>
                                        <p:attrNameLst>
                                          <p:attrName>style.visibility</p:attrName>
                                        </p:attrNameLst>
                                      </p:cBhvr>
                                      <p:to>
                                        <p:strVal val="hidden"/>
                                      </p:to>
                                    </p:set>
                                  </p:childTnLst>
                                </p:cTn>
                              </p:par>
                              <p:par>
                                <p:cTn id="34" presetID="1" presetClass="exit" presetSubtype="0" fill="hold" nodeType="withEffect">
                                  <p:stCondLst>
                                    <p:cond delay="0"/>
                                  </p:stCondLst>
                                  <p:childTnLst>
                                    <p:set>
                                      <p:cBhvr>
                                        <p:cTn id="35" dur="1" fill="hold">
                                          <p:stCondLst>
                                            <p:cond delay="0"/>
                                          </p:stCondLst>
                                        </p:cTn>
                                        <p:tgtEl>
                                          <p:spTgt spid="8">
                                            <p:txEl>
                                              <p:pRg st="0" end="0"/>
                                            </p:txEl>
                                          </p:spTgt>
                                        </p:tgtEl>
                                        <p:attrNameLst>
                                          <p:attrName>style.visibility</p:attrName>
                                        </p:attrNameLst>
                                      </p:cBhvr>
                                      <p:to>
                                        <p:strVal val="hidden"/>
                                      </p:to>
                                    </p:set>
                                  </p:childTnLst>
                                </p:cTn>
                              </p:par>
                              <p:par>
                                <p:cTn id="36" presetID="1" presetClass="exit" presetSubtype="0" fill="hold" nodeType="withEffect">
                                  <p:stCondLst>
                                    <p:cond delay="0"/>
                                  </p:stCondLst>
                                  <p:childTnLst>
                                    <p:set>
                                      <p:cBhvr>
                                        <p:cTn id="37" dur="1" fill="hold">
                                          <p:stCondLst>
                                            <p:cond delay="0"/>
                                          </p:stCondLst>
                                        </p:cTn>
                                        <p:tgtEl>
                                          <p:spTgt spid="11">
                                            <p:txEl>
                                              <p:pRg st="0" end="0"/>
                                            </p:txEl>
                                          </p:spTgt>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9144000" cy="994172"/>
          </a:xfrm>
        </p:spPr>
        <p:txBody>
          <a:bodyPr>
            <a:normAutofit/>
          </a:bodyPr>
          <a:lstStyle/>
          <a:p>
            <a:pPr algn="ctr"/>
            <a:r>
              <a:rPr lang="en-NZ" sz="3600" b="1" dirty="0">
                <a:ln w="9525">
                  <a:solidFill>
                    <a:sysClr val="windowText" lastClr="000000"/>
                  </a:solidFill>
                  <a:prstDash val="solid"/>
                </a:ln>
                <a:solidFill>
                  <a:schemeClr val="accent2">
                    <a:lumMod val="20000"/>
                    <a:lumOff val="80000"/>
                  </a:schemeClr>
                </a:solidFill>
                <a:effectLst>
                  <a:outerShdw blurRad="12700" dist="38100" dir="2700000" algn="tl" rotWithShape="0">
                    <a:schemeClr val="bg1">
                      <a:lumMod val="50000"/>
                    </a:schemeClr>
                  </a:outerShdw>
                </a:effectLst>
                <a:latin typeface="Poor Richard" panose="02080502050505020702" pitchFamily="18" charset="0"/>
                <a:ea typeface="Malgun Gothic" panose="020B0503020000020004" pitchFamily="34" charset="-127"/>
              </a:rPr>
              <a:t>There are many ‘ordinary’ times in our lives</a:t>
            </a:r>
          </a:p>
        </p:txBody>
      </p:sp>
      <p:pic>
        <p:nvPicPr>
          <p:cNvPr id="4" name="Picture 3" descr="A group of people posing for a photo&#10;&#10;Description generated with very high confidence"/>
          <p:cNvPicPr>
            <a:picLocks noChangeAspect="1"/>
          </p:cNvPicPr>
          <p:nvPr/>
        </p:nvPicPr>
        <p:blipFill rotWithShape="1">
          <a:blip r:embed="rId3">
            <a:extLst>
              <a:ext uri="{28A0092B-C50C-407E-A947-70E740481C1C}">
                <a14:useLocalDpi xmlns:a14="http://schemas.microsoft.com/office/drawing/2010/main" val="0"/>
              </a:ext>
            </a:extLst>
          </a:blip>
          <a:srcRect l="472" t="772" r="-186" b="888"/>
          <a:stretch/>
        </p:blipFill>
        <p:spPr>
          <a:xfrm>
            <a:off x="316062" y="1109496"/>
            <a:ext cx="4926683" cy="3455182"/>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6" name="Scroll: Vertical 5"/>
          <p:cNvSpPr/>
          <p:nvPr/>
        </p:nvSpPr>
        <p:spPr>
          <a:xfrm>
            <a:off x="5623489" y="1939374"/>
            <a:ext cx="3116063" cy="1795424"/>
          </a:xfrm>
          <a:prstGeom prst="verticalScroll">
            <a:avLst>
              <a:gd name="adj" fmla="val 11369"/>
            </a:avLst>
          </a:prstGeom>
          <a:solidFill>
            <a:schemeClr val="accent6">
              <a:lumMod val="20000"/>
              <a:lumOff val="8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2000" dirty="0">
                <a:solidFill>
                  <a:schemeClr val="tx1"/>
                </a:solidFill>
                <a:latin typeface="Arial" panose="020B0604020202020204" pitchFamily="34" charset="0"/>
                <a:cs typeface="Arial" panose="020B0604020202020204" pitchFamily="34" charset="0"/>
              </a:rPr>
              <a:t>Share what you do on ordinary days at home and at school</a:t>
            </a:r>
          </a:p>
        </p:txBody>
      </p:sp>
      <p:sp>
        <p:nvSpPr>
          <p:cNvPr id="7" name="TextBox: PageNumber"/>
          <p:cNvSpPr txBox="1">
            <a:spLocks/>
          </p:cNvSpPr>
          <p:nvPr/>
        </p:nvSpPr>
        <p:spPr>
          <a:xfrm>
            <a:off x="8640000" y="4680000"/>
            <a:ext cx="360000" cy="360000"/>
          </a:xfrm>
          <a:prstGeom prst="rect">
            <a:avLst/>
          </a:prstGeom>
          <a:solidFill>
            <a:schemeClr val="accent6">
              <a:lumMod val="20000"/>
              <a:lumOff val="80000"/>
            </a:schemeClr>
          </a:solidFill>
          <a:ln w="25400">
            <a:solidFill>
              <a:schemeClr val="accent6">
                <a:lumMod val="50000"/>
              </a:schemeClr>
            </a:solidFill>
          </a:ln>
        </p:spPr>
        <p:txBody>
          <a:bodyPr wrap="none" rtlCol="0" anchor="ctr" anchorCtr="1">
            <a:noAutofit/>
          </a:bodyPr>
          <a:lstStyle/>
          <a:p>
            <a:pPr algn="ctr">
              <a:defRPr/>
            </a:pPr>
            <a:r>
              <a:rPr lang="en-GB" sz="900" b="1" kern="0" dirty="0">
                <a:latin typeface="Arial" pitchFamily="34" charset="0"/>
                <a:cs typeface="Arial" pitchFamily="34" charset="0"/>
              </a:rPr>
              <a:t>R-1</a:t>
            </a:r>
          </a:p>
          <a:p>
            <a:pPr algn="ctr">
              <a:defRPr/>
            </a:pPr>
            <a:r>
              <a:rPr lang="en-GB" sz="900" b="1" kern="0" dirty="0">
                <a:latin typeface="Arial" pitchFamily="34" charset="0"/>
                <a:cs typeface="Arial" pitchFamily="34" charset="0"/>
              </a:rPr>
              <a:t>S-03</a:t>
            </a:r>
          </a:p>
        </p:txBody>
      </p:sp>
      <p:sp>
        <p:nvSpPr>
          <p:cNvPr id="8" name="Action Button: Forward">
            <a:hlinkClick r:id="" action="ppaction://hlinkshowjump?jump=nextslide" highlightClick="1"/>
          </p:cNvPr>
          <p:cNvSpPr/>
          <p:nvPr/>
        </p:nvSpPr>
        <p:spPr>
          <a:xfrm>
            <a:off x="8100392" y="4680000"/>
            <a:ext cx="432048" cy="360000"/>
          </a:xfrm>
          <a:prstGeom prst="actionButtonForwardNext">
            <a:avLst/>
          </a:prstGeom>
          <a:solidFill>
            <a:schemeClr val="accent6">
              <a:lumMod val="20000"/>
              <a:lumOff val="8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9" name="Action Button: Back">
            <a:hlinkClick r:id="" action="ppaction://hlinkshowjump?jump=previousslide" highlightClick="1"/>
          </p:cNvPr>
          <p:cNvSpPr/>
          <p:nvPr/>
        </p:nvSpPr>
        <p:spPr>
          <a:xfrm>
            <a:off x="7596000" y="4680000"/>
            <a:ext cx="432048" cy="360000"/>
          </a:xfrm>
          <a:prstGeom prst="actionButtonBackPrevious">
            <a:avLst/>
          </a:prstGeom>
          <a:solidFill>
            <a:schemeClr val="accent6">
              <a:lumMod val="20000"/>
              <a:lumOff val="8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0" name="Action Button: Worksheet">
            <a:hlinkClick r:id="rId4" action="ppaction://hlinksldjump" highlightClick="1"/>
          </p:cNvPr>
          <p:cNvSpPr/>
          <p:nvPr/>
        </p:nvSpPr>
        <p:spPr>
          <a:xfrm>
            <a:off x="7182221" y="4680000"/>
            <a:ext cx="360000" cy="360000"/>
          </a:xfrm>
          <a:prstGeom prst="actionButtonDocument">
            <a:avLst/>
          </a:prstGeom>
          <a:solidFill>
            <a:schemeClr val="accent6">
              <a:lumMod val="20000"/>
              <a:lumOff val="8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1" name="Rectangle 10"/>
          <p:cNvSpPr/>
          <p:nvPr/>
        </p:nvSpPr>
        <p:spPr>
          <a:xfrm>
            <a:off x="3277415" y="4881890"/>
            <a:ext cx="2589170" cy="261610"/>
          </a:xfrm>
          <a:prstGeom prst="rect">
            <a:avLst/>
          </a:prstGeom>
        </p:spPr>
        <p:txBody>
          <a:bodyPr wrap="none">
            <a:spAutoFit/>
          </a:bodyPr>
          <a:lstStyle/>
          <a:p>
            <a:pPr lvl="0" algn="ctr"/>
            <a:r>
              <a:rPr lang="en-NZ" sz="1100" dirty="0">
                <a:solidFill>
                  <a:schemeClr val="bg1"/>
                </a:solidFill>
                <a:latin typeface="Arial" panose="020B0604020202020204" pitchFamily="34" charset="0"/>
                <a:cs typeface="Arial" panose="020B0604020202020204" pitchFamily="34" charset="0"/>
              </a:rPr>
              <a:t>Click the worksheet icon for worksheet</a:t>
            </a:r>
          </a:p>
        </p:txBody>
      </p:sp>
    </p:spTree>
    <p:extLst>
      <p:ext uri="{BB962C8B-B14F-4D97-AF65-F5344CB8AC3E}">
        <p14:creationId xmlns:p14="http://schemas.microsoft.com/office/powerpoint/2010/main" val="12573143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099360"/>
          </a:xfrm>
        </p:spPr>
        <p:txBody>
          <a:bodyPr>
            <a:normAutofit/>
          </a:bodyPr>
          <a:lstStyle/>
          <a:p>
            <a:pPr algn="ctr"/>
            <a:r>
              <a:rPr lang="en-NZ" sz="3600" b="1" dirty="0">
                <a:ln w="9525">
                  <a:solidFill>
                    <a:sysClr val="windowText" lastClr="000000"/>
                  </a:solidFill>
                  <a:prstDash val="solid"/>
                </a:ln>
                <a:solidFill>
                  <a:schemeClr val="accent2">
                    <a:lumMod val="20000"/>
                    <a:lumOff val="80000"/>
                  </a:schemeClr>
                </a:solidFill>
                <a:effectLst>
                  <a:outerShdw blurRad="12700" dist="38100" dir="2700000" algn="tl" rotWithShape="0">
                    <a:schemeClr val="bg1">
                      <a:lumMod val="50000"/>
                    </a:schemeClr>
                  </a:outerShdw>
                </a:effectLst>
                <a:latin typeface="Poor Richard" panose="02080502050505020702" pitchFamily="18" charset="0"/>
                <a:ea typeface="Malgun Gothic" panose="020B0503020000020004" pitchFamily="34" charset="-127"/>
              </a:rPr>
              <a:t>The Place of Ordinary Time in the Liturgical Year</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0458" y="1071160"/>
            <a:ext cx="3788840" cy="3788840"/>
          </a:xfrm>
          <a:prstGeom prst="rect">
            <a:avLst/>
          </a:prstGeom>
          <a:ln>
            <a:noFill/>
          </a:ln>
          <a:effectLst>
            <a:outerShdw blurRad="292100" dist="139700" dir="2700000" algn="tl" rotWithShape="0">
              <a:srgbClr val="333333">
                <a:alpha val="65000"/>
              </a:srgbClr>
            </a:outerShdw>
          </a:effectLst>
        </p:spPr>
      </p:pic>
      <p:sp>
        <p:nvSpPr>
          <p:cNvPr id="6" name="Rectangle: Rounded Corners 5"/>
          <p:cNvSpPr/>
          <p:nvPr/>
        </p:nvSpPr>
        <p:spPr>
          <a:xfrm>
            <a:off x="4450080" y="1235267"/>
            <a:ext cx="4369920" cy="3406858"/>
          </a:xfrm>
          <a:prstGeom prst="roundRect">
            <a:avLst>
              <a:gd name="adj" fmla="val 5101"/>
            </a:avLst>
          </a:prstGeom>
          <a:solidFill>
            <a:schemeClr val="accent6">
              <a:lumMod val="20000"/>
              <a:lumOff val="8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14313" indent="-214313">
              <a:buFont typeface="Wingdings" panose="05000000000000000000" pitchFamily="2" charset="2"/>
              <a:buChar char="Ø"/>
            </a:pPr>
            <a:r>
              <a:rPr lang="en-NZ" sz="1600" dirty="0">
                <a:solidFill>
                  <a:schemeClr val="tx1"/>
                </a:solidFill>
                <a:latin typeface="Arial" panose="020B0604020202020204" pitchFamily="34" charset="0"/>
                <a:cs typeface="Arial" panose="020B0604020202020204" pitchFamily="34" charset="0"/>
              </a:rPr>
              <a:t>Look at the Liturgical Calendar and make an observation about Ordinary Time.</a:t>
            </a:r>
          </a:p>
          <a:p>
            <a:pPr marL="214313" indent="-214313">
              <a:buFont typeface="Wingdings" panose="05000000000000000000" pitchFamily="2" charset="2"/>
              <a:buChar char="Ø"/>
            </a:pPr>
            <a:r>
              <a:rPr lang="en-NZ" sz="1600" dirty="0">
                <a:solidFill>
                  <a:schemeClr val="tx1"/>
                </a:solidFill>
                <a:latin typeface="Arial" panose="020B0604020202020204" pitchFamily="34" charset="0"/>
                <a:cs typeface="Arial" panose="020B0604020202020204" pitchFamily="34" charset="0"/>
              </a:rPr>
              <a:t>Why does Ordinary time take up so much of the year?</a:t>
            </a:r>
          </a:p>
          <a:p>
            <a:pPr marL="214313" indent="-214313">
              <a:buFont typeface="Wingdings" panose="05000000000000000000" pitchFamily="2" charset="2"/>
              <a:buChar char="Ø"/>
            </a:pPr>
            <a:r>
              <a:rPr lang="en-NZ" sz="1600" dirty="0">
                <a:solidFill>
                  <a:schemeClr val="tx1"/>
                </a:solidFill>
                <a:latin typeface="Arial" panose="020B0604020202020204" pitchFamily="34" charset="0"/>
                <a:cs typeface="Arial" panose="020B0604020202020204" pitchFamily="34" charset="0"/>
              </a:rPr>
              <a:t>What do both parts of Ordinary Time follow?</a:t>
            </a:r>
          </a:p>
          <a:p>
            <a:pPr marL="214313" indent="-214313">
              <a:buFont typeface="Wingdings" panose="05000000000000000000" pitchFamily="2" charset="2"/>
              <a:buChar char="Ø"/>
            </a:pPr>
            <a:r>
              <a:rPr lang="en-NZ" sz="1600" dirty="0">
                <a:solidFill>
                  <a:schemeClr val="tx1"/>
                </a:solidFill>
                <a:latin typeface="Arial" panose="020B0604020202020204" pitchFamily="34" charset="0"/>
                <a:cs typeface="Arial" panose="020B0604020202020204" pitchFamily="34" charset="0"/>
              </a:rPr>
              <a:t>Why was green chosen for Ordinary Time?</a:t>
            </a:r>
          </a:p>
          <a:p>
            <a:pPr marL="214313" indent="-214313">
              <a:buFont typeface="Wingdings" panose="05000000000000000000" pitchFamily="2" charset="2"/>
              <a:buChar char="Ø"/>
            </a:pPr>
            <a:r>
              <a:rPr lang="en-NZ" sz="1600" dirty="0">
                <a:solidFill>
                  <a:schemeClr val="tx1"/>
                </a:solidFill>
                <a:latin typeface="Arial" panose="020B0604020202020204" pitchFamily="34" charset="0"/>
                <a:cs typeface="Arial" panose="020B0604020202020204" pitchFamily="34" charset="0"/>
              </a:rPr>
              <a:t>How can followers of Jesus use Ordinary Time to grow closer to him? </a:t>
            </a:r>
          </a:p>
          <a:p>
            <a:pPr marL="214313" indent="-214313">
              <a:buFont typeface="Wingdings" panose="05000000000000000000" pitchFamily="2" charset="2"/>
              <a:buChar char="Ø"/>
            </a:pPr>
            <a:r>
              <a:rPr lang="en-NZ" sz="1600" dirty="0">
                <a:solidFill>
                  <a:schemeClr val="tx1"/>
                </a:solidFill>
                <a:latin typeface="Arial" panose="020B0604020202020204" pitchFamily="34" charset="0"/>
                <a:cs typeface="Arial" panose="020B0604020202020204" pitchFamily="34" charset="0"/>
              </a:rPr>
              <a:t>Describe where the parts of Ordinary Time occur in the Liturgical Year. </a:t>
            </a:r>
          </a:p>
        </p:txBody>
      </p:sp>
      <p:sp>
        <p:nvSpPr>
          <p:cNvPr id="7" name="TextBox: PageNumber"/>
          <p:cNvSpPr txBox="1">
            <a:spLocks/>
          </p:cNvSpPr>
          <p:nvPr/>
        </p:nvSpPr>
        <p:spPr>
          <a:xfrm>
            <a:off x="8640000" y="4680000"/>
            <a:ext cx="360000" cy="360000"/>
          </a:xfrm>
          <a:prstGeom prst="rect">
            <a:avLst/>
          </a:prstGeom>
          <a:solidFill>
            <a:schemeClr val="accent6">
              <a:lumMod val="20000"/>
              <a:lumOff val="80000"/>
            </a:schemeClr>
          </a:solidFill>
          <a:ln w="25400">
            <a:solidFill>
              <a:schemeClr val="accent6">
                <a:lumMod val="50000"/>
              </a:schemeClr>
            </a:solidFill>
          </a:ln>
        </p:spPr>
        <p:txBody>
          <a:bodyPr wrap="none" rtlCol="0" anchor="ctr" anchorCtr="1">
            <a:noAutofit/>
          </a:bodyPr>
          <a:lstStyle/>
          <a:p>
            <a:pPr algn="ctr">
              <a:defRPr/>
            </a:pPr>
            <a:r>
              <a:rPr lang="en-GB" sz="900" b="1" kern="0" dirty="0">
                <a:latin typeface="Arial" pitchFamily="34" charset="0"/>
                <a:cs typeface="Arial" pitchFamily="34" charset="0"/>
              </a:rPr>
              <a:t>R-1</a:t>
            </a:r>
          </a:p>
          <a:p>
            <a:pPr algn="ctr">
              <a:defRPr/>
            </a:pPr>
            <a:r>
              <a:rPr lang="en-GB" sz="900" b="1" kern="0" dirty="0">
                <a:latin typeface="Arial" pitchFamily="34" charset="0"/>
                <a:cs typeface="Arial" pitchFamily="34" charset="0"/>
              </a:rPr>
              <a:t>S-04</a:t>
            </a:r>
          </a:p>
        </p:txBody>
      </p:sp>
      <p:sp>
        <p:nvSpPr>
          <p:cNvPr id="8" name="Action Button: Forward">
            <a:hlinkClick r:id="" action="ppaction://hlinkshowjump?jump=nextslide" highlightClick="1"/>
          </p:cNvPr>
          <p:cNvSpPr/>
          <p:nvPr/>
        </p:nvSpPr>
        <p:spPr>
          <a:xfrm>
            <a:off x="8100392" y="4680000"/>
            <a:ext cx="432048" cy="360000"/>
          </a:xfrm>
          <a:prstGeom prst="actionButtonForwardNext">
            <a:avLst/>
          </a:prstGeom>
          <a:solidFill>
            <a:schemeClr val="accent6">
              <a:lumMod val="20000"/>
              <a:lumOff val="8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9" name="Action Button: Back">
            <a:hlinkClick r:id="" action="ppaction://hlinkshowjump?jump=previousslide" highlightClick="1"/>
          </p:cNvPr>
          <p:cNvSpPr/>
          <p:nvPr/>
        </p:nvSpPr>
        <p:spPr>
          <a:xfrm>
            <a:off x="7596000" y="4680000"/>
            <a:ext cx="432048" cy="360000"/>
          </a:xfrm>
          <a:prstGeom prst="actionButtonBackPrevious">
            <a:avLst/>
          </a:prstGeom>
          <a:solidFill>
            <a:schemeClr val="accent6">
              <a:lumMod val="20000"/>
              <a:lumOff val="8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0" name="Action Button: Get Information 9">
            <a:hlinkClick r:id="" action="ppaction://noaction" highlightClick="1"/>
          </p:cNvPr>
          <p:cNvSpPr/>
          <p:nvPr/>
        </p:nvSpPr>
        <p:spPr>
          <a:xfrm>
            <a:off x="7091608" y="4680000"/>
            <a:ext cx="432048" cy="360000"/>
          </a:xfrm>
          <a:prstGeom prst="actionButtonInformation">
            <a:avLst/>
          </a:prstGeom>
          <a:solidFill>
            <a:schemeClr val="accent6">
              <a:lumMod val="20000"/>
              <a:lumOff val="8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013"/>
          </a:p>
        </p:txBody>
      </p:sp>
      <p:sp>
        <p:nvSpPr>
          <p:cNvPr id="11" name="Oval 10"/>
          <p:cNvSpPr/>
          <p:nvPr/>
        </p:nvSpPr>
        <p:spPr>
          <a:xfrm>
            <a:off x="8532440" y="1277161"/>
            <a:ext cx="210018" cy="201707"/>
          </a:xfrm>
          <a:prstGeom prst="ellipse">
            <a:avLst/>
          </a:prstGeom>
          <a:solidFill>
            <a:schemeClr val="accent6"/>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1500" dirty="0"/>
              <a:t>X</a:t>
            </a:r>
          </a:p>
        </p:txBody>
      </p:sp>
      <p:sp>
        <p:nvSpPr>
          <p:cNvPr id="12" name="Rectangle 11"/>
          <p:cNvSpPr/>
          <p:nvPr/>
        </p:nvSpPr>
        <p:spPr>
          <a:xfrm>
            <a:off x="3471378" y="4881890"/>
            <a:ext cx="2201244" cy="261610"/>
          </a:xfrm>
          <a:prstGeom prst="rect">
            <a:avLst/>
          </a:prstGeom>
        </p:spPr>
        <p:txBody>
          <a:bodyPr wrap="none">
            <a:spAutoFit/>
          </a:bodyPr>
          <a:lstStyle/>
          <a:p>
            <a:pPr lvl="0" algn="ctr"/>
            <a:r>
              <a:rPr lang="en-GB" sz="1100" dirty="0">
                <a:solidFill>
                  <a:schemeClr val="bg1"/>
                </a:solidFill>
                <a:latin typeface="Arial" pitchFamily="34" charset="0"/>
                <a:ea typeface="Segoe UI" pitchFamily="34" charset="0"/>
                <a:cs typeface="Arial" pitchFamily="34" charset="0"/>
              </a:rPr>
              <a:t>Click the “</a:t>
            </a:r>
            <a:r>
              <a:rPr lang="en-GB" sz="1100" dirty="0" err="1">
                <a:solidFill>
                  <a:schemeClr val="bg1"/>
                </a:solidFill>
                <a:latin typeface="Arial" pitchFamily="34" charset="0"/>
                <a:ea typeface="Segoe UI" pitchFamily="34" charset="0"/>
                <a:cs typeface="Arial" pitchFamily="34" charset="0"/>
              </a:rPr>
              <a:t>i</a:t>
            </a:r>
            <a:r>
              <a:rPr lang="en-GB" sz="1100" dirty="0">
                <a:solidFill>
                  <a:schemeClr val="bg1"/>
                </a:solidFill>
                <a:latin typeface="Arial" pitchFamily="34" charset="0"/>
                <a:ea typeface="Segoe UI" pitchFamily="34" charset="0"/>
                <a:cs typeface="Arial" pitchFamily="34" charset="0"/>
              </a:rPr>
              <a:t>” button to reveal text.</a:t>
            </a:r>
          </a:p>
        </p:txBody>
      </p:sp>
    </p:spTree>
    <p:extLst>
      <p:ext uri="{BB962C8B-B14F-4D97-AF65-F5344CB8AC3E}">
        <p14:creationId xmlns:p14="http://schemas.microsoft.com/office/powerpoint/2010/main" val="10628645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childTnLst>
              </p:cTn>
              <p:nextCondLst>
                <p:cond evt="onClick" delay="0">
                  <p:tgtEl>
                    <p:spTgt spid="10"/>
                  </p:tgtEl>
                </p:cond>
              </p:nextCondLst>
            </p:seq>
            <p:seq concurrent="1" nextAc="seek">
              <p:cTn id="13" restart="whenNotActive" fill="hold" evtFilter="cancelBubble" nodeType="interactiveSeq">
                <p:stCondLst>
                  <p:cond evt="onClick" delay="0">
                    <p:tgtEl>
                      <p:spTgt spid="11"/>
                    </p:tgtEl>
                  </p:cond>
                </p:stCondLst>
                <p:endSync evt="end" delay="0">
                  <p:rtn val="all"/>
                </p:endSync>
                <p:childTnLst>
                  <p:par>
                    <p:cTn id="14" fill="hold">
                      <p:stCondLst>
                        <p:cond delay="0"/>
                      </p:stCondLst>
                      <p:childTnLst>
                        <p:par>
                          <p:cTn id="15" fill="hold">
                            <p:stCondLst>
                              <p:cond delay="0"/>
                            </p:stCondLst>
                            <p:childTnLst>
                              <p:par>
                                <p:cTn id="16" presetID="2" presetClass="exit" presetSubtype="4" fill="hold" grpId="1" nodeType="clickEffect">
                                  <p:stCondLst>
                                    <p:cond delay="0"/>
                                  </p:stCondLst>
                                  <p:childTnLst>
                                    <p:anim calcmode="lin" valueType="num">
                                      <p:cBhvr additive="base">
                                        <p:cTn id="17" dur="500"/>
                                        <p:tgtEl>
                                          <p:spTgt spid="6"/>
                                        </p:tgtEl>
                                        <p:attrNameLst>
                                          <p:attrName>ppt_x</p:attrName>
                                        </p:attrNameLst>
                                      </p:cBhvr>
                                      <p:tavLst>
                                        <p:tav tm="0">
                                          <p:val>
                                            <p:strVal val="ppt_x"/>
                                          </p:val>
                                        </p:tav>
                                        <p:tav tm="100000">
                                          <p:val>
                                            <p:strVal val="ppt_x"/>
                                          </p:val>
                                        </p:tav>
                                      </p:tavLst>
                                    </p:anim>
                                    <p:anim calcmode="lin" valueType="num">
                                      <p:cBhvr additive="base">
                                        <p:cTn id="18" dur="500"/>
                                        <p:tgtEl>
                                          <p:spTgt spid="6"/>
                                        </p:tgtEl>
                                        <p:attrNameLst>
                                          <p:attrName>ppt_y</p:attrName>
                                        </p:attrNameLst>
                                      </p:cBhvr>
                                      <p:tavLst>
                                        <p:tav tm="0">
                                          <p:val>
                                            <p:strVal val="ppt_y"/>
                                          </p:val>
                                        </p:tav>
                                        <p:tav tm="100000">
                                          <p:val>
                                            <p:strVal val="1+ppt_h/2"/>
                                          </p:val>
                                        </p:tav>
                                      </p:tavLst>
                                    </p:anim>
                                    <p:set>
                                      <p:cBhvr>
                                        <p:cTn id="19" dur="1" fill="hold">
                                          <p:stCondLst>
                                            <p:cond delay="499"/>
                                          </p:stCondLst>
                                        </p:cTn>
                                        <p:tgtEl>
                                          <p:spTgt spid="6"/>
                                        </p:tgtEl>
                                        <p:attrNameLst>
                                          <p:attrName>style.visibility</p:attrName>
                                        </p:attrNameLst>
                                      </p:cBhvr>
                                      <p:to>
                                        <p:strVal val="hidden"/>
                                      </p:to>
                                    </p:set>
                                  </p:childTnLst>
                                </p:cTn>
                              </p:par>
                              <p:par>
                                <p:cTn id="20" presetID="10" presetClass="exit" presetSubtype="0" fill="hold" grpId="1" nodeType="withEffect">
                                  <p:stCondLst>
                                    <p:cond delay="0"/>
                                  </p:stCondLst>
                                  <p:childTnLst>
                                    <p:animEffect transition="out" filter="fade">
                                      <p:cBhvr>
                                        <p:cTn id="21" dur="500"/>
                                        <p:tgtEl>
                                          <p:spTgt spid="11"/>
                                        </p:tgtEl>
                                      </p:cBhvr>
                                    </p:animEffect>
                                    <p:set>
                                      <p:cBhvr>
                                        <p:cTn id="22"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23" restart="whenNotActive" fill="hold" evtFilter="cancelBubble" nodeType="interactiveSeq">
                <p:stCondLst>
                  <p:cond evt="onClick" delay="0">
                    <p:tgtEl>
                      <p:spTgt spid="8"/>
                    </p:tgtEl>
                  </p:cond>
                </p:stCondLst>
                <p:endSync evt="end" delay="0">
                  <p:rtn val="all"/>
                </p:endSync>
                <p:childTnLst>
                  <p:par>
                    <p:cTn id="24" fill="hold">
                      <p:stCondLst>
                        <p:cond delay="0"/>
                      </p:stCondLst>
                      <p:childTnLst>
                        <p:par>
                          <p:cTn id="25" fill="hold">
                            <p:stCondLst>
                              <p:cond delay="0"/>
                            </p:stCondLst>
                            <p:childTnLst>
                              <p:par>
                                <p:cTn id="26" presetID="1" presetClass="exit" presetSubtype="0" fill="hold" grpId="2" nodeType="clickEffect">
                                  <p:stCondLst>
                                    <p:cond delay="0"/>
                                  </p:stCondLst>
                                  <p:childTnLst>
                                    <p:set>
                                      <p:cBhvr>
                                        <p:cTn id="27" dur="1" fill="hold">
                                          <p:stCondLst>
                                            <p:cond delay="0"/>
                                          </p:stCondLst>
                                        </p:cTn>
                                        <p:tgtEl>
                                          <p:spTgt spid="6"/>
                                        </p:tgtEl>
                                        <p:attrNameLst>
                                          <p:attrName>style.visibility</p:attrName>
                                        </p:attrNameLst>
                                      </p:cBhvr>
                                      <p:to>
                                        <p:strVal val="hidden"/>
                                      </p:to>
                                    </p:set>
                                  </p:childTnLst>
                                </p:cTn>
                              </p:par>
                              <p:par>
                                <p:cTn id="28" presetID="1" presetClass="exit" presetSubtype="0" fill="hold" grpId="2" nodeType="withEffect">
                                  <p:stCondLst>
                                    <p:cond delay="0"/>
                                  </p:stCondLst>
                                  <p:childTnLst>
                                    <p:set>
                                      <p:cBhvr>
                                        <p:cTn id="29" dur="1" fill="hold">
                                          <p:stCondLst>
                                            <p:cond delay="0"/>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30" restart="whenNotActive" fill="hold" evtFilter="cancelBubble" nodeType="interactiveSeq">
                <p:stCondLst>
                  <p:cond evt="onClick" delay="0">
                    <p:tgtEl>
                      <p:spTgt spid="9"/>
                    </p:tgtEl>
                  </p:cond>
                </p:stCondLst>
                <p:endSync evt="end" delay="0">
                  <p:rtn val="all"/>
                </p:endSync>
                <p:childTnLst>
                  <p:par>
                    <p:cTn id="31" fill="hold">
                      <p:stCondLst>
                        <p:cond delay="0"/>
                      </p:stCondLst>
                      <p:childTnLst>
                        <p:par>
                          <p:cTn id="32" fill="hold">
                            <p:stCondLst>
                              <p:cond delay="0"/>
                            </p:stCondLst>
                            <p:childTnLst>
                              <p:par>
                                <p:cTn id="33" presetID="1" presetClass="exit" presetSubtype="0" fill="hold" grpId="3" nodeType="clickEffect">
                                  <p:stCondLst>
                                    <p:cond delay="0"/>
                                  </p:stCondLst>
                                  <p:childTnLst>
                                    <p:set>
                                      <p:cBhvr>
                                        <p:cTn id="34" dur="1" fill="hold">
                                          <p:stCondLst>
                                            <p:cond delay="0"/>
                                          </p:stCondLst>
                                        </p:cTn>
                                        <p:tgtEl>
                                          <p:spTgt spid="6"/>
                                        </p:tgtEl>
                                        <p:attrNameLst>
                                          <p:attrName>style.visibility</p:attrName>
                                        </p:attrNameLst>
                                      </p:cBhvr>
                                      <p:to>
                                        <p:strVal val="hidden"/>
                                      </p:to>
                                    </p:set>
                                  </p:childTnLst>
                                </p:cTn>
                              </p:par>
                              <p:par>
                                <p:cTn id="35" presetID="1" presetClass="exit" presetSubtype="0" fill="hold" grpId="3" nodeType="withEffect">
                                  <p:stCondLst>
                                    <p:cond delay="0"/>
                                  </p:stCondLst>
                                  <p:childTnLst>
                                    <p:set>
                                      <p:cBhvr>
                                        <p:cTn id="36" dur="1" fill="hold">
                                          <p:stCondLst>
                                            <p:cond delay="0"/>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9"/>
                  </p:tgtEl>
                </p:cond>
              </p:nextCondLst>
            </p:seq>
          </p:childTnLst>
        </p:cTn>
      </p:par>
    </p:tnLst>
    <p:bldLst>
      <p:bldP spid="6" grpId="0" animBg="1"/>
      <p:bldP spid="6" grpId="1" animBg="1"/>
      <p:bldP spid="6" grpId="2" animBg="1"/>
      <p:bldP spid="6" grpId="3" animBg="1"/>
      <p:bldP spid="11" grpId="0" animBg="1"/>
      <p:bldP spid="11" grpId="1" animBg="1"/>
      <p:bldP spid="11" grpId="2" animBg="1"/>
      <p:bldP spid="11" grpId="3"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2006"/>
          </a:xfrm>
        </p:spPr>
        <p:txBody>
          <a:bodyPr>
            <a:normAutofit/>
          </a:bodyPr>
          <a:lstStyle/>
          <a:p>
            <a:pPr algn="ctr"/>
            <a:r>
              <a:rPr lang="en-NZ" sz="3600" b="1" dirty="0">
                <a:ln w="9525">
                  <a:solidFill>
                    <a:sysClr val="windowText" lastClr="000000"/>
                  </a:solidFill>
                  <a:prstDash val="solid"/>
                </a:ln>
                <a:solidFill>
                  <a:schemeClr val="accent2">
                    <a:lumMod val="20000"/>
                    <a:lumOff val="80000"/>
                  </a:schemeClr>
                </a:solidFill>
                <a:effectLst>
                  <a:outerShdw blurRad="12700" dist="38100" dir="2700000" algn="tl" rotWithShape="0">
                    <a:schemeClr val="bg1">
                      <a:lumMod val="50000"/>
                    </a:schemeClr>
                  </a:outerShdw>
                </a:effectLst>
                <a:latin typeface="Poor Richard" panose="02080502050505020702" pitchFamily="18" charset="0"/>
                <a:ea typeface="Malgun Gothic" panose="020B0503020000020004" pitchFamily="34" charset="-127"/>
              </a:rPr>
              <a:t>Ordinary Time is the time that is not part </a:t>
            </a:r>
            <a:br>
              <a:rPr lang="en-NZ" sz="3600" b="1" dirty="0">
                <a:ln w="9525">
                  <a:solidFill>
                    <a:sysClr val="windowText" lastClr="000000"/>
                  </a:solidFill>
                  <a:prstDash val="solid"/>
                </a:ln>
                <a:solidFill>
                  <a:schemeClr val="accent2">
                    <a:lumMod val="20000"/>
                    <a:lumOff val="80000"/>
                  </a:schemeClr>
                </a:solidFill>
                <a:effectLst>
                  <a:outerShdw blurRad="12700" dist="38100" dir="2700000" algn="tl" rotWithShape="0">
                    <a:schemeClr val="bg1">
                      <a:lumMod val="50000"/>
                    </a:schemeClr>
                  </a:outerShdw>
                </a:effectLst>
                <a:latin typeface="Poor Richard" panose="02080502050505020702" pitchFamily="18" charset="0"/>
                <a:ea typeface="Malgun Gothic" panose="020B0503020000020004" pitchFamily="34" charset="-127"/>
              </a:rPr>
            </a:br>
            <a:r>
              <a:rPr lang="en-NZ" sz="3600" b="1" dirty="0">
                <a:ln w="9525">
                  <a:solidFill>
                    <a:sysClr val="windowText" lastClr="000000"/>
                  </a:solidFill>
                  <a:prstDash val="solid"/>
                </a:ln>
                <a:solidFill>
                  <a:schemeClr val="accent2">
                    <a:lumMod val="20000"/>
                    <a:lumOff val="80000"/>
                  </a:schemeClr>
                </a:solidFill>
                <a:effectLst>
                  <a:outerShdw blurRad="12700" dist="38100" dir="2700000" algn="tl" rotWithShape="0">
                    <a:schemeClr val="bg1">
                      <a:lumMod val="50000"/>
                    </a:schemeClr>
                  </a:outerShdw>
                </a:effectLst>
                <a:latin typeface="Poor Richard" panose="02080502050505020702" pitchFamily="18" charset="0"/>
                <a:ea typeface="Malgun Gothic" panose="020B0503020000020004" pitchFamily="34" charset="-127"/>
              </a:rPr>
              <a:t>of the major seasons in the Church’s year </a:t>
            </a:r>
          </a:p>
        </p:txBody>
      </p:sp>
      <p:sp>
        <p:nvSpPr>
          <p:cNvPr id="3" name="Shape: Image"/>
          <p:cNvSpPr/>
          <p:nvPr/>
        </p:nvSpPr>
        <p:spPr>
          <a:xfrm>
            <a:off x="2559463" y="1202940"/>
            <a:ext cx="4025071" cy="1689597"/>
          </a:xfrm>
          <a:prstGeom prst="rect">
            <a:avLst/>
          </a:prstGeom>
          <a:blipFill>
            <a:blip r:embed="rId3"/>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pic>
        <p:nvPicPr>
          <p:cNvPr id="22" name="Shape: Post-it 3" descr="\\DESKTOP\Users\Public\TCI\Sample Lesson 22-10-2015\Junior Classes - Year 1 - Lesson 4\Images\post-it.png"/>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3256" b="98372" l="10000" r="90000"/>
                    </a14:imgEffect>
                  </a14:imgLayer>
                </a14:imgProps>
              </a:ext>
              <a:ext uri="{28A0092B-C50C-407E-A947-70E740481C1C}">
                <a14:useLocalDpi xmlns:a14="http://schemas.microsoft.com/office/drawing/2010/main" val="0"/>
              </a:ext>
            </a:extLst>
          </a:blip>
          <a:srcRect l="13584" t="3710" r="13636" b="3509"/>
          <a:stretch/>
        </p:blipFill>
        <p:spPr bwMode="auto">
          <a:xfrm>
            <a:off x="6024612" y="88005"/>
            <a:ext cx="3142776" cy="2945500"/>
          </a:xfrm>
          <a:prstGeom prst="rect">
            <a:avLst/>
          </a:prstGeom>
          <a:noFill/>
          <a:extLst>
            <a:ext uri="{909E8E84-426E-40DD-AFC4-6F175D3DCCD1}">
              <a14:hiddenFill xmlns:a14="http://schemas.microsoft.com/office/drawing/2010/main">
                <a:solidFill>
                  <a:srgbClr val="FFFFFF"/>
                </a:solidFill>
              </a14:hiddenFill>
            </a:ext>
          </a:extLst>
        </p:spPr>
      </p:pic>
      <p:pic>
        <p:nvPicPr>
          <p:cNvPr id="23" name="Shape: Post-it 4" descr="\\DESKTOP\Users\Public\TCI\Sample Lesson 22-10-2015\Junior Classes - Year 1 - Lesson 4\Images\post-it.png"/>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3256" b="98372" l="10000" r="90000"/>
                    </a14:imgEffect>
                  </a14:imgLayer>
                </a14:imgProps>
              </a:ext>
              <a:ext uri="{28A0092B-C50C-407E-A947-70E740481C1C}">
                <a14:useLocalDpi xmlns:a14="http://schemas.microsoft.com/office/drawing/2010/main" val="0"/>
              </a:ext>
            </a:extLst>
          </a:blip>
          <a:srcRect l="13584" t="3710" r="13636" b="3509"/>
          <a:stretch/>
        </p:blipFill>
        <p:spPr bwMode="auto">
          <a:xfrm>
            <a:off x="4125187" y="2395242"/>
            <a:ext cx="3275694" cy="2636935"/>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Line 3"/>
          <p:cNvSpPr txBox="1"/>
          <p:nvPr/>
        </p:nvSpPr>
        <p:spPr>
          <a:xfrm rot="20948926">
            <a:off x="6378490" y="591259"/>
            <a:ext cx="2417718" cy="1938992"/>
          </a:xfrm>
          <a:prstGeom prst="rect">
            <a:avLst/>
          </a:prstGeom>
          <a:noFill/>
        </p:spPr>
        <p:txBody>
          <a:bodyPr wrap="square" rtlCol="0">
            <a:spAutoFit/>
          </a:bodyPr>
          <a:lstStyle/>
          <a:p>
            <a:r>
              <a:rPr lang="en-NZ" sz="1500" dirty="0">
                <a:latin typeface="Arial" panose="020B0604020202020204" pitchFamily="34" charset="0"/>
                <a:cs typeface="Arial" panose="020B0604020202020204" pitchFamily="34" charset="0"/>
              </a:rPr>
              <a:t>Name some of the special events celebrated in the life of the Church and how they are celebrated</a:t>
            </a:r>
            <a:r>
              <a:rPr lang="en-NZ" sz="1500" b="1" dirty="0">
                <a:latin typeface="Arial" panose="020B0604020202020204" pitchFamily="34" charset="0"/>
                <a:cs typeface="Arial" panose="020B0604020202020204" pitchFamily="34" charset="0"/>
              </a:rPr>
              <a:t>.</a:t>
            </a:r>
            <a:endParaRPr lang="en-NZ" sz="1500" dirty="0">
              <a:latin typeface="Arial" panose="020B0604020202020204" pitchFamily="34" charset="0"/>
              <a:cs typeface="Arial" panose="020B0604020202020204" pitchFamily="34" charset="0"/>
            </a:endParaRPr>
          </a:p>
          <a:p>
            <a:r>
              <a:rPr lang="en-NZ" sz="1500" dirty="0">
                <a:latin typeface="Arial" panose="020B0604020202020204" pitchFamily="34" charset="0"/>
                <a:cs typeface="Arial" panose="020B0604020202020204" pitchFamily="34" charset="0"/>
              </a:rPr>
              <a:t>Name some of the special events in the life of your family and how they are celebrated.</a:t>
            </a:r>
            <a:endParaRPr lang="en-GB" sz="2100" dirty="0">
              <a:latin typeface="Arial" panose="020B0604020202020204" pitchFamily="34" charset="0"/>
              <a:ea typeface="Segoe UI" pitchFamily="34" charset="0"/>
              <a:cs typeface="Arial" panose="020B0604020202020204" pitchFamily="34" charset="0"/>
            </a:endParaRPr>
          </a:p>
        </p:txBody>
      </p:sp>
      <p:pic>
        <p:nvPicPr>
          <p:cNvPr id="8196" name="Shape: Post-it 1" descr="\\DESKTOP\Users\Public\TCI\Sample Lesson 22-10-2015\Junior Classes - Year 1 - Lesson 4\Images\post-it.png"/>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3256" b="98372" l="10000" r="90000"/>
                    </a14:imgEffect>
                  </a14:imgLayer>
                </a14:imgProps>
              </a:ext>
              <a:ext uri="{28A0092B-C50C-407E-A947-70E740481C1C}">
                <a14:useLocalDpi xmlns:a14="http://schemas.microsoft.com/office/drawing/2010/main" val="0"/>
              </a:ext>
            </a:extLst>
          </a:blip>
          <a:srcRect l="13584" t="3710" r="13636" b="3509"/>
          <a:stretch/>
        </p:blipFill>
        <p:spPr bwMode="auto">
          <a:xfrm>
            <a:off x="0" y="8031"/>
            <a:ext cx="3177434" cy="2902972"/>
          </a:xfrm>
          <a:prstGeom prst="rect">
            <a:avLst/>
          </a:prstGeom>
          <a:noFill/>
          <a:extLst>
            <a:ext uri="{909E8E84-426E-40DD-AFC4-6F175D3DCCD1}">
              <a14:hiddenFill xmlns:a14="http://schemas.microsoft.com/office/drawing/2010/main">
                <a:solidFill>
                  <a:srgbClr val="FFFFFF"/>
                </a:solidFill>
              </a14:hiddenFill>
            </a:ext>
          </a:extLst>
        </p:spPr>
      </p:pic>
      <p:pic>
        <p:nvPicPr>
          <p:cNvPr id="21" name="Shape: Post-it 2" descr="\\DESKTOP\Users\Public\TCI\Sample Lesson 22-10-2015\Junior Classes - Year 1 - Lesson 4\Images\post-it.png"/>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3256" b="98372" l="10000" r="90000"/>
                    </a14:imgEffect>
                  </a14:imgLayer>
                </a14:imgProps>
              </a:ext>
              <a:ext uri="{28A0092B-C50C-407E-A947-70E740481C1C}">
                <a14:useLocalDpi xmlns:a14="http://schemas.microsoft.com/office/drawing/2010/main" val="0"/>
              </a:ext>
            </a:extLst>
          </a:blip>
          <a:srcRect l="13584" t="3710" r="13636" b="3509"/>
          <a:stretch/>
        </p:blipFill>
        <p:spPr bwMode="auto">
          <a:xfrm>
            <a:off x="720156" y="2322074"/>
            <a:ext cx="3370410" cy="280933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Line 1"/>
          <p:cNvSpPr txBox="1"/>
          <p:nvPr/>
        </p:nvSpPr>
        <p:spPr>
          <a:xfrm rot="20948926">
            <a:off x="260262" y="474490"/>
            <a:ext cx="2465330" cy="1938992"/>
          </a:xfrm>
          <a:prstGeom prst="rect">
            <a:avLst/>
          </a:prstGeom>
          <a:noFill/>
        </p:spPr>
        <p:txBody>
          <a:bodyPr wrap="square" rtlCol="0">
            <a:spAutoFit/>
          </a:bodyPr>
          <a:lstStyle/>
          <a:p>
            <a:r>
              <a:rPr lang="en-NZ" sz="1500" dirty="0">
                <a:latin typeface="Arial" panose="020B0604020202020204" pitchFamily="34" charset="0"/>
                <a:cs typeface="Arial" panose="020B0604020202020204" pitchFamily="34" charset="0"/>
              </a:rPr>
              <a:t>Ordinary does not mean unimportant. After the high celebrations of the seasons of Christmas and Easter Christians need time to rest and reflect on the teachings Jesus taught in his ‘ordinary’ life. </a:t>
            </a:r>
          </a:p>
        </p:txBody>
      </p:sp>
      <p:pic>
        <p:nvPicPr>
          <p:cNvPr id="14" name="Shape: Pin 4" descr="\\DESKTOP\Users\Public\TCI\Sample Lesson 22-10-2015\Junior Classes - Year 1 - Lesson 4\Images\post-it.png"/>
          <p:cNvPicPr>
            <a:picLocks noChangeAspect="1" noChangeArrowheads="1"/>
          </p:cNvPicPr>
          <p:nvPr/>
        </p:nvPicPr>
        <p:blipFill rotWithShape="1">
          <a:blip r:embed="rId6" cstate="print">
            <a:extLst>
              <a:ext uri="{BEBA8EAE-BF5A-486C-A8C5-ECC9F3942E4B}">
                <a14:imgProps xmlns:a14="http://schemas.microsoft.com/office/drawing/2010/main">
                  <a14:imgLayer r:embed="rId5">
                    <a14:imgEffect>
                      <a14:backgroundRemoval t="233" b="90000" l="10000" r="90000">
                        <a14:foregroundMark x1="43500" y1="7674" x2="43500" y2="7674"/>
                        <a14:foregroundMark x1="43833" y1="13721" x2="43833" y2="13721"/>
                        <a14:foregroundMark x1="44167" y1="10930" x2="44167" y2="10930"/>
                        <a14:foregroundMark x1="42167" y1="16279" x2="42167" y2="16279"/>
                        <a14:foregroundMark x1="43167" y1="20930" x2="43167" y2="20930"/>
                        <a14:backgroundMark x1="55000" y1="46279" x2="55000" y2="46279"/>
                        <a14:backgroundMark x1="16000" y1="19535" x2="16000" y2="19535"/>
                        <a14:backgroundMark x1="68167" y1="10000" x2="68167" y2="10000"/>
                        <a14:backgroundMark x1="75667" y1="68372" x2="75667" y2="68372"/>
                        <a14:backgroundMark x1="62333" y1="74186" x2="62333" y2="74186"/>
                        <a14:backgroundMark x1="69167" y1="72093" x2="43000" y2="40930"/>
                        <a14:backgroundMark x1="16500" y1="20000" x2="66000" y2="32093"/>
                        <a14:backgroundMark x1="67333" y1="10233" x2="67333" y2="10233"/>
                        <a14:backgroundMark x1="69500" y1="7209" x2="73333" y2="61860"/>
                        <a14:backgroundMark x1="72500" y1="44884" x2="19000" y2="62093"/>
                        <a14:backgroundMark x1="67833" y1="63023" x2="21833" y2="79302"/>
                        <a14:backgroundMark x1="24167" y1="21628" x2="28000" y2="60233"/>
                      </a14:backgroundRemoval>
                    </a14:imgEffect>
                  </a14:imgLayer>
                </a14:imgProps>
              </a:ext>
              <a:ext uri="{28A0092B-C50C-407E-A947-70E740481C1C}">
                <a14:useLocalDpi xmlns:a14="http://schemas.microsoft.com/office/drawing/2010/main" val="0"/>
              </a:ext>
            </a:extLst>
          </a:blip>
          <a:srcRect l="36427" t="4651" r="51018" b="72520"/>
          <a:stretch/>
        </p:blipFill>
        <p:spPr bwMode="auto">
          <a:xfrm>
            <a:off x="8558172" y="3252515"/>
            <a:ext cx="542441" cy="706864"/>
          </a:xfrm>
          <a:prstGeom prst="rect">
            <a:avLst/>
          </a:prstGeom>
          <a:noFill/>
          <a:extLst>
            <a:ext uri="{909E8E84-426E-40DD-AFC4-6F175D3DCCD1}">
              <a14:hiddenFill xmlns:a14="http://schemas.microsoft.com/office/drawing/2010/main">
                <a:solidFill>
                  <a:srgbClr val="FFFFFF"/>
                </a:solidFill>
              </a14:hiddenFill>
            </a:ext>
          </a:extLst>
        </p:spPr>
      </p:pic>
      <p:pic>
        <p:nvPicPr>
          <p:cNvPr id="13" name="Shape: Pin 3" descr="\\DESKTOP\Users\Public\TCI\Sample Lesson 22-10-2015\Junior Classes - Year 1 - Lesson 4\Images\post-it.png"/>
          <p:cNvPicPr>
            <a:picLocks noChangeAspect="1" noChangeArrowheads="1"/>
          </p:cNvPicPr>
          <p:nvPr/>
        </p:nvPicPr>
        <p:blipFill rotWithShape="1">
          <a:blip r:embed="rId6" cstate="print">
            <a:extLst>
              <a:ext uri="{BEBA8EAE-BF5A-486C-A8C5-ECC9F3942E4B}">
                <a14:imgProps xmlns:a14="http://schemas.microsoft.com/office/drawing/2010/main">
                  <a14:imgLayer r:embed="rId5">
                    <a14:imgEffect>
                      <a14:backgroundRemoval t="233" b="90000" l="10000" r="90000">
                        <a14:foregroundMark x1="43500" y1="7674" x2="43500" y2="7674"/>
                        <a14:foregroundMark x1="43833" y1="13721" x2="43833" y2="13721"/>
                        <a14:foregroundMark x1="44167" y1="10930" x2="44167" y2="10930"/>
                        <a14:foregroundMark x1="42167" y1="16279" x2="42167" y2="16279"/>
                        <a14:foregroundMark x1="43167" y1="20930" x2="43167" y2="20930"/>
                        <a14:backgroundMark x1="55000" y1="46279" x2="55000" y2="46279"/>
                        <a14:backgroundMark x1="16000" y1="19535" x2="16000" y2="19535"/>
                        <a14:backgroundMark x1="68167" y1="10000" x2="68167" y2="10000"/>
                        <a14:backgroundMark x1="75667" y1="68372" x2="75667" y2="68372"/>
                        <a14:backgroundMark x1="62333" y1="74186" x2="62333" y2="74186"/>
                        <a14:backgroundMark x1="69167" y1="72093" x2="43000" y2="40930"/>
                        <a14:backgroundMark x1="16500" y1="20000" x2="66000" y2="32093"/>
                        <a14:backgroundMark x1="67333" y1="10233" x2="67333" y2="10233"/>
                        <a14:backgroundMark x1="69500" y1="7209" x2="73333" y2="61860"/>
                        <a14:backgroundMark x1="72500" y1="44884" x2="19000" y2="62093"/>
                        <a14:backgroundMark x1="67833" y1="63023" x2="21833" y2="79302"/>
                        <a14:backgroundMark x1="24167" y1="21628" x2="28000" y2="60233"/>
                      </a14:backgroundRemoval>
                    </a14:imgEffect>
                  </a14:imgLayer>
                </a14:imgProps>
              </a:ext>
              <a:ext uri="{28A0092B-C50C-407E-A947-70E740481C1C}">
                <a14:useLocalDpi xmlns:a14="http://schemas.microsoft.com/office/drawing/2010/main" val="0"/>
              </a:ext>
            </a:extLst>
          </a:blip>
          <a:srcRect l="36427" t="4651" r="51018" b="72520"/>
          <a:stretch/>
        </p:blipFill>
        <p:spPr bwMode="auto">
          <a:xfrm>
            <a:off x="8558172" y="2557571"/>
            <a:ext cx="542441" cy="706864"/>
          </a:xfrm>
          <a:prstGeom prst="rect">
            <a:avLst/>
          </a:prstGeom>
          <a:noFill/>
          <a:extLst>
            <a:ext uri="{909E8E84-426E-40DD-AFC4-6F175D3DCCD1}">
              <a14:hiddenFill xmlns:a14="http://schemas.microsoft.com/office/drawing/2010/main">
                <a:solidFill>
                  <a:srgbClr val="FFFFFF"/>
                </a:solidFill>
              </a14:hiddenFill>
            </a:ext>
          </a:extLst>
        </p:spPr>
      </p:pic>
      <p:pic>
        <p:nvPicPr>
          <p:cNvPr id="12" name="Shape: Pin 2" descr="\\DESKTOP\Users\Public\TCI\Sample Lesson 22-10-2015\Junior Classes - Year 1 - Lesson 4\Images\post-it.png"/>
          <p:cNvPicPr>
            <a:picLocks noChangeAspect="1" noChangeArrowheads="1"/>
          </p:cNvPicPr>
          <p:nvPr/>
        </p:nvPicPr>
        <p:blipFill rotWithShape="1">
          <a:blip r:embed="rId6" cstate="print">
            <a:extLst>
              <a:ext uri="{BEBA8EAE-BF5A-486C-A8C5-ECC9F3942E4B}">
                <a14:imgProps xmlns:a14="http://schemas.microsoft.com/office/drawing/2010/main">
                  <a14:imgLayer r:embed="rId5">
                    <a14:imgEffect>
                      <a14:backgroundRemoval t="233" b="90000" l="10000" r="90000">
                        <a14:foregroundMark x1="43500" y1="7674" x2="43500" y2="7674"/>
                        <a14:foregroundMark x1="43833" y1="13721" x2="43833" y2="13721"/>
                        <a14:foregroundMark x1="44167" y1="10930" x2="44167" y2="10930"/>
                        <a14:foregroundMark x1="42167" y1="16279" x2="42167" y2="16279"/>
                        <a14:foregroundMark x1="43167" y1="20930" x2="43167" y2="20930"/>
                        <a14:backgroundMark x1="55000" y1="46279" x2="55000" y2="46279"/>
                        <a14:backgroundMark x1="16000" y1="19535" x2="16000" y2="19535"/>
                        <a14:backgroundMark x1="68167" y1="10000" x2="68167" y2="10000"/>
                        <a14:backgroundMark x1="75667" y1="68372" x2="75667" y2="68372"/>
                        <a14:backgroundMark x1="62333" y1="74186" x2="62333" y2="74186"/>
                        <a14:backgroundMark x1="69167" y1="72093" x2="43000" y2="40930"/>
                        <a14:backgroundMark x1="16500" y1="20000" x2="66000" y2="32093"/>
                        <a14:backgroundMark x1="67333" y1="10233" x2="67333" y2="10233"/>
                        <a14:backgroundMark x1="69500" y1="7209" x2="73333" y2="61860"/>
                        <a14:backgroundMark x1="72500" y1="44884" x2="19000" y2="62093"/>
                        <a14:backgroundMark x1="67833" y1="63023" x2="21833" y2="79302"/>
                        <a14:backgroundMark x1="24167" y1="21628" x2="28000" y2="60233"/>
                      </a14:backgroundRemoval>
                    </a14:imgEffect>
                  </a14:imgLayer>
                </a14:imgProps>
              </a:ext>
              <a:ext uri="{28A0092B-C50C-407E-A947-70E740481C1C}">
                <a14:useLocalDpi xmlns:a14="http://schemas.microsoft.com/office/drawing/2010/main" val="0"/>
              </a:ext>
            </a:extLst>
          </a:blip>
          <a:srcRect l="36427" t="4651" r="51018" b="72520"/>
          <a:stretch/>
        </p:blipFill>
        <p:spPr bwMode="auto">
          <a:xfrm>
            <a:off x="8558172" y="1862627"/>
            <a:ext cx="542441" cy="706864"/>
          </a:xfrm>
          <a:prstGeom prst="rect">
            <a:avLst/>
          </a:prstGeom>
          <a:noFill/>
          <a:extLst>
            <a:ext uri="{909E8E84-426E-40DD-AFC4-6F175D3DCCD1}">
              <a14:hiddenFill xmlns:a14="http://schemas.microsoft.com/office/drawing/2010/main">
                <a:solidFill>
                  <a:srgbClr val="FFFFFF"/>
                </a:solidFill>
              </a14:hiddenFill>
            </a:ext>
          </a:extLst>
        </p:spPr>
      </p:pic>
      <p:pic>
        <p:nvPicPr>
          <p:cNvPr id="8195" name="Shape: Pin 1" descr="\\DESKTOP\Users\Public\TCI\Sample Lesson 22-10-2015\Junior Classes - Year 1 - Lesson 4\Images\post-it.png"/>
          <p:cNvPicPr>
            <a:picLocks noChangeAspect="1" noChangeArrowheads="1"/>
          </p:cNvPicPr>
          <p:nvPr/>
        </p:nvPicPr>
        <p:blipFill rotWithShape="1">
          <a:blip r:embed="rId6" cstate="print">
            <a:extLst>
              <a:ext uri="{BEBA8EAE-BF5A-486C-A8C5-ECC9F3942E4B}">
                <a14:imgProps xmlns:a14="http://schemas.microsoft.com/office/drawing/2010/main">
                  <a14:imgLayer r:embed="rId5">
                    <a14:imgEffect>
                      <a14:backgroundRemoval t="233" b="90000" l="10000" r="90000">
                        <a14:foregroundMark x1="43500" y1="7674" x2="43500" y2="7674"/>
                        <a14:foregroundMark x1="43833" y1="13721" x2="43833" y2="13721"/>
                        <a14:foregroundMark x1="44167" y1="10930" x2="44167" y2="10930"/>
                        <a14:foregroundMark x1="42167" y1="16279" x2="42167" y2="16279"/>
                        <a14:foregroundMark x1="43167" y1="20930" x2="43167" y2="20930"/>
                        <a14:backgroundMark x1="55000" y1="46279" x2="55000" y2="46279"/>
                        <a14:backgroundMark x1="16000" y1="19535" x2="16000" y2="19535"/>
                        <a14:backgroundMark x1="68167" y1="10000" x2="68167" y2="10000"/>
                        <a14:backgroundMark x1="75667" y1="68372" x2="75667" y2="68372"/>
                        <a14:backgroundMark x1="62333" y1="74186" x2="62333" y2="74186"/>
                        <a14:backgroundMark x1="69167" y1="72093" x2="43000" y2="40930"/>
                        <a14:backgroundMark x1="16500" y1="20000" x2="66000" y2="32093"/>
                        <a14:backgroundMark x1="67333" y1="10233" x2="67333" y2="10233"/>
                        <a14:backgroundMark x1="69500" y1="7209" x2="73333" y2="61860"/>
                        <a14:backgroundMark x1="72500" y1="44884" x2="19000" y2="62093"/>
                        <a14:backgroundMark x1="67833" y1="63023" x2="21833" y2="79302"/>
                        <a14:backgroundMark x1="24167" y1="21628" x2="28000" y2="60233"/>
                      </a14:backgroundRemoval>
                    </a14:imgEffect>
                  </a14:imgLayer>
                </a14:imgProps>
              </a:ext>
              <a:ext uri="{28A0092B-C50C-407E-A947-70E740481C1C}">
                <a14:useLocalDpi xmlns:a14="http://schemas.microsoft.com/office/drawing/2010/main" val="0"/>
              </a:ext>
            </a:extLst>
          </a:blip>
          <a:srcRect l="36427" t="4651" r="51018" b="72520"/>
          <a:stretch/>
        </p:blipFill>
        <p:spPr bwMode="auto">
          <a:xfrm>
            <a:off x="8558172" y="1167684"/>
            <a:ext cx="542441" cy="706864"/>
          </a:xfrm>
          <a:prstGeom prst="rect">
            <a:avLst/>
          </a:prstGeom>
          <a:noFill/>
          <a:extLst>
            <a:ext uri="{909E8E84-426E-40DD-AFC4-6F175D3DCCD1}">
              <a14:hiddenFill xmlns:a14="http://schemas.microsoft.com/office/drawing/2010/main">
                <a:solidFill>
                  <a:srgbClr val="FFFFFF"/>
                </a:solidFill>
              </a14:hiddenFill>
            </a:ext>
          </a:extLst>
        </p:spPr>
      </p:pic>
      <p:sp>
        <p:nvSpPr>
          <p:cNvPr id="32" name="Action Button: Forward">
            <a:hlinkClick r:id="" action="ppaction://hlinkshowjump?jump=nextslide" highlightClick="1"/>
          </p:cNvPr>
          <p:cNvSpPr/>
          <p:nvPr/>
        </p:nvSpPr>
        <p:spPr>
          <a:xfrm>
            <a:off x="8100392" y="4680000"/>
            <a:ext cx="432048" cy="360000"/>
          </a:xfrm>
          <a:prstGeom prst="actionButtonForwardNext">
            <a:avLst/>
          </a:prstGeom>
          <a:solidFill>
            <a:schemeClr val="accent6">
              <a:lumMod val="20000"/>
              <a:lumOff val="8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33" name="Action Button: Back">
            <a:hlinkClick r:id="" action="ppaction://hlinkshowjump?jump=previousslide" highlightClick="1"/>
          </p:cNvPr>
          <p:cNvSpPr/>
          <p:nvPr/>
        </p:nvSpPr>
        <p:spPr>
          <a:xfrm>
            <a:off x="7596000" y="4680000"/>
            <a:ext cx="432048" cy="360000"/>
          </a:xfrm>
          <a:prstGeom prst="actionButtonBackPrevious">
            <a:avLst/>
          </a:prstGeom>
          <a:solidFill>
            <a:schemeClr val="accent6">
              <a:lumMod val="20000"/>
              <a:lumOff val="8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28" name="Textbox: Tool instructions"/>
          <p:cNvSpPr txBox="1"/>
          <p:nvPr/>
        </p:nvSpPr>
        <p:spPr>
          <a:xfrm>
            <a:off x="2977653" y="4881890"/>
            <a:ext cx="3188693" cy="261610"/>
          </a:xfrm>
          <a:prstGeom prst="rect">
            <a:avLst/>
          </a:prstGeom>
          <a:noFill/>
        </p:spPr>
        <p:txBody>
          <a:bodyPr wrap="none" rtlCol="0">
            <a:spAutoFit/>
          </a:bodyPr>
          <a:lstStyle/>
          <a:p>
            <a:pPr algn="ctr"/>
            <a:r>
              <a:rPr lang="en-GB" sz="1100" dirty="0">
                <a:solidFill>
                  <a:schemeClr val="bg1"/>
                </a:solidFill>
                <a:latin typeface="Arial" pitchFamily="34" charset="0"/>
                <a:ea typeface="Segoe UI" pitchFamily="34" charset="0"/>
                <a:cs typeface="Arial" pitchFamily="34" charset="0"/>
              </a:rPr>
              <a:t>Click the pins on the right to reveal post-it notes.</a:t>
            </a:r>
          </a:p>
        </p:txBody>
      </p:sp>
      <p:sp>
        <p:nvSpPr>
          <p:cNvPr id="29" name="Textbox: Line 4"/>
          <p:cNvSpPr txBox="1"/>
          <p:nvPr/>
        </p:nvSpPr>
        <p:spPr>
          <a:xfrm rot="20948926">
            <a:off x="4398742" y="2887737"/>
            <a:ext cx="2545697" cy="1708160"/>
          </a:xfrm>
          <a:prstGeom prst="rect">
            <a:avLst/>
          </a:prstGeom>
          <a:noFill/>
        </p:spPr>
        <p:txBody>
          <a:bodyPr wrap="square" rtlCol="0">
            <a:spAutoFit/>
          </a:bodyPr>
          <a:lstStyle/>
          <a:p>
            <a:r>
              <a:rPr lang="en-NZ" sz="1500" dirty="0">
                <a:latin typeface="Arial" panose="020B0604020202020204" pitchFamily="34" charset="0"/>
                <a:cs typeface="Arial" panose="020B0604020202020204" pitchFamily="34" charset="0"/>
              </a:rPr>
              <a:t>What is good about ‘ordinary’ times in your family and in the Church?</a:t>
            </a:r>
          </a:p>
          <a:p>
            <a:r>
              <a:rPr lang="en-NZ" sz="1500" dirty="0">
                <a:latin typeface="Arial" panose="020B0604020202020204" pitchFamily="34" charset="0"/>
                <a:cs typeface="Arial" panose="020B0604020202020204" pitchFamily="34" charset="0"/>
              </a:rPr>
              <a:t>How are they different from times of celebration?</a:t>
            </a:r>
          </a:p>
          <a:p>
            <a:r>
              <a:rPr lang="en-NZ" sz="1500" dirty="0">
                <a:latin typeface="Arial" panose="020B0604020202020204" pitchFamily="34" charset="0"/>
                <a:cs typeface="Arial" panose="020B0604020202020204" pitchFamily="34" charset="0"/>
              </a:rPr>
              <a:t>What would happen if we didn’t have ‘ordinary’ times?</a:t>
            </a:r>
          </a:p>
        </p:txBody>
      </p:sp>
      <p:sp>
        <p:nvSpPr>
          <p:cNvPr id="26" name="Textbox: Line 2"/>
          <p:cNvSpPr txBox="1"/>
          <p:nvPr/>
        </p:nvSpPr>
        <p:spPr>
          <a:xfrm rot="20948926">
            <a:off x="1037887" y="2744690"/>
            <a:ext cx="2574499" cy="2169825"/>
          </a:xfrm>
          <a:prstGeom prst="rect">
            <a:avLst/>
          </a:prstGeom>
          <a:noFill/>
        </p:spPr>
        <p:txBody>
          <a:bodyPr wrap="square" rtlCol="0">
            <a:spAutoFit/>
          </a:bodyPr>
          <a:lstStyle/>
          <a:p>
            <a:r>
              <a:rPr lang="en-NZ" sz="1500" dirty="0">
                <a:latin typeface="Arial" panose="020B0604020202020204" pitchFamily="34" charset="0"/>
                <a:cs typeface="Arial" panose="020B0604020202020204" pitchFamily="34" charset="0"/>
              </a:rPr>
              <a:t>Ordinary Time is a time for quiet growth. The journey of faith, like the journey of life that Christians are on, passes through different seasons. Some include special events and others are just routine and ordinary.</a:t>
            </a:r>
          </a:p>
        </p:txBody>
      </p:sp>
      <p:sp>
        <p:nvSpPr>
          <p:cNvPr id="34" name="TextBox: PageNumber"/>
          <p:cNvSpPr txBox="1">
            <a:spLocks/>
          </p:cNvSpPr>
          <p:nvPr/>
        </p:nvSpPr>
        <p:spPr>
          <a:xfrm>
            <a:off x="8640000" y="4680000"/>
            <a:ext cx="360000" cy="360000"/>
          </a:xfrm>
          <a:prstGeom prst="rect">
            <a:avLst/>
          </a:prstGeom>
          <a:solidFill>
            <a:schemeClr val="accent6">
              <a:lumMod val="20000"/>
              <a:lumOff val="80000"/>
            </a:schemeClr>
          </a:solidFill>
          <a:ln w="25400">
            <a:solidFill>
              <a:schemeClr val="accent6">
                <a:lumMod val="50000"/>
              </a:schemeClr>
            </a:solidFill>
          </a:ln>
        </p:spPr>
        <p:txBody>
          <a:bodyPr wrap="none" rtlCol="0" anchor="ctr" anchorCtr="1">
            <a:noAutofit/>
          </a:bodyPr>
          <a:lstStyle/>
          <a:p>
            <a:pPr algn="ctr">
              <a:defRPr/>
            </a:pPr>
            <a:r>
              <a:rPr lang="en-GB" sz="900" b="1" kern="0" dirty="0">
                <a:latin typeface="Arial" pitchFamily="34" charset="0"/>
                <a:cs typeface="Arial" pitchFamily="34" charset="0"/>
              </a:rPr>
              <a:t>R-1</a:t>
            </a:r>
          </a:p>
          <a:p>
            <a:pPr algn="ctr">
              <a:defRPr/>
            </a:pPr>
            <a:r>
              <a:rPr lang="en-GB" sz="900" b="1" kern="0" dirty="0">
                <a:latin typeface="Arial" pitchFamily="34" charset="0"/>
                <a:cs typeface="Arial" pitchFamily="34" charset="0"/>
              </a:rPr>
              <a:t>S-05</a:t>
            </a:r>
          </a:p>
        </p:txBody>
      </p:sp>
    </p:spTree>
    <p:extLst>
      <p:ext uri="{BB962C8B-B14F-4D97-AF65-F5344CB8AC3E}">
        <p14:creationId xmlns:p14="http://schemas.microsoft.com/office/powerpoint/2010/main" val="41890285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8195"/>
                    </p:tgtEl>
                  </p:cond>
                </p:stCondLst>
                <p:endSync evt="end" delay="0">
                  <p:rtn val="all"/>
                </p:endSync>
                <p:childTnLst>
                  <p:par>
                    <p:cTn id="3" fill="hold">
                      <p:stCondLst>
                        <p:cond delay="0"/>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8196"/>
                                        </p:tgtEl>
                                        <p:attrNameLst>
                                          <p:attrName>style.visibility</p:attrName>
                                        </p:attrNameLst>
                                      </p:cBhvr>
                                      <p:to>
                                        <p:strVal val="visible"/>
                                      </p:to>
                                    </p:set>
                                    <p:animEffect transition="in" filter="fade">
                                      <p:cBhvr>
                                        <p:cTn id="7" dur="1000"/>
                                        <p:tgtEl>
                                          <p:spTgt spid="8196"/>
                                        </p:tgtEl>
                                      </p:cBhvr>
                                    </p:animEffect>
                                    <p:anim calcmode="lin" valueType="num">
                                      <p:cBhvr>
                                        <p:cTn id="8" dur="1000" fill="hold"/>
                                        <p:tgtEl>
                                          <p:spTgt spid="8196"/>
                                        </p:tgtEl>
                                        <p:attrNameLst>
                                          <p:attrName>ppt_x</p:attrName>
                                        </p:attrNameLst>
                                      </p:cBhvr>
                                      <p:tavLst>
                                        <p:tav tm="0">
                                          <p:val>
                                            <p:strVal val="#ppt_x"/>
                                          </p:val>
                                        </p:tav>
                                        <p:tav tm="100000">
                                          <p:val>
                                            <p:strVal val="#ppt_x"/>
                                          </p:val>
                                        </p:tav>
                                      </p:tavLst>
                                    </p:anim>
                                    <p:anim calcmode="lin" valueType="num">
                                      <p:cBhvr>
                                        <p:cTn id="9" dur="900" decel="100000" fill="hold"/>
                                        <p:tgtEl>
                                          <p:spTgt spid="8196"/>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8196"/>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22" presetClass="entr" presetSubtype="1" fill="hold" grpId="0"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up)">
                                      <p:cBhvr>
                                        <p:cTn id="14" dur="500"/>
                                        <p:tgtEl>
                                          <p:spTgt spid="6"/>
                                        </p:tgtEl>
                                      </p:cBhvr>
                                    </p:animEffect>
                                  </p:childTnLst>
                                </p:cTn>
                              </p:par>
                            </p:childTnLst>
                          </p:cTn>
                        </p:par>
                        <p:par>
                          <p:cTn id="15" fill="hold">
                            <p:stCondLst>
                              <p:cond delay="1500"/>
                            </p:stCondLst>
                            <p:childTnLst>
                              <p:par>
                                <p:cTn id="16" presetID="10" presetClass="exit" presetSubtype="0" fill="hold" nodeType="afterEffect">
                                  <p:stCondLst>
                                    <p:cond delay="0"/>
                                  </p:stCondLst>
                                  <p:childTnLst>
                                    <p:animEffect transition="out" filter="fade">
                                      <p:cBhvr>
                                        <p:cTn id="17" dur="500"/>
                                        <p:tgtEl>
                                          <p:spTgt spid="8195"/>
                                        </p:tgtEl>
                                      </p:cBhvr>
                                    </p:animEffect>
                                    <p:set>
                                      <p:cBhvr>
                                        <p:cTn id="18" dur="1" fill="hold">
                                          <p:stCondLst>
                                            <p:cond delay="499"/>
                                          </p:stCondLst>
                                        </p:cTn>
                                        <p:tgtEl>
                                          <p:spTgt spid="8195"/>
                                        </p:tgtEl>
                                        <p:attrNameLst>
                                          <p:attrName>style.visibility</p:attrName>
                                        </p:attrNameLst>
                                      </p:cBhvr>
                                      <p:to>
                                        <p:strVal val="hidden"/>
                                      </p:to>
                                    </p:set>
                                  </p:childTnLst>
                                </p:cTn>
                              </p:par>
                            </p:childTnLst>
                          </p:cTn>
                        </p:par>
                      </p:childTnLst>
                    </p:cTn>
                  </p:par>
                </p:childTnLst>
              </p:cTn>
              <p:nextCondLst>
                <p:cond evt="onClick" delay="0">
                  <p:tgtEl>
                    <p:spTgt spid="8195"/>
                  </p:tgtEl>
                </p:cond>
              </p:nextCondLst>
            </p:seq>
            <p:seq concurrent="1" nextAc="seek">
              <p:cTn id="19" restart="whenNotActive" fill="hold" evtFilter="cancelBubble" nodeType="interactiveSeq">
                <p:stCondLst>
                  <p:cond evt="onClick" delay="0">
                    <p:tgtEl>
                      <p:spTgt spid="12"/>
                    </p:tgtEl>
                  </p:cond>
                </p:stCondLst>
                <p:endSync evt="end" delay="0">
                  <p:rtn val="all"/>
                </p:endSync>
                <p:childTnLst>
                  <p:par>
                    <p:cTn id="20" fill="hold">
                      <p:stCondLst>
                        <p:cond delay="0"/>
                      </p:stCondLst>
                      <p:childTnLst>
                        <p:par>
                          <p:cTn id="21" fill="hold">
                            <p:stCondLst>
                              <p:cond delay="0"/>
                            </p:stCondLst>
                            <p:childTnLst>
                              <p:par>
                                <p:cTn id="22" presetID="37" presetClass="entr" presetSubtype="0" fill="hold" nodeType="click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fade">
                                      <p:cBhvr>
                                        <p:cTn id="24" dur="1000"/>
                                        <p:tgtEl>
                                          <p:spTgt spid="21"/>
                                        </p:tgtEl>
                                      </p:cBhvr>
                                    </p:animEffect>
                                    <p:anim calcmode="lin" valueType="num">
                                      <p:cBhvr>
                                        <p:cTn id="25" dur="1000" fill="hold"/>
                                        <p:tgtEl>
                                          <p:spTgt spid="21"/>
                                        </p:tgtEl>
                                        <p:attrNameLst>
                                          <p:attrName>ppt_x</p:attrName>
                                        </p:attrNameLst>
                                      </p:cBhvr>
                                      <p:tavLst>
                                        <p:tav tm="0">
                                          <p:val>
                                            <p:strVal val="#ppt_x"/>
                                          </p:val>
                                        </p:tav>
                                        <p:tav tm="100000">
                                          <p:val>
                                            <p:strVal val="#ppt_x"/>
                                          </p:val>
                                        </p:tav>
                                      </p:tavLst>
                                    </p:anim>
                                    <p:anim calcmode="lin" valueType="num">
                                      <p:cBhvr>
                                        <p:cTn id="26" dur="900" decel="100000" fill="hold"/>
                                        <p:tgtEl>
                                          <p:spTgt spid="21"/>
                                        </p:tgtEl>
                                        <p:attrNameLst>
                                          <p:attrName>ppt_y</p:attrName>
                                        </p:attrNameLst>
                                      </p:cBhvr>
                                      <p:tavLst>
                                        <p:tav tm="0">
                                          <p:val>
                                            <p:strVal val="#ppt_y+1"/>
                                          </p:val>
                                        </p:tav>
                                        <p:tav tm="100000">
                                          <p:val>
                                            <p:strVal val="#ppt_y-.03"/>
                                          </p:val>
                                        </p:tav>
                                      </p:tavLst>
                                    </p:anim>
                                    <p:anim calcmode="lin" valueType="num">
                                      <p:cBhvr>
                                        <p:cTn id="27" dur="100" accel="100000" fill="hold">
                                          <p:stCondLst>
                                            <p:cond delay="900"/>
                                          </p:stCondLst>
                                        </p:cTn>
                                        <p:tgtEl>
                                          <p:spTgt spid="21"/>
                                        </p:tgtEl>
                                        <p:attrNameLst>
                                          <p:attrName>ppt_y</p:attrName>
                                        </p:attrNameLst>
                                      </p:cBhvr>
                                      <p:tavLst>
                                        <p:tav tm="0">
                                          <p:val>
                                            <p:strVal val="#ppt_y-.03"/>
                                          </p:val>
                                        </p:tav>
                                        <p:tav tm="100000">
                                          <p:val>
                                            <p:strVal val="#ppt_y"/>
                                          </p:val>
                                        </p:tav>
                                      </p:tavLst>
                                    </p:anim>
                                  </p:childTnLst>
                                </p:cTn>
                              </p:par>
                            </p:childTnLst>
                          </p:cTn>
                        </p:par>
                        <p:par>
                          <p:cTn id="28" fill="hold">
                            <p:stCondLst>
                              <p:cond delay="1000"/>
                            </p:stCondLst>
                            <p:childTnLst>
                              <p:par>
                                <p:cTn id="29" presetID="22" presetClass="entr" presetSubtype="1" fill="hold" grpId="0" nodeType="after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wipe(up)">
                                      <p:cBhvr>
                                        <p:cTn id="31" dur="500"/>
                                        <p:tgtEl>
                                          <p:spTgt spid="26"/>
                                        </p:tgtEl>
                                      </p:cBhvr>
                                    </p:animEffect>
                                  </p:childTnLst>
                                </p:cTn>
                              </p:par>
                            </p:childTnLst>
                          </p:cTn>
                        </p:par>
                        <p:par>
                          <p:cTn id="32" fill="hold">
                            <p:stCondLst>
                              <p:cond delay="1500"/>
                            </p:stCondLst>
                            <p:childTnLst>
                              <p:par>
                                <p:cTn id="33" presetID="10" presetClass="exit" presetSubtype="0" fill="hold" nodeType="afterEffect">
                                  <p:stCondLst>
                                    <p:cond delay="0"/>
                                  </p:stCondLst>
                                  <p:childTnLst>
                                    <p:animEffect transition="out" filter="fade">
                                      <p:cBhvr>
                                        <p:cTn id="34" dur="500"/>
                                        <p:tgtEl>
                                          <p:spTgt spid="12"/>
                                        </p:tgtEl>
                                      </p:cBhvr>
                                    </p:animEffect>
                                    <p:set>
                                      <p:cBhvr>
                                        <p:cTn id="35"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36" restart="whenNotActive" fill="hold" evtFilter="cancelBubble" nodeType="interactiveSeq">
                <p:stCondLst>
                  <p:cond evt="onClick" delay="0">
                    <p:tgtEl>
                      <p:spTgt spid="13"/>
                    </p:tgtEl>
                  </p:cond>
                </p:stCondLst>
                <p:endSync evt="end" delay="0">
                  <p:rtn val="all"/>
                </p:endSync>
                <p:childTnLst>
                  <p:par>
                    <p:cTn id="37" fill="hold">
                      <p:stCondLst>
                        <p:cond delay="0"/>
                      </p:stCondLst>
                      <p:childTnLst>
                        <p:par>
                          <p:cTn id="38" fill="hold">
                            <p:stCondLst>
                              <p:cond delay="0"/>
                            </p:stCondLst>
                            <p:childTnLst>
                              <p:par>
                                <p:cTn id="39" presetID="37" presetClass="entr" presetSubtype="0" fill="hold" nodeType="with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fade">
                                      <p:cBhvr>
                                        <p:cTn id="41" dur="1000"/>
                                        <p:tgtEl>
                                          <p:spTgt spid="22"/>
                                        </p:tgtEl>
                                      </p:cBhvr>
                                    </p:animEffect>
                                    <p:anim calcmode="lin" valueType="num">
                                      <p:cBhvr>
                                        <p:cTn id="42" dur="1000" fill="hold"/>
                                        <p:tgtEl>
                                          <p:spTgt spid="22"/>
                                        </p:tgtEl>
                                        <p:attrNameLst>
                                          <p:attrName>ppt_x</p:attrName>
                                        </p:attrNameLst>
                                      </p:cBhvr>
                                      <p:tavLst>
                                        <p:tav tm="0">
                                          <p:val>
                                            <p:strVal val="#ppt_x"/>
                                          </p:val>
                                        </p:tav>
                                        <p:tav tm="100000">
                                          <p:val>
                                            <p:strVal val="#ppt_x"/>
                                          </p:val>
                                        </p:tav>
                                      </p:tavLst>
                                    </p:anim>
                                    <p:anim calcmode="lin" valueType="num">
                                      <p:cBhvr>
                                        <p:cTn id="43" dur="900" decel="100000" fill="hold"/>
                                        <p:tgtEl>
                                          <p:spTgt spid="22"/>
                                        </p:tgtEl>
                                        <p:attrNameLst>
                                          <p:attrName>ppt_y</p:attrName>
                                        </p:attrNameLst>
                                      </p:cBhvr>
                                      <p:tavLst>
                                        <p:tav tm="0">
                                          <p:val>
                                            <p:strVal val="#ppt_y+1"/>
                                          </p:val>
                                        </p:tav>
                                        <p:tav tm="100000">
                                          <p:val>
                                            <p:strVal val="#ppt_y-.03"/>
                                          </p:val>
                                        </p:tav>
                                      </p:tavLst>
                                    </p:anim>
                                    <p:anim calcmode="lin" valueType="num">
                                      <p:cBhvr>
                                        <p:cTn id="44" dur="100" accel="100000" fill="hold">
                                          <p:stCondLst>
                                            <p:cond delay="900"/>
                                          </p:stCondLst>
                                        </p:cTn>
                                        <p:tgtEl>
                                          <p:spTgt spid="22"/>
                                        </p:tgtEl>
                                        <p:attrNameLst>
                                          <p:attrName>ppt_y</p:attrName>
                                        </p:attrNameLst>
                                      </p:cBhvr>
                                      <p:tavLst>
                                        <p:tav tm="0">
                                          <p:val>
                                            <p:strVal val="#ppt_y-.03"/>
                                          </p:val>
                                        </p:tav>
                                        <p:tav tm="100000">
                                          <p:val>
                                            <p:strVal val="#ppt_y"/>
                                          </p:val>
                                        </p:tav>
                                      </p:tavLst>
                                    </p:anim>
                                  </p:childTnLst>
                                </p:cTn>
                              </p:par>
                            </p:childTnLst>
                          </p:cTn>
                        </p:par>
                        <p:par>
                          <p:cTn id="45" fill="hold">
                            <p:stCondLst>
                              <p:cond delay="1000"/>
                            </p:stCondLst>
                            <p:childTnLst>
                              <p:par>
                                <p:cTn id="46" presetID="22" presetClass="entr" presetSubtype="1" fill="hold" grpId="0" nodeType="afterEffect">
                                  <p:stCondLst>
                                    <p:cond delay="0"/>
                                  </p:stCondLst>
                                  <p:childTnLst>
                                    <p:set>
                                      <p:cBhvr>
                                        <p:cTn id="47" dur="1" fill="hold">
                                          <p:stCondLst>
                                            <p:cond delay="0"/>
                                          </p:stCondLst>
                                        </p:cTn>
                                        <p:tgtEl>
                                          <p:spTgt spid="27"/>
                                        </p:tgtEl>
                                        <p:attrNameLst>
                                          <p:attrName>style.visibility</p:attrName>
                                        </p:attrNameLst>
                                      </p:cBhvr>
                                      <p:to>
                                        <p:strVal val="visible"/>
                                      </p:to>
                                    </p:set>
                                    <p:animEffect transition="in" filter="wipe(up)">
                                      <p:cBhvr>
                                        <p:cTn id="48" dur="500"/>
                                        <p:tgtEl>
                                          <p:spTgt spid="27"/>
                                        </p:tgtEl>
                                      </p:cBhvr>
                                    </p:animEffect>
                                  </p:childTnLst>
                                </p:cTn>
                              </p:par>
                            </p:childTnLst>
                          </p:cTn>
                        </p:par>
                        <p:par>
                          <p:cTn id="49" fill="hold">
                            <p:stCondLst>
                              <p:cond delay="1500"/>
                            </p:stCondLst>
                            <p:childTnLst>
                              <p:par>
                                <p:cTn id="50" presetID="10" presetClass="exit" presetSubtype="0" fill="hold" nodeType="afterEffect">
                                  <p:stCondLst>
                                    <p:cond delay="0"/>
                                  </p:stCondLst>
                                  <p:childTnLst>
                                    <p:animEffect transition="out" filter="fade">
                                      <p:cBhvr>
                                        <p:cTn id="51" dur="500"/>
                                        <p:tgtEl>
                                          <p:spTgt spid="13"/>
                                        </p:tgtEl>
                                      </p:cBhvr>
                                    </p:animEffect>
                                    <p:set>
                                      <p:cBhvr>
                                        <p:cTn id="52"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53" restart="whenNotActive" fill="hold" evtFilter="cancelBubble" nodeType="interactiveSeq">
                <p:stCondLst>
                  <p:cond evt="onClick" delay="0">
                    <p:tgtEl>
                      <p:spTgt spid="14"/>
                    </p:tgtEl>
                  </p:cond>
                </p:stCondLst>
                <p:endSync evt="end" delay="0">
                  <p:rtn val="all"/>
                </p:endSync>
                <p:childTnLst>
                  <p:par>
                    <p:cTn id="54" fill="hold">
                      <p:stCondLst>
                        <p:cond delay="0"/>
                      </p:stCondLst>
                      <p:childTnLst>
                        <p:par>
                          <p:cTn id="55" fill="hold">
                            <p:stCondLst>
                              <p:cond delay="0"/>
                            </p:stCondLst>
                            <p:childTnLst>
                              <p:par>
                                <p:cTn id="56" presetID="37" presetClass="entr" presetSubtype="0" fill="hold" nodeType="clickEffect">
                                  <p:stCondLst>
                                    <p:cond delay="0"/>
                                  </p:stCondLst>
                                  <p:childTnLst>
                                    <p:set>
                                      <p:cBhvr>
                                        <p:cTn id="57" dur="1" fill="hold">
                                          <p:stCondLst>
                                            <p:cond delay="0"/>
                                          </p:stCondLst>
                                        </p:cTn>
                                        <p:tgtEl>
                                          <p:spTgt spid="23"/>
                                        </p:tgtEl>
                                        <p:attrNameLst>
                                          <p:attrName>style.visibility</p:attrName>
                                        </p:attrNameLst>
                                      </p:cBhvr>
                                      <p:to>
                                        <p:strVal val="visible"/>
                                      </p:to>
                                    </p:set>
                                    <p:animEffect transition="in" filter="fade">
                                      <p:cBhvr>
                                        <p:cTn id="58" dur="1000"/>
                                        <p:tgtEl>
                                          <p:spTgt spid="23"/>
                                        </p:tgtEl>
                                      </p:cBhvr>
                                    </p:animEffect>
                                    <p:anim calcmode="lin" valueType="num">
                                      <p:cBhvr>
                                        <p:cTn id="59" dur="1000" fill="hold"/>
                                        <p:tgtEl>
                                          <p:spTgt spid="23"/>
                                        </p:tgtEl>
                                        <p:attrNameLst>
                                          <p:attrName>ppt_x</p:attrName>
                                        </p:attrNameLst>
                                      </p:cBhvr>
                                      <p:tavLst>
                                        <p:tav tm="0">
                                          <p:val>
                                            <p:strVal val="#ppt_x"/>
                                          </p:val>
                                        </p:tav>
                                        <p:tav tm="100000">
                                          <p:val>
                                            <p:strVal val="#ppt_x"/>
                                          </p:val>
                                        </p:tav>
                                      </p:tavLst>
                                    </p:anim>
                                    <p:anim calcmode="lin" valueType="num">
                                      <p:cBhvr>
                                        <p:cTn id="60" dur="900" decel="100000" fill="hold"/>
                                        <p:tgtEl>
                                          <p:spTgt spid="23"/>
                                        </p:tgtEl>
                                        <p:attrNameLst>
                                          <p:attrName>ppt_y</p:attrName>
                                        </p:attrNameLst>
                                      </p:cBhvr>
                                      <p:tavLst>
                                        <p:tav tm="0">
                                          <p:val>
                                            <p:strVal val="#ppt_y+1"/>
                                          </p:val>
                                        </p:tav>
                                        <p:tav tm="100000">
                                          <p:val>
                                            <p:strVal val="#ppt_y-.03"/>
                                          </p:val>
                                        </p:tav>
                                      </p:tavLst>
                                    </p:anim>
                                    <p:anim calcmode="lin" valueType="num">
                                      <p:cBhvr>
                                        <p:cTn id="61" dur="100" accel="100000" fill="hold">
                                          <p:stCondLst>
                                            <p:cond delay="900"/>
                                          </p:stCondLst>
                                        </p:cTn>
                                        <p:tgtEl>
                                          <p:spTgt spid="23"/>
                                        </p:tgtEl>
                                        <p:attrNameLst>
                                          <p:attrName>ppt_y</p:attrName>
                                        </p:attrNameLst>
                                      </p:cBhvr>
                                      <p:tavLst>
                                        <p:tav tm="0">
                                          <p:val>
                                            <p:strVal val="#ppt_y-.03"/>
                                          </p:val>
                                        </p:tav>
                                        <p:tav tm="100000">
                                          <p:val>
                                            <p:strVal val="#ppt_y"/>
                                          </p:val>
                                        </p:tav>
                                      </p:tavLst>
                                    </p:anim>
                                  </p:childTnLst>
                                </p:cTn>
                              </p:par>
                            </p:childTnLst>
                          </p:cTn>
                        </p:par>
                        <p:par>
                          <p:cTn id="62" fill="hold">
                            <p:stCondLst>
                              <p:cond delay="1000"/>
                            </p:stCondLst>
                            <p:childTnLst>
                              <p:par>
                                <p:cTn id="63" presetID="22" presetClass="entr" presetSubtype="1" fill="hold" grpId="0" nodeType="afterEffect">
                                  <p:stCondLst>
                                    <p:cond delay="0"/>
                                  </p:stCondLst>
                                  <p:childTnLst>
                                    <p:set>
                                      <p:cBhvr>
                                        <p:cTn id="64" dur="1" fill="hold">
                                          <p:stCondLst>
                                            <p:cond delay="0"/>
                                          </p:stCondLst>
                                        </p:cTn>
                                        <p:tgtEl>
                                          <p:spTgt spid="29"/>
                                        </p:tgtEl>
                                        <p:attrNameLst>
                                          <p:attrName>style.visibility</p:attrName>
                                        </p:attrNameLst>
                                      </p:cBhvr>
                                      <p:to>
                                        <p:strVal val="visible"/>
                                      </p:to>
                                    </p:set>
                                    <p:animEffect transition="in" filter="wipe(up)">
                                      <p:cBhvr>
                                        <p:cTn id="65" dur="500"/>
                                        <p:tgtEl>
                                          <p:spTgt spid="29"/>
                                        </p:tgtEl>
                                      </p:cBhvr>
                                    </p:animEffect>
                                  </p:childTnLst>
                                </p:cTn>
                              </p:par>
                            </p:childTnLst>
                          </p:cTn>
                        </p:par>
                        <p:par>
                          <p:cTn id="66" fill="hold">
                            <p:stCondLst>
                              <p:cond delay="1500"/>
                            </p:stCondLst>
                            <p:childTnLst>
                              <p:par>
                                <p:cTn id="67" presetID="10" presetClass="exit" presetSubtype="0" fill="hold" nodeType="afterEffect">
                                  <p:stCondLst>
                                    <p:cond delay="0"/>
                                  </p:stCondLst>
                                  <p:childTnLst>
                                    <p:animEffect transition="out" filter="fade">
                                      <p:cBhvr>
                                        <p:cTn id="68" dur="500"/>
                                        <p:tgtEl>
                                          <p:spTgt spid="14"/>
                                        </p:tgtEl>
                                      </p:cBhvr>
                                    </p:animEffect>
                                    <p:set>
                                      <p:cBhvr>
                                        <p:cTn id="69"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70" restart="whenNotActive" fill="hold" evtFilter="cancelBubble" nodeType="interactiveSeq">
                <p:stCondLst>
                  <p:cond evt="onClick" delay="0">
                    <p:tgtEl>
                      <p:spTgt spid="32"/>
                    </p:tgtEl>
                  </p:cond>
                </p:stCondLst>
                <p:endSync evt="end" delay="0">
                  <p:rtn val="all"/>
                </p:endSync>
                <p:childTnLst>
                  <p:par>
                    <p:cTn id="71" fill="hold">
                      <p:stCondLst>
                        <p:cond delay="0"/>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8195"/>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12"/>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13"/>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14"/>
                                        </p:tgtEl>
                                        <p:attrNameLst>
                                          <p:attrName>style.visibility</p:attrName>
                                        </p:attrNameLst>
                                      </p:cBhvr>
                                      <p:to>
                                        <p:strVal val="visible"/>
                                      </p:to>
                                    </p:set>
                                  </p:childTnLst>
                                </p:cTn>
                              </p:par>
                              <p:par>
                                <p:cTn id="81" presetID="1" presetClass="exit" presetSubtype="0" fill="hold" nodeType="withEffect">
                                  <p:stCondLst>
                                    <p:cond delay="0"/>
                                  </p:stCondLst>
                                  <p:childTnLst>
                                    <p:set>
                                      <p:cBhvr>
                                        <p:cTn id="82" dur="1" fill="hold">
                                          <p:stCondLst>
                                            <p:cond delay="0"/>
                                          </p:stCondLst>
                                        </p:cTn>
                                        <p:tgtEl>
                                          <p:spTgt spid="8196"/>
                                        </p:tgtEl>
                                        <p:attrNameLst>
                                          <p:attrName>style.visibility</p:attrName>
                                        </p:attrNameLst>
                                      </p:cBhvr>
                                      <p:to>
                                        <p:strVal val="hidden"/>
                                      </p:to>
                                    </p:set>
                                  </p:childTnLst>
                                </p:cTn>
                              </p:par>
                              <p:par>
                                <p:cTn id="83" presetID="1" presetClass="exit" presetSubtype="0" fill="hold" grpId="2" nodeType="withEffect">
                                  <p:stCondLst>
                                    <p:cond delay="0"/>
                                  </p:stCondLst>
                                  <p:childTnLst>
                                    <p:set>
                                      <p:cBhvr>
                                        <p:cTn id="84" dur="1" fill="hold">
                                          <p:stCondLst>
                                            <p:cond delay="0"/>
                                          </p:stCondLst>
                                        </p:cTn>
                                        <p:tgtEl>
                                          <p:spTgt spid="6"/>
                                        </p:tgtEl>
                                        <p:attrNameLst>
                                          <p:attrName>style.visibility</p:attrName>
                                        </p:attrNameLst>
                                      </p:cBhvr>
                                      <p:to>
                                        <p:strVal val="hidden"/>
                                      </p:to>
                                    </p:set>
                                  </p:childTnLst>
                                </p:cTn>
                              </p:par>
                              <p:par>
                                <p:cTn id="85" presetID="1" presetClass="exit" presetSubtype="0" fill="hold" nodeType="withEffect">
                                  <p:stCondLst>
                                    <p:cond delay="0"/>
                                  </p:stCondLst>
                                  <p:childTnLst>
                                    <p:set>
                                      <p:cBhvr>
                                        <p:cTn id="86" dur="1" fill="hold">
                                          <p:stCondLst>
                                            <p:cond delay="0"/>
                                          </p:stCondLst>
                                        </p:cTn>
                                        <p:tgtEl>
                                          <p:spTgt spid="21"/>
                                        </p:tgtEl>
                                        <p:attrNameLst>
                                          <p:attrName>style.visibility</p:attrName>
                                        </p:attrNameLst>
                                      </p:cBhvr>
                                      <p:to>
                                        <p:strVal val="hidden"/>
                                      </p:to>
                                    </p:set>
                                  </p:childTnLst>
                                </p:cTn>
                              </p:par>
                              <p:par>
                                <p:cTn id="87" presetID="1" presetClass="exit" presetSubtype="0" fill="hold" grpId="2" nodeType="withEffect">
                                  <p:stCondLst>
                                    <p:cond delay="0"/>
                                  </p:stCondLst>
                                  <p:childTnLst>
                                    <p:set>
                                      <p:cBhvr>
                                        <p:cTn id="88" dur="1" fill="hold">
                                          <p:stCondLst>
                                            <p:cond delay="0"/>
                                          </p:stCondLst>
                                        </p:cTn>
                                        <p:tgtEl>
                                          <p:spTgt spid="26"/>
                                        </p:tgtEl>
                                        <p:attrNameLst>
                                          <p:attrName>style.visibility</p:attrName>
                                        </p:attrNameLst>
                                      </p:cBhvr>
                                      <p:to>
                                        <p:strVal val="hidden"/>
                                      </p:to>
                                    </p:set>
                                  </p:childTnLst>
                                </p:cTn>
                              </p:par>
                              <p:par>
                                <p:cTn id="89" presetID="1" presetClass="exit" presetSubtype="0" fill="hold" nodeType="withEffect">
                                  <p:stCondLst>
                                    <p:cond delay="0"/>
                                  </p:stCondLst>
                                  <p:childTnLst>
                                    <p:set>
                                      <p:cBhvr>
                                        <p:cTn id="90" dur="1" fill="hold">
                                          <p:stCondLst>
                                            <p:cond delay="0"/>
                                          </p:stCondLst>
                                        </p:cTn>
                                        <p:tgtEl>
                                          <p:spTgt spid="22"/>
                                        </p:tgtEl>
                                        <p:attrNameLst>
                                          <p:attrName>style.visibility</p:attrName>
                                        </p:attrNameLst>
                                      </p:cBhvr>
                                      <p:to>
                                        <p:strVal val="hidden"/>
                                      </p:to>
                                    </p:set>
                                  </p:childTnLst>
                                </p:cTn>
                              </p:par>
                              <p:par>
                                <p:cTn id="91" presetID="1" presetClass="exit" presetSubtype="0" fill="hold" grpId="2" nodeType="withEffect">
                                  <p:stCondLst>
                                    <p:cond delay="0"/>
                                  </p:stCondLst>
                                  <p:childTnLst>
                                    <p:set>
                                      <p:cBhvr>
                                        <p:cTn id="92" dur="1" fill="hold">
                                          <p:stCondLst>
                                            <p:cond delay="0"/>
                                          </p:stCondLst>
                                        </p:cTn>
                                        <p:tgtEl>
                                          <p:spTgt spid="27"/>
                                        </p:tgtEl>
                                        <p:attrNameLst>
                                          <p:attrName>style.visibility</p:attrName>
                                        </p:attrNameLst>
                                      </p:cBhvr>
                                      <p:to>
                                        <p:strVal val="hidden"/>
                                      </p:to>
                                    </p:set>
                                  </p:childTnLst>
                                </p:cTn>
                              </p:par>
                              <p:par>
                                <p:cTn id="93" presetID="1" presetClass="exit" presetSubtype="0" fill="hold" nodeType="withEffect">
                                  <p:stCondLst>
                                    <p:cond delay="0"/>
                                  </p:stCondLst>
                                  <p:childTnLst>
                                    <p:set>
                                      <p:cBhvr>
                                        <p:cTn id="94" dur="1" fill="hold">
                                          <p:stCondLst>
                                            <p:cond delay="0"/>
                                          </p:stCondLst>
                                        </p:cTn>
                                        <p:tgtEl>
                                          <p:spTgt spid="23"/>
                                        </p:tgtEl>
                                        <p:attrNameLst>
                                          <p:attrName>style.visibility</p:attrName>
                                        </p:attrNameLst>
                                      </p:cBhvr>
                                      <p:to>
                                        <p:strVal val="hidden"/>
                                      </p:to>
                                    </p:set>
                                  </p:childTnLst>
                                </p:cTn>
                              </p:par>
                              <p:par>
                                <p:cTn id="95" presetID="1" presetClass="exit" presetSubtype="0" fill="hold" grpId="2" nodeType="withEffect">
                                  <p:stCondLst>
                                    <p:cond delay="0"/>
                                  </p:stCondLst>
                                  <p:childTnLst>
                                    <p:set>
                                      <p:cBhvr>
                                        <p:cTn id="96" dur="1" fill="hold">
                                          <p:stCondLst>
                                            <p:cond delay="0"/>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32"/>
                  </p:tgtEl>
                </p:cond>
              </p:nextCondLst>
            </p:seq>
            <p:seq concurrent="1" nextAc="seek">
              <p:cTn id="97" restart="whenNotActive" fill="hold" evtFilter="cancelBubble" nodeType="interactiveSeq">
                <p:stCondLst>
                  <p:cond evt="onClick" delay="0">
                    <p:tgtEl>
                      <p:spTgt spid="33"/>
                    </p:tgtEl>
                  </p:cond>
                </p:stCondLst>
                <p:endSync evt="end" delay="0">
                  <p:rtn val="all"/>
                </p:endSync>
                <p:childTnLst>
                  <p:par>
                    <p:cTn id="98" fill="hold">
                      <p:stCondLst>
                        <p:cond delay="0"/>
                      </p:stCondLst>
                      <p:childTnLst>
                        <p:par>
                          <p:cTn id="99" fill="hold">
                            <p:stCondLst>
                              <p:cond delay="0"/>
                            </p:stCondLst>
                            <p:childTnLst>
                              <p:par>
                                <p:cTn id="100" presetID="1" presetClass="entr" presetSubtype="0" fill="hold" nodeType="clickEffect">
                                  <p:stCondLst>
                                    <p:cond delay="0"/>
                                  </p:stCondLst>
                                  <p:childTnLst>
                                    <p:set>
                                      <p:cBhvr>
                                        <p:cTn id="101" dur="1" fill="hold">
                                          <p:stCondLst>
                                            <p:cond delay="0"/>
                                          </p:stCondLst>
                                        </p:cTn>
                                        <p:tgtEl>
                                          <p:spTgt spid="8195"/>
                                        </p:tgtEl>
                                        <p:attrNameLst>
                                          <p:attrName>style.visibility</p:attrName>
                                        </p:attrNameLst>
                                      </p:cBhvr>
                                      <p:to>
                                        <p:strVal val="visible"/>
                                      </p:to>
                                    </p:set>
                                  </p:childTnLst>
                                </p:cTn>
                              </p:par>
                              <p:par>
                                <p:cTn id="102" presetID="1" presetClass="entr" presetSubtype="0" fill="hold" nodeType="withEffect">
                                  <p:stCondLst>
                                    <p:cond delay="0"/>
                                  </p:stCondLst>
                                  <p:childTnLst>
                                    <p:set>
                                      <p:cBhvr>
                                        <p:cTn id="103" dur="1" fill="hold">
                                          <p:stCondLst>
                                            <p:cond delay="0"/>
                                          </p:stCondLst>
                                        </p:cTn>
                                        <p:tgtEl>
                                          <p:spTgt spid="12"/>
                                        </p:tgtEl>
                                        <p:attrNameLst>
                                          <p:attrName>style.visibility</p:attrName>
                                        </p:attrNameLst>
                                      </p:cBhvr>
                                      <p:to>
                                        <p:strVal val="visible"/>
                                      </p:to>
                                    </p:set>
                                  </p:childTnLst>
                                </p:cTn>
                              </p:par>
                              <p:par>
                                <p:cTn id="104" presetID="1" presetClass="entr" presetSubtype="0" fill="hold" nodeType="withEffect">
                                  <p:stCondLst>
                                    <p:cond delay="0"/>
                                  </p:stCondLst>
                                  <p:childTnLst>
                                    <p:set>
                                      <p:cBhvr>
                                        <p:cTn id="105" dur="1" fill="hold">
                                          <p:stCondLst>
                                            <p:cond delay="0"/>
                                          </p:stCondLst>
                                        </p:cTn>
                                        <p:tgtEl>
                                          <p:spTgt spid="13"/>
                                        </p:tgtEl>
                                        <p:attrNameLst>
                                          <p:attrName>style.visibility</p:attrName>
                                        </p:attrNameLst>
                                      </p:cBhvr>
                                      <p:to>
                                        <p:strVal val="visible"/>
                                      </p:to>
                                    </p:set>
                                  </p:childTnLst>
                                </p:cTn>
                              </p:par>
                              <p:par>
                                <p:cTn id="106" presetID="1" presetClass="entr" presetSubtype="0" fill="hold" nodeType="withEffect">
                                  <p:stCondLst>
                                    <p:cond delay="0"/>
                                  </p:stCondLst>
                                  <p:childTnLst>
                                    <p:set>
                                      <p:cBhvr>
                                        <p:cTn id="107" dur="1" fill="hold">
                                          <p:stCondLst>
                                            <p:cond delay="0"/>
                                          </p:stCondLst>
                                        </p:cTn>
                                        <p:tgtEl>
                                          <p:spTgt spid="14"/>
                                        </p:tgtEl>
                                        <p:attrNameLst>
                                          <p:attrName>style.visibility</p:attrName>
                                        </p:attrNameLst>
                                      </p:cBhvr>
                                      <p:to>
                                        <p:strVal val="visible"/>
                                      </p:to>
                                    </p:set>
                                  </p:childTnLst>
                                </p:cTn>
                              </p:par>
                              <p:par>
                                <p:cTn id="108" presetID="1" presetClass="exit" presetSubtype="0" fill="hold" nodeType="withEffect">
                                  <p:stCondLst>
                                    <p:cond delay="0"/>
                                  </p:stCondLst>
                                  <p:childTnLst>
                                    <p:set>
                                      <p:cBhvr>
                                        <p:cTn id="109" dur="1" fill="hold">
                                          <p:stCondLst>
                                            <p:cond delay="0"/>
                                          </p:stCondLst>
                                        </p:cTn>
                                        <p:tgtEl>
                                          <p:spTgt spid="8196"/>
                                        </p:tgtEl>
                                        <p:attrNameLst>
                                          <p:attrName>style.visibility</p:attrName>
                                        </p:attrNameLst>
                                      </p:cBhvr>
                                      <p:to>
                                        <p:strVal val="hidden"/>
                                      </p:to>
                                    </p:set>
                                  </p:childTnLst>
                                </p:cTn>
                              </p:par>
                              <p:par>
                                <p:cTn id="110" presetID="1" presetClass="exit" presetSubtype="0" fill="hold" grpId="1" nodeType="withEffect">
                                  <p:stCondLst>
                                    <p:cond delay="0"/>
                                  </p:stCondLst>
                                  <p:childTnLst>
                                    <p:set>
                                      <p:cBhvr>
                                        <p:cTn id="111" dur="1" fill="hold">
                                          <p:stCondLst>
                                            <p:cond delay="0"/>
                                          </p:stCondLst>
                                        </p:cTn>
                                        <p:tgtEl>
                                          <p:spTgt spid="6"/>
                                        </p:tgtEl>
                                        <p:attrNameLst>
                                          <p:attrName>style.visibility</p:attrName>
                                        </p:attrNameLst>
                                      </p:cBhvr>
                                      <p:to>
                                        <p:strVal val="hidden"/>
                                      </p:to>
                                    </p:set>
                                  </p:childTnLst>
                                </p:cTn>
                              </p:par>
                              <p:par>
                                <p:cTn id="112" presetID="1" presetClass="exit" presetSubtype="0" fill="hold" nodeType="withEffect">
                                  <p:stCondLst>
                                    <p:cond delay="0"/>
                                  </p:stCondLst>
                                  <p:childTnLst>
                                    <p:set>
                                      <p:cBhvr>
                                        <p:cTn id="113" dur="1" fill="hold">
                                          <p:stCondLst>
                                            <p:cond delay="0"/>
                                          </p:stCondLst>
                                        </p:cTn>
                                        <p:tgtEl>
                                          <p:spTgt spid="21"/>
                                        </p:tgtEl>
                                        <p:attrNameLst>
                                          <p:attrName>style.visibility</p:attrName>
                                        </p:attrNameLst>
                                      </p:cBhvr>
                                      <p:to>
                                        <p:strVal val="hidden"/>
                                      </p:to>
                                    </p:set>
                                  </p:childTnLst>
                                </p:cTn>
                              </p:par>
                              <p:par>
                                <p:cTn id="114" presetID="1" presetClass="exit" presetSubtype="0" fill="hold" grpId="1" nodeType="withEffect">
                                  <p:stCondLst>
                                    <p:cond delay="0"/>
                                  </p:stCondLst>
                                  <p:childTnLst>
                                    <p:set>
                                      <p:cBhvr>
                                        <p:cTn id="115" dur="1" fill="hold">
                                          <p:stCondLst>
                                            <p:cond delay="0"/>
                                          </p:stCondLst>
                                        </p:cTn>
                                        <p:tgtEl>
                                          <p:spTgt spid="26"/>
                                        </p:tgtEl>
                                        <p:attrNameLst>
                                          <p:attrName>style.visibility</p:attrName>
                                        </p:attrNameLst>
                                      </p:cBhvr>
                                      <p:to>
                                        <p:strVal val="hidden"/>
                                      </p:to>
                                    </p:set>
                                  </p:childTnLst>
                                </p:cTn>
                              </p:par>
                              <p:par>
                                <p:cTn id="116" presetID="1" presetClass="exit" presetSubtype="0" fill="hold" nodeType="withEffect">
                                  <p:stCondLst>
                                    <p:cond delay="0"/>
                                  </p:stCondLst>
                                  <p:childTnLst>
                                    <p:set>
                                      <p:cBhvr>
                                        <p:cTn id="117" dur="1" fill="hold">
                                          <p:stCondLst>
                                            <p:cond delay="0"/>
                                          </p:stCondLst>
                                        </p:cTn>
                                        <p:tgtEl>
                                          <p:spTgt spid="22"/>
                                        </p:tgtEl>
                                        <p:attrNameLst>
                                          <p:attrName>style.visibility</p:attrName>
                                        </p:attrNameLst>
                                      </p:cBhvr>
                                      <p:to>
                                        <p:strVal val="hidden"/>
                                      </p:to>
                                    </p:set>
                                  </p:childTnLst>
                                </p:cTn>
                              </p:par>
                              <p:par>
                                <p:cTn id="118" presetID="1" presetClass="exit" presetSubtype="0" fill="hold" grpId="1" nodeType="withEffect">
                                  <p:stCondLst>
                                    <p:cond delay="0"/>
                                  </p:stCondLst>
                                  <p:childTnLst>
                                    <p:set>
                                      <p:cBhvr>
                                        <p:cTn id="119" dur="1" fill="hold">
                                          <p:stCondLst>
                                            <p:cond delay="0"/>
                                          </p:stCondLst>
                                        </p:cTn>
                                        <p:tgtEl>
                                          <p:spTgt spid="27"/>
                                        </p:tgtEl>
                                        <p:attrNameLst>
                                          <p:attrName>style.visibility</p:attrName>
                                        </p:attrNameLst>
                                      </p:cBhvr>
                                      <p:to>
                                        <p:strVal val="hidden"/>
                                      </p:to>
                                    </p:set>
                                  </p:childTnLst>
                                </p:cTn>
                              </p:par>
                              <p:par>
                                <p:cTn id="120" presetID="1" presetClass="exit" presetSubtype="0" fill="hold" nodeType="withEffect">
                                  <p:stCondLst>
                                    <p:cond delay="0"/>
                                  </p:stCondLst>
                                  <p:childTnLst>
                                    <p:set>
                                      <p:cBhvr>
                                        <p:cTn id="121" dur="1" fill="hold">
                                          <p:stCondLst>
                                            <p:cond delay="0"/>
                                          </p:stCondLst>
                                        </p:cTn>
                                        <p:tgtEl>
                                          <p:spTgt spid="23"/>
                                        </p:tgtEl>
                                        <p:attrNameLst>
                                          <p:attrName>style.visibility</p:attrName>
                                        </p:attrNameLst>
                                      </p:cBhvr>
                                      <p:to>
                                        <p:strVal val="hidden"/>
                                      </p:to>
                                    </p:set>
                                  </p:childTnLst>
                                </p:cTn>
                              </p:par>
                              <p:par>
                                <p:cTn id="122" presetID="1" presetClass="exit" presetSubtype="0" fill="hold" grpId="1" nodeType="withEffect">
                                  <p:stCondLst>
                                    <p:cond delay="0"/>
                                  </p:stCondLst>
                                  <p:childTnLst>
                                    <p:set>
                                      <p:cBhvr>
                                        <p:cTn id="123" dur="1" fill="hold">
                                          <p:stCondLst>
                                            <p:cond delay="0"/>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33"/>
                  </p:tgtEl>
                </p:cond>
              </p:nextCondLst>
            </p:seq>
          </p:childTnLst>
        </p:cTn>
      </p:par>
    </p:tnLst>
    <p:bldLst>
      <p:bldP spid="27" grpId="0"/>
      <p:bldP spid="27" grpId="1"/>
      <p:bldP spid="27" grpId="2"/>
      <p:bldP spid="6" grpId="0"/>
      <p:bldP spid="6" grpId="1"/>
      <p:bldP spid="6" grpId="2"/>
      <p:bldP spid="29" grpId="0"/>
      <p:bldP spid="29" grpId="1"/>
      <p:bldP spid="29" grpId="2"/>
      <p:bldP spid="26" grpId="0"/>
      <p:bldP spid="26" grpId="1"/>
      <p:bldP spid="26" grpId="2"/>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set"/>
          <p:cNvSpPr/>
          <p:nvPr/>
        </p:nvSpPr>
        <p:spPr>
          <a:xfrm>
            <a:off x="6325371" y="2855771"/>
            <a:ext cx="1575064" cy="426474"/>
          </a:xfrm>
          <a:prstGeom prst="roundRect">
            <a:avLst/>
          </a:prstGeom>
          <a:solidFill>
            <a:srgbClr val="FF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1800" dirty="0">
                <a:ln w="0"/>
                <a:solidFill>
                  <a:schemeClr val="bg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Reset</a:t>
            </a:r>
          </a:p>
        </p:txBody>
      </p:sp>
      <p:sp>
        <p:nvSpPr>
          <p:cNvPr id="2" name="Title 1"/>
          <p:cNvSpPr>
            <a:spLocks noGrp="1"/>
          </p:cNvSpPr>
          <p:nvPr>
            <p:ph type="title"/>
          </p:nvPr>
        </p:nvSpPr>
        <p:spPr>
          <a:xfrm>
            <a:off x="0" y="0"/>
            <a:ext cx="7562162" cy="1161453"/>
          </a:xfrm>
        </p:spPr>
        <p:txBody>
          <a:bodyPr>
            <a:normAutofit/>
          </a:bodyPr>
          <a:lstStyle/>
          <a:p>
            <a:pPr algn="ctr"/>
            <a:r>
              <a:rPr lang="en-NZ" b="1" dirty="0">
                <a:ln w="9525">
                  <a:solidFill>
                    <a:sysClr val="windowText" lastClr="000000"/>
                  </a:solidFill>
                  <a:prstDash val="solid"/>
                </a:ln>
                <a:solidFill>
                  <a:schemeClr val="accent2">
                    <a:lumMod val="20000"/>
                    <a:lumOff val="80000"/>
                  </a:schemeClr>
                </a:solidFill>
                <a:effectLst>
                  <a:outerShdw blurRad="12700" dist="38100" dir="2700000" algn="tl" rotWithShape="0">
                    <a:schemeClr val="bg1">
                      <a:lumMod val="50000"/>
                    </a:schemeClr>
                  </a:outerShdw>
                </a:effectLst>
                <a:latin typeface="Poor Richard" panose="02080502050505020702" pitchFamily="18" charset="0"/>
              </a:rPr>
              <a:t>How the Church uses colour to mark the Liturgical seasons including  Ordinary Time </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4736" y="1313201"/>
            <a:ext cx="4639932" cy="325413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6" name="Picture 5" descr="A picture containing indoor, floor, wall, table&#10;&#10;Description generated with very high confidence"/>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62161" y="138848"/>
            <a:ext cx="1428203" cy="961290"/>
          </a:xfrm>
          <a:prstGeom prst="rect">
            <a:avLst/>
          </a:prstGeom>
          <a:ln>
            <a:solidFill>
              <a:schemeClr val="bg1"/>
            </a:solidFill>
          </a:ln>
        </p:spPr>
      </p:pic>
      <p:sp>
        <p:nvSpPr>
          <p:cNvPr id="10" name="TextBox: PageNumber"/>
          <p:cNvSpPr txBox="1">
            <a:spLocks/>
          </p:cNvSpPr>
          <p:nvPr/>
        </p:nvSpPr>
        <p:spPr>
          <a:xfrm>
            <a:off x="8640000" y="4680000"/>
            <a:ext cx="360000" cy="360000"/>
          </a:xfrm>
          <a:prstGeom prst="rect">
            <a:avLst/>
          </a:prstGeom>
          <a:solidFill>
            <a:schemeClr val="accent6">
              <a:lumMod val="20000"/>
              <a:lumOff val="80000"/>
            </a:schemeClr>
          </a:solidFill>
          <a:ln w="25400">
            <a:solidFill>
              <a:schemeClr val="accent6">
                <a:lumMod val="50000"/>
              </a:schemeClr>
            </a:solidFill>
          </a:ln>
        </p:spPr>
        <p:txBody>
          <a:bodyPr wrap="none" rtlCol="0" anchor="ctr" anchorCtr="1">
            <a:noAutofit/>
          </a:bodyPr>
          <a:lstStyle/>
          <a:p>
            <a:pPr algn="ctr">
              <a:defRPr/>
            </a:pPr>
            <a:r>
              <a:rPr lang="en-GB" sz="900" b="1" kern="0" dirty="0">
                <a:latin typeface="Arial" pitchFamily="34" charset="0"/>
                <a:cs typeface="Arial" pitchFamily="34" charset="0"/>
              </a:rPr>
              <a:t>R-1</a:t>
            </a:r>
          </a:p>
          <a:p>
            <a:pPr algn="ctr">
              <a:defRPr/>
            </a:pPr>
            <a:r>
              <a:rPr lang="en-GB" sz="900" b="1" kern="0" dirty="0">
                <a:latin typeface="Arial" pitchFamily="34" charset="0"/>
                <a:cs typeface="Arial" pitchFamily="34" charset="0"/>
              </a:rPr>
              <a:t>S-06</a:t>
            </a:r>
          </a:p>
        </p:txBody>
      </p:sp>
      <p:sp>
        <p:nvSpPr>
          <p:cNvPr id="11" name="Action Button: Forward">
            <a:hlinkClick r:id="" action="ppaction://hlinkshowjump?jump=nextslide" highlightClick="1"/>
          </p:cNvPr>
          <p:cNvSpPr/>
          <p:nvPr/>
        </p:nvSpPr>
        <p:spPr>
          <a:xfrm>
            <a:off x="8100392" y="4680000"/>
            <a:ext cx="432048" cy="360000"/>
          </a:xfrm>
          <a:prstGeom prst="actionButtonForwardNext">
            <a:avLst/>
          </a:prstGeom>
          <a:solidFill>
            <a:schemeClr val="accent6">
              <a:lumMod val="20000"/>
              <a:lumOff val="8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2" name="Action Button: Back">
            <a:hlinkClick r:id="" action="ppaction://hlinkshowjump?jump=previousslide" highlightClick="1"/>
          </p:cNvPr>
          <p:cNvSpPr/>
          <p:nvPr/>
        </p:nvSpPr>
        <p:spPr>
          <a:xfrm>
            <a:off x="7596000" y="4680000"/>
            <a:ext cx="432048" cy="360000"/>
          </a:xfrm>
          <a:prstGeom prst="actionButtonBackPrevious">
            <a:avLst/>
          </a:prstGeom>
          <a:solidFill>
            <a:schemeClr val="accent6">
              <a:lumMod val="20000"/>
              <a:lumOff val="8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9" name="Card: 3"/>
          <p:cNvSpPr/>
          <p:nvPr/>
        </p:nvSpPr>
        <p:spPr>
          <a:xfrm>
            <a:off x="5704885" y="1313201"/>
            <a:ext cx="3196354" cy="3326286"/>
          </a:xfrm>
          <a:prstGeom prst="roundRect">
            <a:avLst>
              <a:gd name="adj" fmla="val 8001"/>
            </a:avLst>
          </a:prstGeom>
          <a:solidFill>
            <a:schemeClr val="accent6">
              <a:lumMod val="40000"/>
              <a:lumOff val="6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Aft>
                <a:spcPts val="750"/>
              </a:spcAft>
            </a:pPr>
            <a:r>
              <a:rPr lang="en-NZ" sz="1600" dirty="0">
                <a:solidFill>
                  <a:schemeClr val="tx1"/>
                </a:solidFill>
                <a:latin typeface="Arial" panose="020B0604020202020204" pitchFamily="34" charset="0"/>
                <a:ea typeface="Calibri" panose="020F0502020204030204" pitchFamily="34" charset="0"/>
                <a:cs typeface="Times New Roman" panose="02020603050405020304" pitchFamily="18" charset="0"/>
              </a:rPr>
              <a:t>The vestments that the priest wears also reflect the colour of the season that is being celebrated. The same colour is used for the altar cloths and the sanctuary decorations such as banners, flowers and symbols.</a:t>
            </a:r>
            <a:r>
              <a:rPr lang="en-NZ" sz="1600" dirty="0">
                <a:latin typeface="Arial" panose="020B0604020202020204" pitchFamily="34" charset="0"/>
                <a:ea typeface="Calibri" panose="020F0502020204030204" pitchFamily="34" charset="0"/>
                <a:cs typeface="Times New Roman" panose="02020603050405020304" pitchFamily="18" charset="0"/>
              </a:rPr>
              <a:t> </a:t>
            </a:r>
          </a:p>
          <a:p>
            <a:pPr>
              <a:lnSpc>
                <a:spcPct val="115000"/>
              </a:lnSpc>
              <a:spcAft>
                <a:spcPts val="750"/>
              </a:spcAft>
            </a:pPr>
            <a:r>
              <a:rPr lang="en-NZ" sz="1600" b="1" dirty="0">
                <a:solidFill>
                  <a:srgbClr val="009644"/>
                </a:solidFill>
                <a:latin typeface="Arial" panose="020B0604020202020204" pitchFamily="34" charset="0"/>
                <a:ea typeface="Calibri" panose="020F0502020204030204" pitchFamily="34" charset="0"/>
                <a:cs typeface="Times New Roman" panose="02020603050405020304" pitchFamily="18" charset="0"/>
              </a:rPr>
              <a:t>What colour vestments would priests wear most during the Liturgical Year? Why?</a:t>
            </a:r>
            <a:endParaRPr lang="en-NZ" dirty="0">
              <a:solidFill>
                <a:srgbClr val="009644"/>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8" name="Card: 2"/>
          <p:cNvSpPr/>
          <p:nvPr/>
        </p:nvSpPr>
        <p:spPr>
          <a:xfrm>
            <a:off x="5704885" y="1311824"/>
            <a:ext cx="3196354" cy="3327663"/>
          </a:xfrm>
          <a:prstGeom prst="roundRect">
            <a:avLst>
              <a:gd name="adj" fmla="val 8001"/>
            </a:avLst>
          </a:prstGeom>
          <a:solidFill>
            <a:schemeClr val="accent6">
              <a:lumMod val="40000"/>
              <a:lumOff val="6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Aft>
                <a:spcPts val="750"/>
              </a:spcAft>
            </a:pPr>
            <a:r>
              <a:rPr lang="en-NZ" sz="1600" dirty="0">
                <a:solidFill>
                  <a:schemeClr val="tx1"/>
                </a:solidFill>
                <a:latin typeface="Arial" panose="020B0604020202020204" pitchFamily="34" charset="0"/>
                <a:ea typeface="Calibri" panose="020F0502020204030204" pitchFamily="34" charset="0"/>
                <a:cs typeface="Times New Roman" panose="02020603050405020304" pitchFamily="18" charset="0"/>
              </a:rPr>
              <a:t>The Church uses colour to show which season of the Liturgical Year it is celebrating. The colours reflect the mood of the season. The colours used in the Church match the colours on the Liturgical Calendar. </a:t>
            </a:r>
          </a:p>
          <a:p>
            <a:pPr>
              <a:lnSpc>
                <a:spcPct val="115000"/>
              </a:lnSpc>
              <a:spcAft>
                <a:spcPts val="750"/>
              </a:spcAft>
            </a:pPr>
            <a:r>
              <a:rPr lang="en-NZ" sz="1600" b="1" dirty="0">
                <a:solidFill>
                  <a:srgbClr val="009644"/>
                </a:solidFill>
                <a:latin typeface="Arial" panose="020B0604020202020204" pitchFamily="34" charset="0"/>
                <a:ea typeface="Calibri" panose="020F0502020204030204" pitchFamily="34" charset="0"/>
                <a:cs typeface="Times New Roman" panose="02020603050405020304" pitchFamily="18" charset="0"/>
              </a:rPr>
              <a:t>Name the colour for each season in the Liturgical Year. </a:t>
            </a:r>
            <a:endParaRPr lang="en-NZ" dirty="0">
              <a:solidFill>
                <a:srgbClr val="009644"/>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7" name="Card: 1"/>
          <p:cNvSpPr/>
          <p:nvPr/>
        </p:nvSpPr>
        <p:spPr>
          <a:xfrm>
            <a:off x="5704885" y="1311824"/>
            <a:ext cx="3196354" cy="3327663"/>
          </a:xfrm>
          <a:prstGeom prst="roundRect">
            <a:avLst>
              <a:gd name="adj" fmla="val 8001"/>
            </a:avLst>
          </a:prstGeom>
          <a:solidFill>
            <a:schemeClr val="accent6">
              <a:lumMod val="40000"/>
              <a:lumOff val="6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450"/>
              </a:spcAft>
            </a:pPr>
            <a:r>
              <a:rPr lang="en-NZ" sz="1600" dirty="0">
                <a:solidFill>
                  <a:schemeClr val="tx1"/>
                </a:solidFill>
                <a:latin typeface="Arial" panose="020B0604020202020204" pitchFamily="34" charset="0"/>
                <a:ea typeface="Calibri" panose="020F0502020204030204" pitchFamily="34" charset="0"/>
              </a:rPr>
              <a:t>After the celebrations of Christmas and Easter the mood of the Eucharist changes. The special symbols, decorations, hymns and prayers used to celebrate the season are no longer used.</a:t>
            </a:r>
            <a:endParaRPr lang="en-NZ" sz="1600" b="1" dirty="0">
              <a:solidFill>
                <a:schemeClr val="tx1"/>
              </a:solidFill>
              <a:latin typeface="Arial" panose="020B0604020202020204" pitchFamily="34" charset="0"/>
              <a:ea typeface="Calibri" panose="020F0502020204030204" pitchFamily="34" charset="0"/>
            </a:endParaRPr>
          </a:p>
          <a:p>
            <a:r>
              <a:rPr lang="en-NZ" sz="1600" b="1" dirty="0">
                <a:solidFill>
                  <a:srgbClr val="009644"/>
                </a:solidFill>
                <a:latin typeface="Arial" panose="020B0604020202020204" pitchFamily="34" charset="0"/>
                <a:ea typeface="Calibri" panose="020F0502020204030204" pitchFamily="34" charset="0"/>
              </a:rPr>
              <a:t>Name some of the Christmas and Easter liturgical decorations that are removed when the seasons have ended.</a:t>
            </a:r>
            <a:endParaRPr lang="en-NZ" sz="1600" dirty="0">
              <a:solidFill>
                <a:srgbClr val="009644"/>
              </a:solidFill>
            </a:endParaRPr>
          </a:p>
        </p:txBody>
      </p:sp>
      <p:sp>
        <p:nvSpPr>
          <p:cNvPr id="14" name="Rectangle 13"/>
          <p:cNvSpPr/>
          <p:nvPr/>
        </p:nvSpPr>
        <p:spPr>
          <a:xfrm>
            <a:off x="2707758" y="4860000"/>
            <a:ext cx="3793026" cy="261610"/>
          </a:xfrm>
          <a:prstGeom prst="rect">
            <a:avLst/>
          </a:prstGeom>
        </p:spPr>
        <p:txBody>
          <a:bodyPr wrap="none">
            <a:spAutoFit/>
          </a:bodyPr>
          <a:lstStyle/>
          <a:p>
            <a:pPr lvl="0" algn="ctr"/>
            <a:r>
              <a:rPr lang="en-GB" sz="1100" dirty="0">
                <a:solidFill>
                  <a:schemeClr val="bg1"/>
                </a:solidFill>
                <a:latin typeface="Arial" pitchFamily="34" charset="0"/>
                <a:ea typeface="Segoe UI" pitchFamily="34" charset="0"/>
                <a:cs typeface="Arial" pitchFamily="34" charset="0"/>
              </a:rPr>
              <a:t>Click the “cards” to move through and “reset” to start over.</a:t>
            </a:r>
          </a:p>
        </p:txBody>
      </p:sp>
    </p:spTree>
    <p:extLst>
      <p:ext uri="{BB962C8B-B14F-4D97-AF65-F5344CB8AC3E}">
        <p14:creationId xmlns:p14="http://schemas.microsoft.com/office/powerpoint/2010/main" val="5974663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31" presetClass="exit" presetSubtype="0" fill="hold" grpId="0" nodeType="clickEffect">
                                  <p:stCondLst>
                                    <p:cond delay="0"/>
                                  </p:stCondLst>
                                  <p:childTnLst>
                                    <p:anim calcmode="lin" valueType="num">
                                      <p:cBhvr>
                                        <p:cTn id="6" dur="1000"/>
                                        <p:tgtEl>
                                          <p:spTgt spid="7"/>
                                        </p:tgtEl>
                                        <p:attrNameLst>
                                          <p:attrName>ppt_w</p:attrName>
                                        </p:attrNameLst>
                                      </p:cBhvr>
                                      <p:tavLst>
                                        <p:tav tm="0">
                                          <p:val>
                                            <p:strVal val="ppt_w"/>
                                          </p:val>
                                        </p:tav>
                                        <p:tav tm="100000">
                                          <p:val>
                                            <p:fltVal val="0"/>
                                          </p:val>
                                        </p:tav>
                                      </p:tavLst>
                                    </p:anim>
                                    <p:anim calcmode="lin" valueType="num">
                                      <p:cBhvr>
                                        <p:cTn id="7" dur="1000"/>
                                        <p:tgtEl>
                                          <p:spTgt spid="7"/>
                                        </p:tgtEl>
                                        <p:attrNameLst>
                                          <p:attrName>ppt_h</p:attrName>
                                        </p:attrNameLst>
                                      </p:cBhvr>
                                      <p:tavLst>
                                        <p:tav tm="0">
                                          <p:val>
                                            <p:strVal val="ppt_h"/>
                                          </p:val>
                                        </p:tav>
                                        <p:tav tm="100000">
                                          <p:val>
                                            <p:fltVal val="0"/>
                                          </p:val>
                                        </p:tav>
                                      </p:tavLst>
                                    </p:anim>
                                    <p:anim calcmode="lin" valueType="num">
                                      <p:cBhvr>
                                        <p:cTn id="8" dur="1000"/>
                                        <p:tgtEl>
                                          <p:spTgt spid="7"/>
                                        </p:tgtEl>
                                        <p:attrNameLst>
                                          <p:attrName>style.rotation</p:attrName>
                                        </p:attrNameLst>
                                      </p:cBhvr>
                                      <p:tavLst>
                                        <p:tav tm="0">
                                          <p:val>
                                            <p:fltVal val="0"/>
                                          </p:val>
                                        </p:tav>
                                        <p:tav tm="100000">
                                          <p:val>
                                            <p:fltVal val="90"/>
                                          </p:val>
                                        </p:tav>
                                      </p:tavLst>
                                    </p:anim>
                                    <p:animEffect transition="out" filter="fade">
                                      <p:cBhvr>
                                        <p:cTn id="9" dur="1000"/>
                                        <p:tgtEl>
                                          <p:spTgt spid="7"/>
                                        </p:tgtEl>
                                      </p:cBhvr>
                                    </p:animEffect>
                                    <p:set>
                                      <p:cBhvr>
                                        <p:cTn id="10" dur="1" fill="hold">
                                          <p:stCondLst>
                                            <p:cond delay="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1" restart="whenNotActive" fill="hold" evtFilter="cancelBubble" nodeType="interactiveSeq">
                <p:stCondLst>
                  <p:cond evt="onClick" delay="0">
                    <p:tgtEl>
                      <p:spTgt spid="8"/>
                    </p:tgtEl>
                  </p:cond>
                </p:stCondLst>
                <p:endSync evt="end" delay="0">
                  <p:rtn val="all"/>
                </p:endSync>
                <p:childTnLst>
                  <p:par>
                    <p:cTn id="12" fill="hold">
                      <p:stCondLst>
                        <p:cond delay="0"/>
                      </p:stCondLst>
                      <p:childTnLst>
                        <p:par>
                          <p:cTn id="13" fill="hold">
                            <p:stCondLst>
                              <p:cond delay="0"/>
                            </p:stCondLst>
                            <p:childTnLst>
                              <p:par>
                                <p:cTn id="14" presetID="31" presetClass="exit" presetSubtype="0" fill="hold" grpId="0" nodeType="clickEffect">
                                  <p:stCondLst>
                                    <p:cond delay="0"/>
                                  </p:stCondLst>
                                  <p:childTnLst>
                                    <p:anim calcmode="lin" valueType="num">
                                      <p:cBhvr>
                                        <p:cTn id="15" dur="1000"/>
                                        <p:tgtEl>
                                          <p:spTgt spid="8"/>
                                        </p:tgtEl>
                                        <p:attrNameLst>
                                          <p:attrName>ppt_w</p:attrName>
                                        </p:attrNameLst>
                                      </p:cBhvr>
                                      <p:tavLst>
                                        <p:tav tm="0">
                                          <p:val>
                                            <p:strVal val="ppt_w"/>
                                          </p:val>
                                        </p:tav>
                                        <p:tav tm="100000">
                                          <p:val>
                                            <p:fltVal val="0"/>
                                          </p:val>
                                        </p:tav>
                                      </p:tavLst>
                                    </p:anim>
                                    <p:anim calcmode="lin" valueType="num">
                                      <p:cBhvr>
                                        <p:cTn id="16" dur="1000"/>
                                        <p:tgtEl>
                                          <p:spTgt spid="8"/>
                                        </p:tgtEl>
                                        <p:attrNameLst>
                                          <p:attrName>ppt_h</p:attrName>
                                        </p:attrNameLst>
                                      </p:cBhvr>
                                      <p:tavLst>
                                        <p:tav tm="0">
                                          <p:val>
                                            <p:strVal val="ppt_h"/>
                                          </p:val>
                                        </p:tav>
                                        <p:tav tm="100000">
                                          <p:val>
                                            <p:fltVal val="0"/>
                                          </p:val>
                                        </p:tav>
                                      </p:tavLst>
                                    </p:anim>
                                    <p:anim calcmode="lin" valueType="num">
                                      <p:cBhvr>
                                        <p:cTn id="17" dur="1000"/>
                                        <p:tgtEl>
                                          <p:spTgt spid="8"/>
                                        </p:tgtEl>
                                        <p:attrNameLst>
                                          <p:attrName>style.rotation</p:attrName>
                                        </p:attrNameLst>
                                      </p:cBhvr>
                                      <p:tavLst>
                                        <p:tav tm="0">
                                          <p:val>
                                            <p:fltVal val="0"/>
                                          </p:val>
                                        </p:tav>
                                        <p:tav tm="100000">
                                          <p:val>
                                            <p:fltVal val="90"/>
                                          </p:val>
                                        </p:tav>
                                      </p:tavLst>
                                    </p:anim>
                                    <p:animEffect transition="out" filter="fade">
                                      <p:cBhvr>
                                        <p:cTn id="18" dur="1000"/>
                                        <p:tgtEl>
                                          <p:spTgt spid="8"/>
                                        </p:tgtEl>
                                      </p:cBhvr>
                                    </p:animEffect>
                                    <p:set>
                                      <p:cBhvr>
                                        <p:cTn id="19" dur="1" fill="hold">
                                          <p:stCondLst>
                                            <p:cond delay="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20" restart="whenNotActive" fill="hold" evtFilter="cancelBubble" nodeType="interactiveSeq">
                <p:stCondLst>
                  <p:cond evt="onClick" delay="0">
                    <p:tgtEl>
                      <p:spTgt spid="9"/>
                    </p:tgtEl>
                  </p:cond>
                </p:stCondLst>
                <p:endSync evt="end" delay="0">
                  <p:rtn val="all"/>
                </p:endSync>
                <p:childTnLst>
                  <p:par>
                    <p:cTn id="21" fill="hold">
                      <p:stCondLst>
                        <p:cond delay="0"/>
                      </p:stCondLst>
                      <p:childTnLst>
                        <p:par>
                          <p:cTn id="22" fill="hold">
                            <p:stCondLst>
                              <p:cond delay="0"/>
                            </p:stCondLst>
                            <p:childTnLst>
                              <p:par>
                                <p:cTn id="23" presetID="31" presetClass="exit" presetSubtype="0" fill="hold" grpId="0" nodeType="clickEffect">
                                  <p:stCondLst>
                                    <p:cond delay="0"/>
                                  </p:stCondLst>
                                  <p:childTnLst>
                                    <p:anim calcmode="lin" valueType="num">
                                      <p:cBhvr>
                                        <p:cTn id="24" dur="1000"/>
                                        <p:tgtEl>
                                          <p:spTgt spid="9"/>
                                        </p:tgtEl>
                                        <p:attrNameLst>
                                          <p:attrName>ppt_w</p:attrName>
                                        </p:attrNameLst>
                                      </p:cBhvr>
                                      <p:tavLst>
                                        <p:tav tm="0">
                                          <p:val>
                                            <p:strVal val="ppt_w"/>
                                          </p:val>
                                        </p:tav>
                                        <p:tav tm="100000">
                                          <p:val>
                                            <p:fltVal val="0"/>
                                          </p:val>
                                        </p:tav>
                                      </p:tavLst>
                                    </p:anim>
                                    <p:anim calcmode="lin" valueType="num">
                                      <p:cBhvr>
                                        <p:cTn id="25" dur="1000"/>
                                        <p:tgtEl>
                                          <p:spTgt spid="9"/>
                                        </p:tgtEl>
                                        <p:attrNameLst>
                                          <p:attrName>ppt_h</p:attrName>
                                        </p:attrNameLst>
                                      </p:cBhvr>
                                      <p:tavLst>
                                        <p:tav tm="0">
                                          <p:val>
                                            <p:strVal val="ppt_h"/>
                                          </p:val>
                                        </p:tav>
                                        <p:tav tm="100000">
                                          <p:val>
                                            <p:fltVal val="0"/>
                                          </p:val>
                                        </p:tav>
                                      </p:tavLst>
                                    </p:anim>
                                    <p:anim calcmode="lin" valueType="num">
                                      <p:cBhvr>
                                        <p:cTn id="26" dur="1000"/>
                                        <p:tgtEl>
                                          <p:spTgt spid="9"/>
                                        </p:tgtEl>
                                        <p:attrNameLst>
                                          <p:attrName>style.rotation</p:attrName>
                                        </p:attrNameLst>
                                      </p:cBhvr>
                                      <p:tavLst>
                                        <p:tav tm="0">
                                          <p:val>
                                            <p:fltVal val="0"/>
                                          </p:val>
                                        </p:tav>
                                        <p:tav tm="100000">
                                          <p:val>
                                            <p:fltVal val="90"/>
                                          </p:val>
                                        </p:tav>
                                      </p:tavLst>
                                    </p:anim>
                                    <p:animEffect transition="out" filter="fade">
                                      <p:cBhvr>
                                        <p:cTn id="27" dur="1000"/>
                                        <p:tgtEl>
                                          <p:spTgt spid="9"/>
                                        </p:tgtEl>
                                      </p:cBhvr>
                                    </p:animEffect>
                                    <p:set>
                                      <p:cBhvr>
                                        <p:cTn id="28" dur="1" fill="hold">
                                          <p:stCondLst>
                                            <p:cond delay="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29" restart="whenNotActive" fill="hold" evtFilter="cancelBubble" nodeType="interactiveSeq">
                <p:stCondLst>
                  <p:cond evt="onClick" delay="0">
                    <p:tgtEl>
                      <p:spTgt spid="13"/>
                    </p:tgtEl>
                  </p:cond>
                </p:stCondLst>
                <p:endSync evt="end" delay="0">
                  <p:rtn val="all"/>
                </p:endSync>
                <p:childTnLst>
                  <p:par>
                    <p:cTn id="30" fill="hold">
                      <p:stCondLst>
                        <p:cond delay="0"/>
                      </p:stCondLst>
                      <p:childTnLst>
                        <p:par>
                          <p:cTn id="31" fill="hold">
                            <p:stCondLst>
                              <p:cond delay="0"/>
                            </p:stCondLst>
                            <p:childTnLst>
                              <p:par>
                                <p:cTn id="32" presetID="10" presetClass="entr" presetSubtype="0" fill="hold" grpId="1" nodeType="with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fade">
                                      <p:cBhvr>
                                        <p:cTn id="34" dur="500"/>
                                        <p:tgtEl>
                                          <p:spTgt spid="7"/>
                                        </p:tgtEl>
                                      </p:cBhvr>
                                    </p:animEffect>
                                  </p:childTnLst>
                                </p:cTn>
                              </p:par>
                              <p:par>
                                <p:cTn id="35" presetID="10" presetClass="entr" presetSubtype="0" fill="hold" grpId="1" nodeType="with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fade">
                                      <p:cBhvr>
                                        <p:cTn id="37" dur="500"/>
                                        <p:tgtEl>
                                          <p:spTgt spid="8"/>
                                        </p:tgtEl>
                                      </p:cBhvr>
                                    </p:animEffect>
                                  </p:childTnLst>
                                </p:cTn>
                              </p:par>
                              <p:par>
                                <p:cTn id="38" presetID="10" presetClass="entr" presetSubtype="0" fill="hold" grpId="1" nodeType="with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fade">
                                      <p:cBhvr>
                                        <p:cTn id="40" dur="500"/>
                                        <p:tgtEl>
                                          <p:spTgt spid="9"/>
                                        </p:tgtEl>
                                      </p:cBhvr>
                                    </p:animEffect>
                                  </p:childTnLst>
                                </p:cTn>
                              </p:par>
                            </p:childTnLst>
                          </p:cTn>
                        </p:par>
                      </p:childTnLst>
                    </p:cTn>
                  </p:par>
                </p:childTnLst>
              </p:cTn>
              <p:nextCondLst>
                <p:cond evt="onClick" delay="0">
                  <p:tgtEl>
                    <p:spTgt spid="13"/>
                  </p:tgtEl>
                </p:cond>
              </p:nextCondLst>
            </p:seq>
          </p:childTnLst>
        </p:cTn>
      </p:par>
    </p:tnLst>
    <p:bldLst>
      <p:bldP spid="9" grpId="0" animBg="1"/>
      <p:bldP spid="9" grpId="1" animBg="1"/>
      <p:bldP spid="8" grpId="0" animBg="1"/>
      <p:bldP spid="8" grpId="1" animBg="1"/>
      <p:bldP spid="7" grpId="0" animBg="1"/>
      <p:bldP spid="7"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List box"/>
          <p:cNvSpPr/>
          <p:nvPr/>
        </p:nvSpPr>
        <p:spPr>
          <a:xfrm>
            <a:off x="1255294" y="3093725"/>
            <a:ext cx="6286926" cy="1580630"/>
          </a:xfrm>
          <a:prstGeom prst="roundRect">
            <a:avLst>
              <a:gd name="adj" fmla="val 9320"/>
            </a:avLst>
          </a:prstGeom>
          <a:solidFill>
            <a:schemeClr val="accent6">
              <a:lumMod val="20000"/>
              <a:lumOff val="8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013"/>
          </a:p>
        </p:txBody>
      </p:sp>
      <p:sp>
        <p:nvSpPr>
          <p:cNvPr id="2" name="Title 1"/>
          <p:cNvSpPr>
            <a:spLocks noGrp="1"/>
          </p:cNvSpPr>
          <p:nvPr>
            <p:ph type="title"/>
          </p:nvPr>
        </p:nvSpPr>
        <p:spPr>
          <a:xfrm>
            <a:off x="628649" y="-3571"/>
            <a:ext cx="7886700" cy="787521"/>
          </a:xfrm>
        </p:spPr>
        <p:txBody>
          <a:bodyPr>
            <a:normAutofit/>
          </a:bodyPr>
          <a:lstStyle/>
          <a:p>
            <a:pPr algn="ctr"/>
            <a:r>
              <a:rPr lang="en-NZ" b="1" dirty="0">
                <a:ln w="9525">
                  <a:solidFill>
                    <a:sysClr val="windowText" lastClr="000000"/>
                  </a:solidFill>
                  <a:prstDash val="solid"/>
                </a:ln>
                <a:solidFill>
                  <a:schemeClr val="accent2">
                    <a:lumMod val="20000"/>
                    <a:lumOff val="80000"/>
                  </a:schemeClr>
                </a:solidFill>
                <a:effectLst>
                  <a:outerShdw blurRad="12700" dist="38100" dir="2700000" algn="tl" rotWithShape="0">
                    <a:schemeClr val="bg1">
                      <a:lumMod val="50000"/>
                    </a:schemeClr>
                  </a:outerShdw>
                </a:effectLst>
                <a:latin typeface="Poor Richard" panose="02080502050505020702" pitchFamily="18" charset="0"/>
              </a:rPr>
              <a:t>Ordinary Time is Ordered or Numbered Time</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00393" y="3119375"/>
            <a:ext cx="539607" cy="722435"/>
          </a:xfrm>
          <a:prstGeom prst="rect">
            <a:avLst/>
          </a:prstGeom>
          <a:ln>
            <a:solidFill>
              <a:schemeClr val="accent6">
                <a:lumMod val="50000"/>
              </a:schemeClr>
            </a:solidFill>
          </a:ln>
        </p:spPr>
      </p:pic>
      <p:pic>
        <p:nvPicPr>
          <p:cNvPr id="6" name="Picture 2" descr="A close up of a book&#10;&#10;Description generated with high confidence"/>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5044" y="4179042"/>
            <a:ext cx="979532" cy="550780"/>
          </a:xfrm>
          <a:prstGeom prst="rect">
            <a:avLst/>
          </a:prstGeom>
          <a:ln>
            <a:solidFill>
              <a:schemeClr val="accent6">
                <a:lumMod val="50000"/>
              </a:schemeClr>
            </a:solidFill>
          </a:ln>
        </p:spPr>
      </p:pic>
      <p:pic>
        <p:nvPicPr>
          <p:cNvPr id="8"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21518" y="3901732"/>
            <a:ext cx="919237" cy="690329"/>
          </a:xfrm>
          <a:prstGeom prst="rect">
            <a:avLst/>
          </a:prstGeom>
          <a:ln>
            <a:solidFill>
              <a:schemeClr val="accent6">
                <a:lumMod val="50000"/>
              </a:schemeClr>
            </a:solidFill>
          </a:ln>
        </p:spPr>
      </p:pic>
      <p:pic>
        <p:nvPicPr>
          <p:cNvPr id="10" name="Picture 1" descr="A picture containing text&#10;&#10;Description generated with high confidence"/>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5044" y="3142517"/>
            <a:ext cx="1008432" cy="924183"/>
          </a:xfrm>
          <a:prstGeom prst="rect">
            <a:avLst/>
          </a:prstGeom>
          <a:ln>
            <a:solidFill>
              <a:schemeClr val="accent6">
                <a:lumMod val="50000"/>
              </a:schemeClr>
            </a:solidFill>
          </a:ln>
        </p:spPr>
      </p:pic>
      <p:sp>
        <p:nvSpPr>
          <p:cNvPr id="11" name="Sentences 1-6"/>
          <p:cNvSpPr/>
          <p:nvPr/>
        </p:nvSpPr>
        <p:spPr>
          <a:xfrm>
            <a:off x="0" y="795078"/>
            <a:ext cx="9144000" cy="2264723"/>
          </a:xfrm>
          <a:prstGeom prst="rect">
            <a:avLst/>
          </a:prstGeom>
          <a:solidFill>
            <a:schemeClr val="accent6">
              <a:lumMod val="20000"/>
              <a:lumOff val="80000"/>
            </a:schemeClr>
          </a:solidFill>
          <a:ln>
            <a:noFill/>
          </a:ln>
        </p:spPr>
        <p:txBody>
          <a:bodyPr wrap="square">
            <a:spAutoFit/>
          </a:bodyPr>
          <a:lstStyle/>
          <a:p>
            <a:pPr marL="257175" indent="-257175">
              <a:spcAft>
                <a:spcPts val="450"/>
              </a:spcAft>
              <a:buFont typeface="+mj-lt"/>
              <a:buAutoNum type="arabicParenR"/>
            </a:pPr>
            <a:r>
              <a:rPr lang="en-NZ" sz="1400" dirty="0">
                <a:latin typeface="Arial" panose="020B0604020202020204" pitchFamily="34" charset="0"/>
                <a:cs typeface="Arial" panose="020B0604020202020204" pitchFamily="34" charset="0"/>
              </a:rPr>
              <a:t>The rhythm of the Liturgical Year is the same </a:t>
            </a:r>
          </a:p>
          <a:p>
            <a:pPr marL="257175" indent="-257175">
              <a:spcAft>
                <a:spcPts val="450"/>
              </a:spcAft>
              <a:buFont typeface="+mj-lt"/>
              <a:buAutoNum type="arabicParenR"/>
            </a:pPr>
            <a:r>
              <a:rPr lang="en-NZ" sz="1400" dirty="0">
                <a:latin typeface="Arial" panose="020B0604020202020204" pitchFamily="34" charset="0"/>
                <a:cs typeface="Arial" panose="020B0604020202020204" pitchFamily="34" charset="0"/>
              </a:rPr>
              <a:t>Ordinary Time is ordered or numbered time</a:t>
            </a:r>
          </a:p>
          <a:p>
            <a:pPr marL="257175" indent="-257175">
              <a:spcAft>
                <a:spcPts val="450"/>
              </a:spcAft>
              <a:buFont typeface="+mj-lt"/>
              <a:buAutoNum type="arabicParenR"/>
            </a:pPr>
            <a:r>
              <a:rPr lang="en-NZ" sz="1400" dirty="0">
                <a:latin typeface="Arial" panose="020B0604020202020204" pitchFamily="34" charset="0"/>
                <a:cs typeface="Arial" panose="020B0604020202020204" pitchFamily="34" charset="0"/>
              </a:rPr>
              <a:t>On the Liturgical Calendar Ordinary Time is green</a:t>
            </a:r>
          </a:p>
          <a:p>
            <a:pPr marL="257175" indent="-257175">
              <a:spcAft>
                <a:spcPts val="450"/>
              </a:spcAft>
              <a:buFont typeface="+mj-lt"/>
              <a:buAutoNum type="arabicParenR"/>
            </a:pPr>
            <a:r>
              <a:rPr lang="en-NZ" sz="1400" dirty="0">
                <a:latin typeface="Arial" panose="020B0604020202020204" pitchFamily="34" charset="0"/>
                <a:cs typeface="Arial" panose="020B0604020202020204" pitchFamily="34" charset="0"/>
              </a:rPr>
              <a:t>Sundays are the Lord’s Day which gives Christians the</a:t>
            </a:r>
          </a:p>
          <a:p>
            <a:pPr marL="257175" indent="-257175">
              <a:spcAft>
                <a:spcPts val="450"/>
              </a:spcAft>
              <a:buFont typeface="+mj-lt"/>
              <a:buAutoNum type="arabicParenR"/>
            </a:pPr>
            <a:r>
              <a:rPr lang="en-NZ" sz="1400" dirty="0">
                <a:latin typeface="Arial" panose="020B0604020202020204" pitchFamily="34" charset="0"/>
                <a:cs typeface="Arial" panose="020B0604020202020204" pitchFamily="34" charset="0"/>
              </a:rPr>
              <a:t>On all Sundays Christians are invited to gather together to </a:t>
            </a:r>
          </a:p>
          <a:p>
            <a:pPr marL="257175" indent="-257175">
              <a:spcAft>
                <a:spcPts val="450"/>
              </a:spcAft>
              <a:buFont typeface="+mj-lt"/>
              <a:buAutoNum type="arabicParenR"/>
            </a:pPr>
            <a:endParaRPr lang="en-NZ" sz="1400" dirty="0">
              <a:latin typeface="Arial" panose="020B0604020202020204" pitchFamily="34" charset="0"/>
              <a:cs typeface="Arial" panose="020B0604020202020204" pitchFamily="34" charset="0"/>
            </a:endParaRPr>
          </a:p>
          <a:p>
            <a:pPr marL="257175" indent="-257175">
              <a:spcAft>
                <a:spcPts val="450"/>
              </a:spcAft>
              <a:buFont typeface="+mj-lt"/>
              <a:buAutoNum type="arabicParenR"/>
            </a:pPr>
            <a:r>
              <a:rPr lang="en-NZ" sz="1400" dirty="0">
                <a:latin typeface="Arial" panose="020B0604020202020204" pitchFamily="34" charset="0"/>
                <a:cs typeface="Arial" panose="020B0604020202020204" pitchFamily="34" charset="0"/>
              </a:rPr>
              <a:t>Every Sunday is like Easter as it is the day Christians</a:t>
            </a:r>
          </a:p>
          <a:p>
            <a:pPr>
              <a:spcAft>
                <a:spcPts val="450"/>
              </a:spcAft>
            </a:pPr>
            <a:r>
              <a:rPr lang="en-NZ" sz="1400" dirty="0">
                <a:latin typeface="Arial" panose="020B0604020202020204" pitchFamily="34" charset="0"/>
                <a:cs typeface="Arial" panose="020B0604020202020204" pitchFamily="34" charset="0"/>
              </a:rPr>
              <a:t> </a:t>
            </a:r>
          </a:p>
        </p:txBody>
      </p:sp>
      <p:sp>
        <p:nvSpPr>
          <p:cNvPr id="13" name="TextBox: PageNumber"/>
          <p:cNvSpPr txBox="1">
            <a:spLocks/>
          </p:cNvSpPr>
          <p:nvPr/>
        </p:nvSpPr>
        <p:spPr>
          <a:xfrm>
            <a:off x="8640000" y="4680000"/>
            <a:ext cx="360000" cy="360000"/>
          </a:xfrm>
          <a:prstGeom prst="rect">
            <a:avLst/>
          </a:prstGeom>
          <a:solidFill>
            <a:schemeClr val="accent6">
              <a:lumMod val="20000"/>
              <a:lumOff val="80000"/>
            </a:schemeClr>
          </a:solidFill>
          <a:ln w="25400">
            <a:solidFill>
              <a:schemeClr val="accent6">
                <a:lumMod val="50000"/>
              </a:schemeClr>
            </a:solidFill>
          </a:ln>
        </p:spPr>
        <p:txBody>
          <a:bodyPr wrap="none" rtlCol="0" anchor="ctr" anchorCtr="1">
            <a:noAutofit/>
          </a:bodyPr>
          <a:lstStyle/>
          <a:p>
            <a:pPr algn="ctr">
              <a:defRPr/>
            </a:pPr>
            <a:r>
              <a:rPr lang="en-GB" sz="900" b="1" kern="0" dirty="0">
                <a:latin typeface="Arial" pitchFamily="34" charset="0"/>
                <a:cs typeface="Arial" pitchFamily="34" charset="0"/>
              </a:rPr>
              <a:t>R-1</a:t>
            </a:r>
          </a:p>
          <a:p>
            <a:pPr algn="ctr">
              <a:defRPr/>
            </a:pPr>
            <a:r>
              <a:rPr lang="en-GB" sz="900" b="1" kern="0" dirty="0">
                <a:latin typeface="Arial" pitchFamily="34" charset="0"/>
                <a:cs typeface="Arial" pitchFamily="34" charset="0"/>
              </a:rPr>
              <a:t>S-07</a:t>
            </a:r>
          </a:p>
        </p:txBody>
      </p:sp>
      <p:sp>
        <p:nvSpPr>
          <p:cNvPr id="14" name="Action Button: Forward">
            <a:hlinkClick r:id="" action="ppaction://hlinkshowjump?jump=nextslide" highlightClick="1"/>
          </p:cNvPr>
          <p:cNvSpPr/>
          <p:nvPr/>
        </p:nvSpPr>
        <p:spPr>
          <a:xfrm>
            <a:off x="8100392" y="4680000"/>
            <a:ext cx="432048" cy="360000"/>
          </a:xfrm>
          <a:prstGeom prst="actionButtonForwardNext">
            <a:avLst/>
          </a:prstGeom>
          <a:solidFill>
            <a:schemeClr val="accent6">
              <a:lumMod val="20000"/>
              <a:lumOff val="8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5" name="Action Button: Back">
            <a:hlinkClick r:id="" action="ppaction://hlinkshowjump?jump=previousslide" highlightClick="1"/>
          </p:cNvPr>
          <p:cNvSpPr/>
          <p:nvPr/>
        </p:nvSpPr>
        <p:spPr>
          <a:xfrm>
            <a:off x="7596000" y="4680000"/>
            <a:ext cx="432048" cy="360000"/>
          </a:xfrm>
          <a:prstGeom prst="actionButtonBackPrevious">
            <a:avLst/>
          </a:prstGeom>
          <a:solidFill>
            <a:schemeClr val="accent6">
              <a:lumMod val="20000"/>
              <a:lumOff val="8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8" name="2nd half: 1"/>
          <p:cNvSpPr/>
          <p:nvPr/>
        </p:nvSpPr>
        <p:spPr>
          <a:xfrm>
            <a:off x="3864952" y="789775"/>
            <a:ext cx="5982049" cy="318998"/>
          </a:xfrm>
          <a:prstGeom prst="rect">
            <a:avLst/>
          </a:prstGeom>
          <a:solidFill>
            <a:schemeClr val="accent1">
              <a:alpha val="0"/>
            </a:schemeClr>
          </a:solidFill>
        </p:spPr>
        <p:txBody>
          <a:bodyPr wrap="square">
            <a:spAutoFit/>
          </a:bodyPr>
          <a:lstStyle/>
          <a:p>
            <a:pPr>
              <a:lnSpc>
                <a:spcPct val="115000"/>
              </a:lnSpc>
              <a:spcAft>
                <a:spcPts val="750"/>
              </a:spcAft>
            </a:pPr>
            <a:r>
              <a:rPr lang="en-NZ" sz="1400" dirty="0">
                <a:latin typeface="Arial" panose="020B0604020202020204" pitchFamily="34" charset="0"/>
                <a:ea typeface="Calibri" panose="020F0502020204030204" pitchFamily="34" charset="0"/>
                <a:cs typeface="Arial" panose="020B0604020202020204" pitchFamily="34" charset="0"/>
              </a:rPr>
              <a:t>as the rhythm of life with times of celebration and ordinary times.</a:t>
            </a:r>
          </a:p>
        </p:txBody>
      </p:sp>
      <p:sp>
        <p:nvSpPr>
          <p:cNvPr id="19" name="2nd half: 2"/>
          <p:cNvSpPr/>
          <p:nvPr/>
        </p:nvSpPr>
        <p:spPr>
          <a:xfrm>
            <a:off x="3728253" y="1063127"/>
            <a:ext cx="4192173" cy="318998"/>
          </a:xfrm>
          <a:prstGeom prst="rect">
            <a:avLst/>
          </a:prstGeom>
          <a:solidFill>
            <a:schemeClr val="accent1">
              <a:alpha val="0"/>
            </a:schemeClr>
          </a:solidFill>
        </p:spPr>
        <p:txBody>
          <a:bodyPr wrap="none">
            <a:spAutoFit/>
          </a:bodyPr>
          <a:lstStyle/>
          <a:p>
            <a:pPr>
              <a:lnSpc>
                <a:spcPct val="115000"/>
              </a:lnSpc>
            </a:pPr>
            <a:r>
              <a:rPr lang="en-NZ" sz="1400" dirty="0">
                <a:latin typeface="Arial" panose="020B0604020202020204" pitchFamily="34" charset="0"/>
                <a:ea typeface="Calibri" panose="020F0502020204030204" pitchFamily="34" charset="0"/>
                <a:cs typeface="Arial" panose="020B0604020202020204" pitchFamily="34" charset="0"/>
              </a:rPr>
              <a:t>that is celebrated in two parts, one long, one short.</a:t>
            </a:r>
          </a:p>
        </p:txBody>
      </p:sp>
      <p:sp>
        <p:nvSpPr>
          <p:cNvPr id="20" name="2nd half: 3"/>
          <p:cNvSpPr/>
          <p:nvPr/>
        </p:nvSpPr>
        <p:spPr>
          <a:xfrm>
            <a:off x="4254140" y="1342334"/>
            <a:ext cx="3288080" cy="318998"/>
          </a:xfrm>
          <a:prstGeom prst="rect">
            <a:avLst/>
          </a:prstGeom>
          <a:solidFill>
            <a:schemeClr val="accent1">
              <a:alpha val="0"/>
            </a:schemeClr>
          </a:solidFill>
        </p:spPr>
        <p:txBody>
          <a:bodyPr wrap="none">
            <a:spAutoFit/>
          </a:bodyPr>
          <a:lstStyle/>
          <a:p>
            <a:pPr>
              <a:lnSpc>
                <a:spcPct val="115000"/>
              </a:lnSpc>
            </a:pPr>
            <a:r>
              <a:rPr lang="en-NZ" sz="1400" dirty="0">
                <a:latin typeface="Arial" panose="020B0604020202020204" pitchFamily="34" charset="0"/>
                <a:ea typeface="Calibri" panose="020F0502020204030204" pitchFamily="34" charset="0"/>
                <a:cs typeface="Arial" panose="020B0604020202020204" pitchFamily="34" charset="0"/>
              </a:rPr>
              <a:t>which is the colour of growth and hope.</a:t>
            </a:r>
          </a:p>
        </p:txBody>
      </p:sp>
      <p:sp>
        <p:nvSpPr>
          <p:cNvPr id="24" name="2nd half: 4"/>
          <p:cNvSpPr/>
          <p:nvPr/>
        </p:nvSpPr>
        <p:spPr>
          <a:xfrm>
            <a:off x="4624137" y="1633768"/>
            <a:ext cx="4610558" cy="307777"/>
          </a:xfrm>
          <a:prstGeom prst="rect">
            <a:avLst/>
          </a:prstGeom>
          <a:solidFill>
            <a:schemeClr val="accent1">
              <a:alpha val="0"/>
            </a:schemeClr>
          </a:solidFill>
        </p:spPr>
        <p:txBody>
          <a:bodyPr wrap="none">
            <a:spAutoFit/>
          </a:bodyPr>
          <a:lstStyle/>
          <a:p>
            <a:r>
              <a:rPr lang="en-NZ" sz="1400" dirty="0">
                <a:latin typeface="Arial" panose="020B0604020202020204" pitchFamily="34" charset="0"/>
                <a:ea typeface="Calibri" panose="020F0502020204030204" pitchFamily="34" charset="0"/>
                <a:cs typeface="Arial" panose="020B0604020202020204" pitchFamily="34" charset="0"/>
              </a:rPr>
              <a:t>opportunity to celebrate the day Jesus rose every week.</a:t>
            </a:r>
            <a:endParaRPr lang="en-NZ" sz="1400" dirty="0"/>
          </a:p>
        </p:txBody>
      </p:sp>
      <p:sp>
        <p:nvSpPr>
          <p:cNvPr id="21" name="2nd half: 5"/>
          <p:cNvSpPr/>
          <p:nvPr/>
        </p:nvSpPr>
        <p:spPr>
          <a:xfrm>
            <a:off x="4874607" y="1894445"/>
            <a:ext cx="3735235" cy="340093"/>
          </a:xfrm>
          <a:prstGeom prst="rect">
            <a:avLst/>
          </a:prstGeom>
          <a:solidFill>
            <a:schemeClr val="accent1">
              <a:alpha val="0"/>
            </a:schemeClr>
          </a:solidFill>
        </p:spPr>
        <p:txBody>
          <a:bodyPr wrap="square">
            <a:spAutoFit/>
          </a:bodyPr>
          <a:lstStyle/>
          <a:p>
            <a:pPr>
              <a:lnSpc>
                <a:spcPct val="115000"/>
              </a:lnSpc>
            </a:pPr>
            <a:r>
              <a:rPr lang="en-NZ" sz="1400" dirty="0">
                <a:latin typeface="Arial" panose="020B0604020202020204" pitchFamily="34" charset="0"/>
                <a:ea typeface="Calibri" panose="020F0502020204030204" pitchFamily="34" charset="0"/>
                <a:cs typeface="Arial" panose="020B0604020202020204" pitchFamily="34" charset="0"/>
              </a:rPr>
              <a:t>celebrate and encourage each other on their</a:t>
            </a:r>
          </a:p>
        </p:txBody>
      </p:sp>
      <p:sp>
        <p:nvSpPr>
          <p:cNvPr id="23" name="2nd half: 5 (1)"/>
          <p:cNvSpPr/>
          <p:nvPr/>
        </p:nvSpPr>
        <p:spPr>
          <a:xfrm>
            <a:off x="273733" y="2123200"/>
            <a:ext cx="1407758" cy="307777"/>
          </a:xfrm>
          <a:prstGeom prst="rect">
            <a:avLst/>
          </a:prstGeom>
        </p:spPr>
        <p:txBody>
          <a:bodyPr wrap="none">
            <a:spAutoFit/>
          </a:bodyPr>
          <a:lstStyle/>
          <a:p>
            <a:r>
              <a:rPr lang="en-NZ" sz="1400" dirty="0">
                <a:latin typeface="Arial" panose="020B0604020202020204" pitchFamily="34" charset="0"/>
                <a:ea typeface="Calibri" panose="020F0502020204030204" pitchFamily="34" charset="0"/>
                <a:cs typeface="Arial" panose="020B0604020202020204" pitchFamily="34" charset="0"/>
              </a:rPr>
              <a:t>journey of faith.</a:t>
            </a:r>
            <a:endParaRPr lang="en-NZ" sz="1400" dirty="0"/>
          </a:p>
        </p:txBody>
      </p:sp>
      <p:sp>
        <p:nvSpPr>
          <p:cNvPr id="22" name="2nd half: 6"/>
          <p:cNvSpPr/>
          <p:nvPr/>
        </p:nvSpPr>
        <p:spPr>
          <a:xfrm>
            <a:off x="4512287" y="2445603"/>
            <a:ext cx="3682144" cy="340093"/>
          </a:xfrm>
          <a:prstGeom prst="rect">
            <a:avLst/>
          </a:prstGeom>
          <a:solidFill>
            <a:schemeClr val="accent1">
              <a:alpha val="0"/>
            </a:schemeClr>
          </a:solidFill>
        </p:spPr>
        <p:txBody>
          <a:bodyPr wrap="square">
            <a:spAutoFit/>
          </a:bodyPr>
          <a:lstStyle/>
          <a:p>
            <a:pPr>
              <a:lnSpc>
                <a:spcPct val="115000"/>
              </a:lnSpc>
            </a:pPr>
            <a:r>
              <a:rPr lang="en-NZ" sz="1400" dirty="0">
                <a:latin typeface="Arial" panose="020B0604020202020204" pitchFamily="34" charset="0"/>
                <a:ea typeface="Calibri" panose="020F0502020204030204" pitchFamily="34" charset="0"/>
                <a:cs typeface="Arial" panose="020B0604020202020204" pitchFamily="34" charset="0"/>
              </a:rPr>
              <a:t>remember and celebrate the day Jesus rose</a:t>
            </a:r>
          </a:p>
        </p:txBody>
      </p:sp>
      <p:sp>
        <p:nvSpPr>
          <p:cNvPr id="3" name="2nd half: 6 (1)"/>
          <p:cNvSpPr/>
          <p:nvPr/>
        </p:nvSpPr>
        <p:spPr>
          <a:xfrm>
            <a:off x="258067" y="2684014"/>
            <a:ext cx="1386918" cy="307777"/>
          </a:xfrm>
          <a:prstGeom prst="rect">
            <a:avLst/>
          </a:prstGeom>
        </p:spPr>
        <p:txBody>
          <a:bodyPr wrap="none">
            <a:spAutoFit/>
          </a:bodyPr>
          <a:lstStyle/>
          <a:p>
            <a:r>
              <a:rPr lang="en-NZ" sz="1400" dirty="0">
                <a:latin typeface="Arial" panose="020B0604020202020204" pitchFamily="34" charset="0"/>
                <a:ea typeface="Calibri" panose="020F0502020204030204" pitchFamily="34" charset="0"/>
                <a:cs typeface="Arial" panose="020B0604020202020204" pitchFamily="34" charset="0"/>
              </a:rPr>
              <a:t>from the dead. </a:t>
            </a:r>
            <a:endParaRPr lang="en-NZ" sz="1400" dirty="0"/>
          </a:p>
        </p:txBody>
      </p:sp>
      <p:sp>
        <p:nvSpPr>
          <p:cNvPr id="12" name="List"/>
          <p:cNvSpPr/>
          <p:nvPr/>
        </p:nvSpPr>
        <p:spPr>
          <a:xfrm>
            <a:off x="1268674" y="3116556"/>
            <a:ext cx="6273546" cy="1557799"/>
          </a:xfrm>
          <a:prstGeom prst="rect">
            <a:avLst/>
          </a:prstGeom>
        </p:spPr>
        <p:txBody>
          <a:bodyPr wrap="square">
            <a:spAutoFit/>
          </a:bodyPr>
          <a:lstStyle/>
          <a:p>
            <a:pPr marL="257175" indent="-257175">
              <a:lnSpc>
                <a:spcPct val="115000"/>
              </a:lnSpc>
              <a:buFont typeface="+mj-lt"/>
              <a:buAutoNum type="alphaUcParenR"/>
            </a:pPr>
            <a:r>
              <a:rPr lang="en-NZ" sz="1400" dirty="0">
                <a:latin typeface="Arial" panose="020B0604020202020204" pitchFamily="34" charset="0"/>
                <a:ea typeface="Calibri" panose="020F0502020204030204" pitchFamily="34" charset="0"/>
                <a:cs typeface="Arial" panose="020B0604020202020204" pitchFamily="34" charset="0"/>
              </a:rPr>
              <a:t>opportunity to celebrate the day Jesus rose every week. </a:t>
            </a:r>
          </a:p>
          <a:p>
            <a:pPr marL="257175" indent="-257175">
              <a:lnSpc>
                <a:spcPct val="115000"/>
              </a:lnSpc>
              <a:buFont typeface="+mj-lt"/>
              <a:buAutoNum type="alphaUcParenR"/>
            </a:pPr>
            <a:r>
              <a:rPr lang="en-NZ" sz="1400" dirty="0">
                <a:latin typeface="Arial" panose="020B0604020202020204" pitchFamily="34" charset="0"/>
                <a:ea typeface="Calibri" panose="020F0502020204030204" pitchFamily="34" charset="0"/>
                <a:cs typeface="Arial" panose="020B0604020202020204" pitchFamily="34" charset="0"/>
              </a:rPr>
              <a:t>celebrate and encourage each other on their journey of faith.</a:t>
            </a:r>
          </a:p>
          <a:p>
            <a:pPr marL="257175" indent="-257175">
              <a:lnSpc>
                <a:spcPct val="115000"/>
              </a:lnSpc>
              <a:buFont typeface="+mj-lt"/>
              <a:buAutoNum type="alphaUcParenR"/>
            </a:pPr>
            <a:r>
              <a:rPr lang="en-NZ" sz="1400" dirty="0">
                <a:latin typeface="Arial" panose="020B0604020202020204" pitchFamily="34" charset="0"/>
                <a:ea typeface="Calibri" panose="020F0502020204030204" pitchFamily="34" charset="0"/>
                <a:cs typeface="Arial" panose="020B0604020202020204" pitchFamily="34" charset="0"/>
              </a:rPr>
              <a:t>that is celebrated in two parts, one long, one short.</a:t>
            </a:r>
          </a:p>
          <a:p>
            <a:pPr marL="257175" indent="-257175">
              <a:lnSpc>
                <a:spcPct val="115000"/>
              </a:lnSpc>
              <a:buFont typeface="+mj-lt"/>
              <a:buAutoNum type="alphaUcParenR"/>
            </a:pPr>
            <a:r>
              <a:rPr lang="en-NZ" sz="1400" dirty="0">
                <a:latin typeface="Arial" panose="020B0604020202020204" pitchFamily="34" charset="0"/>
                <a:ea typeface="Calibri" panose="020F0502020204030204" pitchFamily="34" charset="0"/>
                <a:cs typeface="Arial" panose="020B0604020202020204" pitchFamily="34" charset="0"/>
              </a:rPr>
              <a:t>remember and celebrate the day Jesus rose from the dead. </a:t>
            </a:r>
          </a:p>
          <a:p>
            <a:pPr marL="257175" indent="-257175">
              <a:lnSpc>
                <a:spcPct val="115000"/>
              </a:lnSpc>
              <a:buFont typeface="+mj-lt"/>
              <a:buAutoNum type="alphaUcParenR"/>
            </a:pPr>
            <a:r>
              <a:rPr lang="en-NZ" sz="1400" dirty="0">
                <a:latin typeface="Arial" panose="020B0604020202020204" pitchFamily="34" charset="0"/>
                <a:ea typeface="Calibri" panose="020F0502020204030204" pitchFamily="34" charset="0"/>
                <a:cs typeface="Arial" panose="020B0604020202020204" pitchFamily="34" charset="0"/>
              </a:rPr>
              <a:t>which is the colour of growth and hope.</a:t>
            </a:r>
          </a:p>
          <a:p>
            <a:pPr marL="257175" indent="-257175">
              <a:lnSpc>
                <a:spcPct val="115000"/>
              </a:lnSpc>
              <a:spcAft>
                <a:spcPts val="750"/>
              </a:spcAft>
              <a:buFont typeface="+mj-lt"/>
              <a:buAutoNum type="alphaUcParenR"/>
            </a:pPr>
            <a:r>
              <a:rPr lang="en-NZ" sz="1400" dirty="0">
                <a:latin typeface="Arial" panose="020B0604020202020204" pitchFamily="34" charset="0"/>
                <a:ea typeface="Calibri" panose="020F0502020204030204" pitchFamily="34" charset="0"/>
                <a:cs typeface="Arial" panose="020B0604020202020204" pitchFamily="34" charset="0"/>
              </a:rPr>
              <a:t>as the rhythm of life with times of celebration and ordinary times.</a:t>
            </a:r>
          </a:p>
        </p:txBody>
      </p:sp>
      <p:sp>
        <p:nvSpPr>
          <p:cNvPr id="25" name="List trigger: A"/>
          <p:cNvSpPr/>
          <p:nvPr/>
        </p:nvSpPr>
        <p:spPr>
          <a:xfrm>
            <a:off x="1329461" y="3197375"/>
            <a:ext cx="5252147" cy="193638"/>
          </a:xfrm>
          <a:prstGeom prst="rect">
            <a:avLst/>
          </a:prstGeom>
          <a:solidFill>
            <a:schemeClr val="accent1">
              <a:alpha val="0"/>
            </a:schemeClr>
          </a:solidFill>
          <a:ln>
            <a:solidFill>
              <a:schemeClr val="accent1">
                <a:shade val="50000"/>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013"/>
          </a:p>
        </p:txBody>
      </p:sp>
      <p:sp>
        <p:nvSpPr>
          <p:cNvPr id="26" name="List trigger: B"/>
          <p:cNvSpPr/>
          <p:nvPr/>
        </p:nvSpPr>
        <p:spPr>
          <a:xfrm>
            <a:off x="1329460" y="3422105"/>
            <a:ext cx="5252147" cy="193638"/>
          </a:xfrm>
          <a:prstGeom prst="rect">
            <a:avLst/>
          </a:prstGeom>
          <a:solidFill>
            <a:schemeClr val="accent1">
              <a:alpha val="0"/>
            </a:schemeClr>
          </a:solidFill>
          <a:ln>
            <a:solidFill>
              <a:schemeClr val="accent1">
                <a:shade val="50000"/>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013"/>
          </a:p>
        </p:txBody>
      </p:sp>
      <p:sp>
        <p:nvSpPr>
          <p:cNvPr id="27" name="List trigger: C"/>
          <p:cNvSpPr/>
          <p:nvPr/>
        </p:nvSpPr>
        <p:spPr>
          <a:xfrm>
            <a:off x="1329459" y="3700362"/>
            <a:ext cx="5252147" cy="193638"/>
          </a:xfrm>
          <a:prstGeom prst="rect">
            <a:avLst/>
          </a:prstGeom>
          <a:solidFill>
            <a:schemeClr val="accent1">
              <a:alpha val="0"/>
            </a:schemeClr>
          </a:solidFill>
          <a:ln>
            <a:solidFill>
              <a:schemeClr val="accent1">
                <a:shade val="50000"/>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013"/>
          </a:p>
        </p:txBody>
      </p:sp>
      <p:sp>
        <p:nvSpPr>
          <p:cNvPr id="28" name="List trigger: D"/>
          <p:cNvSpPr/>
          <p:nvPr/>
        </p:nvSpPr>
        <p:spPr>
          <a:xfrm>
            <a:off x="1329458" y="3939702"/>
            <a:ext cx="5252147" cy="193638"/>
          </a:xfrm>
          <a:prstGeom prst="rect">
            <a:avLst/>
          </a:prstGeom>
          <a:solidFill>
            <a:schemeClr val="accent1">
              <a:alpha val="0"/>
            </a:schemeClr>
          </a:solidFill>
          <a:ln>
            <a:solidFill>
              <a:schemeClr val="accent1">
                <a:shade val="50000"/>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013"/>
          </a:p>
        </p:txBody>
      </p:sp>
      <p:sp>
        <p:nvSpPr>
          <p:cNvPr id="29" name="List trigger: E"/>
          <p:cNvSpPr/>
          <p:nvPr/>
        </p:nvSpPr>
        <p:spPr>
          <a:xfrm>
            <a:off x="1329457" y="4179042"/>
            <a:ext cx="5252147" cy="193638"/>
          </a:xfrm>
          <a:prstGeom prst="rect">
            <a:avLst/>
          </a:prstGeom>
          <a:solidFill>
            <a:schemeClr val="accent1">
              <a:alpha val="0"/>
            </a:schemeClr>
          </a:solidFill>
          <a:ln>
            <a:solidFill>
              <a:schemeClr val="accent1">
                <a:shade val="50000"/>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013"/>
          </a:p>
        </p:txBody>
      </p:sp>
      <p:sp>
        <p:nvSpPr>
          <p:cNvPr id="30" name="List trigger: F"/>
          <p:cNvSpPr/>
          <p:nvPr/>
        </p:nvSpPr>
        <p:spPr>
          <a:xfrm>
            <a:off x="1329457" y="4418382"/>
            <a:ext cx="5366765" cy="193638"/>
          </a:xfrm>
          <a:prstGeom prst="rect">
            <a:avLst/>
          </a:prstGeom>
          <a:solidFill>
            <a:schemeClr val="accent1">
              <a:alpha val="0"/>
            </a:schemeClr>
          </a:solidFill>
          <a:ln>
            <a:solidFill>
              <a:schemeClr val="accent1">
                <a:shade val="50000"/>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013"/>
          </a:p>
        </p:txBody>
      </p:sp>
      <p:sp>
        <p:nvSpPr>
          <p:cNvPr id="31" name="Rectangle 30"/>
          <p:cNvSpPr/>
          <p:nvPr/>
        </p:nvSpPr>
        <p:spPr>
          <a:xfrm>
            <a:off x="1952159" y="4877559"/>
            <a:ext cx="5239679" cy="261610"/>
          </a:xfrm>
          <a:prstGeom prst="rect">
            <a:avLst/>
          </a:prstGeom>
        </p:spPr>
        <p:txBody>
          <a:bodyPr wrap="square">
            <a:spAutoFit/>
          </a:bodyPr>
          <a:lstStyle/>
          <a:p>
            <a:pPr lvl="0" algn="ctr"/>
            <a:r>
              <a:rPr lang="en-NZ" sz="1100" dirty="0">
                <a:solidFill>
                  <a:schemeClr val="bg1"/>
                </a:solidFill>
                <a:latin typeface="Arial" panose="020B0604020202020204" pitchFamily="34" charset="0"/>
                <a:cs typeface="Arial" panose="020B0604020202020204" pitchFamily="34" charset="0"/>
              </a:rPr>
              <a:t>Click the end of the sentences or the words on the list to complete the sentences.</a:t>
            </a:r>
          </a:p>
        </p:txBody>
      </p:sp>
    </p:spTree>
    <p:extLst>
      <p:ext uri="{BB962C8B-B14F-4D97-AF65-F5344CB8AC3E}">
        <p14:creationId xmlns:p14="http://schemas.microsoft.com/office/powerpoint/2010/main" val="39819280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8"/>
                    </p:tgtEl>
                  </p:cond>
                </p:stCondLst>
                <p:endSync evt="end" delay="0">
                  <p:rtn val="all"/>
                </p:endSync>
                <p:childTnLst>
                  <p:par>
                    <p:cTn id="3" fill="hold">
                      <p:stCondLst>
                        <p:cond delay="0"/>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animEffect transition="in" filter="fade">
                                      <p:cBhvr>
                                        <p:cTn id="7" dur="1000"/>
                                        <p:tgtEl>
                                          <p:spTgt spid="18">
                                            <p:txEl>
                                              <p:pRg st="0" end="0"/>
                                            </p:txEl>
                                          </p:spTgt>
                                        </p:tgtEl>
                                      </p:cBhvr>
                                    </p:animEffect>
                                    <p:anim calcmode="lin" valueType="num">
                                      <p:cBhvr>
                                        <p:cTn id="8" dur="1000" fill="hold"/>
                                        <p:tgtEl>
                                          <p:spTgt spid="18">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8">
                                            <p:txEl>
                                              <p:pRg st="0" end="0"/>
                                            </p:txEl>
                                          </p:spTgt>
                                        </p:tgtEl>
                                        <p:attrNameLst>
                                          <p:attrName>ppt_y</p:attrName>
                                        </p:attrNameLst>
                                      </p:cBhvr>
                                      <p:tavLst>
                                        <p:tav tm="0">
                                          <p:val>
                                            <p:strVal val="#ppt_y+.1"/>
                                          </p:val>
                                        </p:tav>
                                        <p:tav tm="100000">
                                          <p:val>
                                            <p:strVal val="#ppt_y"/>
                                          </p:val>
                                        </p:tav>
                                      </p:tavLst>
                                    </p:anim>
                                  </p:childTnLst>
                                </p:cTn>
                              </p:par>
                              <p:par>
                                <p:cTn id="10" presetID="47" presetClass="exit" presetSubtype="0" fill="hold" nodeType="withEffect">
                                  <p:stCondLst>
                                    <p:cond delay="0"/>
                                  </p:stCondLst>
                                  <p:childTnLst>
                                    <p:animEffect transition="out" filter="fade">
                                      <p:cBhvr>
                                        <p:cTn id="11" dur="1000"/>
                                        <p:tgtEl>
                                          <p:spTgt spid="12">
                                            <p:txEl>
                                              <p:pRg st="5" end="5"/>
                                            </p:txEl>
                                          </p:spTgt>
                                        </p:tgtEl>
                                      </p:cBhvr>
                                    </p:animEffect>
                                    <p:anim calcmode="lin" valueType="num">
                                      <p:cBhvr>
                                        <p:cTn id="12" dur="1000"/>
                                        <p:tgtEl>
                                          <p:spTgt spid="12">
                                            <p:txEl>
                                              <p:pRg st="5" end="5"/>
                                            </p:txEl>
                                          </p:spTgt>
                                        </p:tgtEl>
                                        <p:attrNameLst>
                                          <p:attrName>ppt_x</p:attrName>
                                        </p:attrNameLst>
                                      </p:cBhvr>
                                      <p:tavLst>
                                        <p:tav tm="0">
                                          <p:val>
                                            <p:strVal val="ppt_x"/>
                                          </p:val>
                                        </p:tav>
                                        <p:tav tm="100000">
                                          <p:val>
                                            <p:strVal val="ppt_x"/>
                                          </p:val>
                                        </p:tav>
                                      </p:tavLst>
                                    </p:anim>
                                    <p:anim calcmode="lin" valueType="num">
                                      <p:cBhvr>
                                        <p:cTn id="13" dur="1000"/>
                                        <p:tgtEl>
                                          <p:spTgt spid="12">
                                            <p:txEl>
                                              <p:pRg st="5" end="5"/>
                                            </p:txEl>
                                          </p:spTgt>
                                        </p:tgtEl>
                                        <p:attrNameLst>
                                          <p:attrName>ppt_y</p:attrName>
                                        </p:attrNameLst>
                                      </p:cBhvr>
                                      <p:tavLst>
                                        <p:tav tm="0">
                                          <p:val>
                                            <p:strVal val="ppt_y"/>
                                          </p:val>
                                        </p:tav>
                                        <p:tav tm="100000">
                                          <p:val>
                                            <p:strVal val="ppt_y-.1"/>
                                          </p:val>
                                        </p:tav>
                                      </p:tavLst>
                                    </p:anim>
                                    <p:set>
                                      <p:cBhvr>
                                        <p:cTn id="14" dur="1" fill="hold">
                                          <p:stCondLst>
                                            <p:cond delay="999"/>
                                          </p:stCondLst>
                                        </p:cTn>
                                        <p:tgtEl>
                                          <p:spTgt spid="12">
                                            <p:txEl>
                                              <p:pRg st="5" end="5"/>
                                            </p:txEl>
                                          </p:spTgt>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15" restart="whenNotActive" fill="hold" evtFilter="cancelBubble" nodeType="interactiveSeq">
                <p:stCondLst>
                  <p:cond evt="onClick" delay="0">
                    <p:tgtEl>
                      <p:spTgt spid="30"/>
                    </p:tgtEl>
                  </p:cond>
                </p:stCondLst>
                <p:endSync evt="end" delay="0">
                  <p:rtn val="all"/>
                </p:endSync>
                <p:childTnLst>
                  <p:par>
                    <p:cTn id="16" fill="hold">
                      <p:stCondLst>
                        <p:cond delay="0"/>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18">
                                            <p:txEl>
                                              <p:pRg st="0" end="0"/>
                                            </p:txEl>
                                          </p:spTgt>
                                        </p:tgtEl>
                                        <p:attrNameLst>
                                          <p:attrName>style.visibility</p:attrName>
                                        </p:attrNameLst>
                                      </p:cBhvr>
                                      <p:to>
                                        <p:strVal val="visible"/>
                                      </p:to>
                                    </p:set>
                                    <p:animEffect transition="in" filter="fade">
                                      <p:cBhvr>
                                        <p:cTn id="20" dur="1000"/>
                                        <p:tgtEl>
                                          <p:spTgt spid="18">
                                            <p:txEl>
                                              <p:pRg st="0" end="0"/>
                                            </p:txEl>
                                          </p:spTgt>
                                        </p:tgtEl>
                                      </p:cBhvr>
                                    </p:animEffect>
                                    <p:anim calcmode="lin" valueType="num">
                                      <p:cBhvr>
                                        <p:cTn id="21" dur="1000" fill="hold"/>
                                        <p:tgtEl>
                                          <p:spTgt spid="18">
                                            <p:txEl>
                                              <p:pRg st="0" end="0"/>
                                            </p:txEl>
                                          </p:spTgt>
                                        </p:tgtEl>
                                        <p:attrNameLst>
                                          <p:attrName>ppt_x</p:attrName>
                                        </p:attrNameLst>
                                      </p:cBhvr>
                                      <p:tavLst>
                                        <p:tav tm="0">
                                          <p:val>
                                            <p:strVal val="#ppt_x"/>
                                          </p:val>
                                        </p:tav>
                                        <p:tav tm="100000">
                                          <p:val>
                                            <p:strVal val="#ppt_x"/>
                                          </p:val>
                                        </p:tav>
                                      </p:tavLst>
                                    </p:anim>
                                    <p:anim calcmode="lin" valueType="num">
                                      <p:cBhvr>
                                        <p:cTn id="22" dur="1000" fill="hold"/>
                                        <p:tgtEl>
                                          <p:spTgt spid="18">
                                            <p:txEl>
                                              <p:pRg st="0" end="0"/>
                                            </p:txEl>
                                          </p:spTgt>
                                        </p:tgtEl>
                                        <p:attrNameLst>
                                          <p:attrName>ppt_y</p:attrName>
                                        </p:attrNameLst>
                                      </p:cBhvr>
                                      <p:tavLst>
                                        <p:tav tm="0">
                                          <p:val>
                                            <p:strVal val="#ppt_y+.1"/>
                                          </p:val>
                                        </p:tav>
                                        <p:tav tm="100000">
                                          <p:val>
                                            <p:strVal val="#ppt_y"/>
                                          </p:val>
                                        </p:tav>
                                      </p:tavLst>
                                    </p:anim>
                                  </p:childTnLst>
                                </p:cTn>
                              </p:par>
                              <p:par>
                                <p:cTn id="23" presetID="47" presetClass="exit" presetSubtype="0" fill="hold" nodeType="withEffect">
                                  <p:stCondLst>
                                    <p:cond delay="0"/>
                                  </p:stCondLst>
                                  <p:childTnLst>
                                    <p:animEffect transition="out" filter="fade">
                                      <p:cBhvr>
                                        <p:cTn id="24" dur="1000"/>
                                        <p:tgtEl>
                                          <p:spTgt spid="12">
                                            <p:txEl>
                                              <p:pRg st="5" end="5"/>
                                            </p:txEl>
                                          </p:spTgt>
                                        </p:tgtEl>
                                      </p:cBhvr>
                                    </p:animEffect>
                                    <p:anim calcmode="lin" valueType="num">
                                      <p:cBhvr>
                                        <p:cTn id="25" dur="1000"/>
                                        <p:tgtEl>
                                          <p:spTgt spid="12">
                                            <p:txEl>
                                              <p:pRg st="5" end="5"/>
                                            </p:txEl>
                                          </p:spTgt>
                                        </p:tgtEl>
                                        <p:attrNameLst>
                                          <p:attrName>ppt_x</p:attrName>
                                        </p:attrNameLst>
                                      </p:cBhvr>
                                      <p:tavLst>
                                        <p:tav tm="0">
                                          <p:val>
                                            <p:strVal val="ppt_x"/>
                                          </p:val>
                                        </p:tav>
                                        <p:tav tm="100000">
                                          <p:val>
                                            <p:strVal val="ppt_x"/>
                                          </p:val>
                                        </p:tav>
                                      </p:tavLst>
                                    </p:anim>
                                    <p:anim calcmode="lin" valueType="num">
                                      <p:cBhvr>
                                        <p:cTn id="26" dur="1000"/>
                                        <p:tgtEl>
                                          <p:spTgt spid="12">
                                            <p:txEl>
                                              <p:pRg st="5" end="5"/>
                                            </p:txEl>
                                          </p:spTgt>
                                        </p:tgtEl>
                                        <p:attrNameLst>
                                          <p:attrName>ppt_y</p:attrName>
                                        </p:attrNameLst>
                                      </p:cBhvr>
                                      <p:tavLst>
                                        <p:tav tm="0">
                                          <p:val>
                                            <p:strVal val="ppt_y"/>
                                          </p:val>
                                        </p:tav>
                                        <p:tav tm="100000">
                                          <p:val>
                                            <p:strVal val="ppt_y-.1"/>
                                          </p:val>
                                        </p:tav>
                                      </p:tavLst>
                                    </p:anim>
                                    <p:set>
                                      <p:cBhvr>
                                        <p:cTn id="27" dur="1" fill="hold">
                                          <p:stCondLst>
                                            <p:cond delay="999"/>
                                          </p:stCondLst>
                                        </p:cTn>
                                        <p:tgtEl>
                                          <p:spTgt spid="12">
                                            <p:txEl>
                                              <p:pRg st="5" end="5"/>
                                            </p:txEl>
                                          </p:spTgt>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28" restart="whenNotActive" fill="hold" evtFilter="cancelBubble" nodeType="interactiveSeq">
                <p:stCondLst>
                  <p:cond evt="onClick" delay="0">
                    <p:tgtEl>
                      <p:spTgt spid="19"/>
                    </p:tgtEl>
                  </p:cond>
                </p:stCondLst>
                <p:endSync evt="end" delay="0">
                  <p:rtn val="all"/>
                </p:endSync>
                <p:childTnLst>
                  <p:par>
                    <p:cTn id="29" fill="hold">
                      <p:stCondLst>
                        <p:cond delay="0"/>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19">
                                            <p:txEl>
                                              <p:pRg st="0" end="0"/>
                                            </p:txEl>
                                          </p:spTgt>
                                        </p:tgtEl>
                                        <p:attrNameLst>
                                          <p:attrName>style.visibility</p:attrName>
                                        </p:attrNameLst>
                                      </p:cBhvr>
                                      <p:to>
                                        <p:strVal val="visible"/>
                                      </p:to>
                                    </p:set>
                                    <p:animEffect transition="in" filter="fade">
                                      <p:cBhvr>
                                        <p:cTn id="33" dur="1000"/>
                                        <p:tgtEl>
                                          <p:spTgt spid="19">
                                            <p:txEl>
                                              <p:pRg st="0" end="0"/>
                                            </p:txEl>
                                          </p:spTgt>
                                        </p:tgtEl>
                                      </p:cBhvr>
                                    </p:animEffect>
                                    <p:anim calcmode="lin" valueType="num">
                                      <p:cBhvr>
                                        <p:cTn id="34" dur="1000" fill="hold"/>
                                        <p:tgtEl>
                                          <p:spTgt spid="19">
                                            <p:txEl>
                                              <p:pRg st="0" end="0"/>
                                            </p:txEl>
                                          </p:spTgt>
                                        </p:tgtEl>
                                        <p:attrNameLst>
                                          <p:attrName>ppt_x</p:attrName>
                                        </p:attrNameLst>
                                      </p:cBhvr>
                                      <p:tavLst>
                                        <p:tav tm="0">
                                          <p:val>
                                            <p:strVal val="#ppt_x"/>
                                          </p:val>
                                        </p:tav>
                                        <p:tav tm="100000">
                                          <p:val>
                                            <p:strVal val="#ppt_x"/>
                                          </p:val>
                                        </p:tav>
                                      </p:tavLst>
                                    </p:anim>
                                    <p:anim calcmode="lin" valueType="num">
                                      <p:cBhvr>
                                        <p:cTn id="35" dur="1000" fill="hold"/>
                                        <p:tgtEl>
                                          <p:spTgt spid="19">
                                            <p:txEl>
                                              <p:pRg st="0" end="0"/>
                                            </p:txEl>
                                          </p:spTgt>
                                        </p:tgtEl>
                                        <p:attrNameLst>
                                          <p:attrName>ppt_y</p:attrName>
                                        </p:attrNameLst>
                                      </p:cBhvr>
                                      <p:tavLst>
                                        <p:tav tm="0">
                                          <p:val>
                                            <p:strVal val="#ppt_y+.1"/>
                                          </p:val>
                                        </p:tav>
                                        <p:tav tm="100000">
                                          <p:val>
                                            <p:strVal val="#ppt_y"/>
                                          </p:val>
                                        </p:tav>
                                      </p:tavLst>
                                    </p:anim>
                                  </p:childTnLst>
                                </p:cTn>
                              </p:par>
                              <p:par>
                                <p:cTn id="36" presetID="47" presetClass="exit" presetSubtype="0" fill="hold" nodeType="withEffect">
                                  <p:stCondLst>
                                    <p:cond delay="0"/>
                                  </p:stCondLst>
                                  <p:childTnLst>
                                    <p:animEffect transition="out" filter="fade">
                                      <p:cBhvr>
                                        <p:cTn id="37" dur="1000"/>
                                        <p:tgtEl>
                                          <p:spTgt spid="12">
                                            <p:txEl>
                                              <p:pRg st="2" end="2"/>
                                            </p:txEl>
                                          </p:spTgt>
                                        </p:tgtEl>
                                      </p:cBhvr>
                                    </p:animEffect>
                                    <p:anim calcmode="lin" valueType="num">
                                      <p:cBhvr>
                                        <p:cTn id="38" dur="1000"/>
                                        <p:tgtEl>
                                          <p:spTgt spid="12">
                                            <p:txEl>
                                              <p:pRg st="2" end="2"/>
                                            </p:txEl>
                                          </p:spTgt>
                                        </p:tgtEl>
                                        <p:attrNameLst>
                                          <p:attrName>ppt_x</p:attrName>
                                        </p:attrNameLst>
                                      </p:cBhvr>
                                      <p:tavLst>
                                        <p:tav tm="0">
                                          <p:val>
                                            <p:strVal val="ppt_x"/>
                                          </p:val>
                                        </p:tav>
                                        <p:tav tm="100000">
                                          <p:val>
                                            <p:strVal val="ppt_x"/>
                                          </p:val>
                                        </p:tav>
                                      </p:tavLst>
                                    </p:anim>
                                    <p:anim calcmode="lin" valueType="num">
                                      <p:cBhvr>
                                        <p:cTn id="39" dur="1000"/>
                                        <p:tgtEl>
                                          <p:spTgt spid="12">
                                            <p:txEl>
                                              <p:pRg st="2" end="2"/>
                                            </p:txEl>
                                          </p:spTgt>
                                        </p:tgtEl>
                                        <p:attrNameLst>
                                          <p:attrName>ppt_y</p:attrName>
                                        </p:attrNameLst>
                                      </p:cBhvr>
                                      <p:tavLst>
                                        <p:tav tm="0">
                                          <p:val>
                                            <p:strVal val="ppt_y"/>
                                          </p:val>
                                        </p:tav>
                                        <p:tav tm="100000">
                                          <p:val>
                                            <p:strVal val="ppt_y-.1"/>
                                          </p:val>
                                        </p:tav>
                                      </p:tavLst>
                                    </p:anim>
                                    <p:set>
                                      <p:cBhvr>
                                        <p:cTn id="40" dur="1" fill="hold">
                                          <p:stCondLst>
                                            <p:cond delay="999"/>
                                          </p:stCondLst>
                                        </p:cTn>
                                        <p:tgtEl>
                                          <p:spTgt spid="12">
                                            <p:txEl>
                                              <p:pRg st="2" end="2"/>
                                            </p:txEl>
                                          </p:spTgt>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41" restart="whenNotActive" fill="hold" evtFilter="cancelBubble" nodeType="interactiveSeq">
                <p:stCondLst>
                  <p:cond evt="onClick" delay="0">
                    <p:tgtEl>
                      <p:spTgt spid="27"/>
                    </p:tgtEl>
                  </p:cond>
                </p:stCondLst>
                <p:endSync evt="end" delay="0">
                  <p:rtn val="all"/>
                </p:endSync>
                <p:childTnLst>
                  <p:par>
                    <p:cTn id="42" fill="hold">
                      <p:stCondLst>
                        <p:cond delay="0"/>
                      </p:stCondLst>
                      <p:childTnLst>
                        <p:par>
                          <p:cTn id="43" fill="hold">
                            <p:stCondLst>
                              <p:cond delay="0"/>
                            </p:stCondLst>
                            <p:childTnLst>
                              <p:par>
                                <p:cTn id="44" presetID="42" presetClass="entr" presetSubtype="0" fill="hold" nodeType="clickEffect">
                                  <p:stCondLst>
                                    <p:cond delay="0"/>
                                  </p:stCondLst>
                                  <p:childTnLst>
                                    <p:set>
                                      <p:cBhvr>
                                        <p:cTn id="45" dur="1" fill="hold">
                                          <p:stCondLst>
                                            <p:cond delay="0"/>
                                          </p:stCondLst>
                                        </p:cTn>
                                        <p:tgtEl>
                                          <p:spTgt spid="19">
                                            <p:txEl>
                                              <p:pRg st="0" end="0"/>
                                            </p:txEl>
                                          </p:spTgt>
                                        </p:tgtEl>
                                        <p:attrNameLst>
                                          <p:attrName>style.visibility</p:attrName>
                                        </p:attrNameLst>
                                      </p:cBhvr>
                                      <p:to>
                                        <p:strVal val="visible"/>
                                      </p:to>
                                    </p:set>
                                    <p:animEffect transition="in" filter="fade">
                                      <p:cBhvr>
                                        <p:cTn id="46" dur="1000"/>
                                        <p:tgtEl>
                                          <p:spTgt spid="19">
                                            <p:txEl>
                                              <p:pRg st="0" end="0"/>
                                            </p:txEl>
                                          </p:spTgt>
                                        </p:tgtEl>
                                      </p:cBhvr>
                                    </p:animEffect>
                                    <p:anim calcmode="lin" valueType="num">
                                      <p:cBhvr>
                                        <p:cTn id="47" dur="1000" fill="hold"/>
                                        <p:tgtEl>
                                          <p:spTgt spid="19">
                                            <p:txEl>
                                              <p:pRg st="0" end="0"/>
                                            </p:txEl>
                                          </p:spTgt>
                                        </p:tgtEl>
                                        <p:attrNameLst>
                                          <p:attrName>ppt_x</p:attrName>
                                        </p:attrNameLst>
                                      </p:cBhvr>
                                      <p:tavLst>
                                        <p:tav tm="0">
                                          <p:val>
                                            <p:strVal val="#ppt_x"/>
                                          </p:val>
                                        </p:tav>
                                        <p:tav tm="100000">
                                          <p:val>
                                            <p:strVal val="#ppt_x"/>
                                          </p:val>
                                        </p:tav>
                                      </p:tavLst>
                                    </p:anim>
                                    <p:anim calcmode="lin" valueType="num">
                                      <p:cBhvr>
                                        <p:cTn id="48" dur="1000" fill="hold"/>
                                        <p:tgtEl>
                                          <p:spTgt spid="19">
                                            <p:txEl>
                                              <p:pRg st="0" end="0"/>
                                            </p:txEl>
                                          </p:spTgt>
                                        </p:tgtEl>
                                        <p:attrNameLst>
                                          <p:attrName>ppt_y</p:attrName>
                                        </p:attrNameLst>
                                      </p:cBhvr>
                                      <p:tavLst>
                                        <p:tav tm="0">
                                          <p:val>
                                            <p:strVal val="#ppt_y+.1"/>
                                          </p:val>
                                        </p:tav>
                                        <p:tav tm="100000">
                                          <p:val>
                                            <p:strVal val="#ppt_y"/>
                                          </p:val>
                                        </p:tav>
                                      </p:tavLst>
                                    </p:anim>
                                  </p:childTnLst>
                                </p:cTn>
                              </p:par>
                              <p:par>
                                <p:cTn id="49" presetID="47" presetClass="exit" presetSubtype="0" fill="hold" nodeType="withEffect">
                                  <p:stCondLst>
                                    <p:cond delay="0"/>
                                  </p:stCondLst>
                                  <p:childTnLst>
                                    <p:animEffect transition="out" filter="fade">
                                      <p:cBhvr>
                                        <p:cTn id="50" dur="1000"/>
                                        <p:tgtEl>
                                          <p:spTgt spid="12">
                                            <p:txEl>
                                              <p:pRg st="2" end="2"/>
                                            </p:txEl>
                                          </p:spTgt>
                                        </p:tgtEl>
                                      </p:cBhvr>
                                    </p:animEffect>
                                    <p:anim calcmode="lin" valueType="num">
                                      <p:cBhvr>
                                        <p:cTn id="51" dur="1000"/>
                                        <p:tgtEl>
                                          <p:spTgt spid="12">
                                            <p:txEl>
                                              <p:pRg st="2" end="2"/>
                                            </p:txEl>
                                          </p:spTgt>
                                        </p:tgtEl>
                                        <p:attrNameLst>
                                          <p:attrName>ppt_x</p:attrName>
                                        </p:attrNameLst>
                                      </p:cBhvr>
                                      <p:tavLst>
                                        <p:tav tm="0">
                                          <p:val>
                                            <p:strVal val="ppt_x"/>
                                          </p:val>
                                        </p:tav>
                                        <p:tav tm="100000">
                                          <p:val>
                                            <p:strVal val="ppt_x"/>
                                          </p:val>
                                        </p:tav>
                                      </p:tavLst>
                                    </p:anim>
                                    <p:anim calcmode="lin" valueType="num">
                                      <p:cBhvr>
                                        <p:cTn id="52" dur="1000"/>
                                        <p:tgtEl>
                                          <p:spTgt spid="12">
                                            <p:txEl>
                                              <p:pRg st="2" end="2"/>
                                            </p:txEl>
                                          </p:spTgt>
                                        </p:tgtEl>
                                        <p:attrNameLst>
                                          <p:attrName>ppt_y</p:attrName>
                                        </p:attrNameLst>
                                      </p:cBhvr>
                                      <p:tavLst>
                                        <p:tav tm="0">
                                          <p:val>
                                            <p:strVal val="ppt_y"/>
                                          </p:val>
                                        </p:tav>
                                        <p:tav tm="100000">
                                          <p:val>
                                            <p:strVal val="ppt_y-.1"/>
                                          </p:val>
                                        </p:tav>
                                      </p:tavLst>
                                    </p:anim>
                                    <p:set>
                                      <p:cBhvr>
                                        <p:cTn id="53" dur="1" fill="hold">
                                          <p:stCondLst>
                                            <p:cond delay="999"/>
                                          </p:stCondLst>
                                        </p:cTn>
                                        <p:tgtEl>
                                          <p:spTgt spid="12">
                                            <p:txEl>
                                              <p:pRg st="2" end="2"/>
                                            </p:txEl>
                                          </p:spTgt>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54" restart="whenNotActive" fill="hold" evtFilter="cancelBubble" nodeType="interactiveSeq">
                <p:stCondLst>
                  <p:cond evt="onClick" delay="0">
                    <p:tgtEl>
                      <p:spTgt spid="20"/>
                    </p:tgtEl>
                  </p:cond>
                </p:stCondLst>
                <p:endSync evt="end" delay="0">
                  <p:rtn val="all"/>
                </p:endSync>
                <p:childTnLst>
                  <p:par>
                    <p:cTn id="55" fill="hold">
                      <p:stCondLst>
                        <p:cond delay="0"/>
                      </p:stCondLst>
                      <p:childTnLst>
                        <p:par>
                          <p:cTn id="56" fill="hold">
                            <p:stCondLst>
                              <p:cond delay="0"/>
                            </p:stCondLst>
                            <p:childTnLst>
                              <p:par>
                                <p:cTn id="57" presetID="42" presetClass="entr" presetSubtype="0" fill="hold" nodeType="clickEffect">
                                  <p:stCondLst>
                                    <p:cond delay="0"/>
                                  </p:stCondLst>
                                  <p:childTnLst>
                                    <p:set>
                                      <p:cBhvr>
                                        <p:cTn id="58" dur="1" fill="hold">
                                          <p:stCondLst>
                                            <p:cond delay="0"/>
                                          </p:stCondLst>
                                        </p:cTn>
                                        <p:tgtEl>
                                          <p:spTgt spid="20">
                                            <p:txEl>
                                              <p:pRg st="0" end="0"/>
                                            </p:txEl>
                                          </p:spTgt>
                                        </p:tgtEl>
                                        <p:attrNameLst>
                                          <p:attrName>style.visibility</p:attrName>
                                        </p:attrNameLst>
                                      </p:cBhvr>
                                      <p:to>
                                        <p:strVal val="visible"/>
                                      </p:to>
                                    </p:set>
                                    <p:animEffect transition="in" filter="fade">
                                      <p:cBhvr>
                                        <p:cTn id="59" dur="1000"/>
                                        <p:tgtEl>
                                          <p:spTgt spid="20">
                                            <p:txEl>
                                              <p:pRg st="0" end="0"/>
                                            </p:txEl>
                                          </p:spTgt>
                                        </p:tgtEl>
                                      </p:cBhvr>
                                    </p:animEffect>
                                    <p:anim calcmode="lin" valueType="num">
                                      <p:cBhvr>
                                        <p:cTn id="60" dur="1000" fill="hold"/>
                                        <p:tgtEl>
                                          <p:spTgt spid="20">
                                            <p:txEl>
                                              <p:pRg st="0" end="0"/>
                                            </p:txEl>
                                          </p:spTgt>
                                        </p:tgtEl>
                                        <p:attrNameLst>
                                          <p:attrName>ppt_x</p:attrName>
                                        </p:attrNameLst>
                                      </p:cBhvr>
                                      <p:tavLst>
                                        <p:tav tm="0">
                                          <p:val>
                                            <p:strVal val="#ppt_x"/>
                                          </p:val>
                                        </p:tav>
                                        <p:tav tm="100000">
                                          <p:val>
                                            <p:strVal val="#ppt_x"/>
                                          </p:val>
                                        </p:tav>
                                      </p:tavLst>
                                    </p:anim>
                                    <p:anim calcmode="lin" valueType="num">
                                      <p:cBhvr>
                                        <p:cTn id="61" dur="1000" fill="hold"/>
                                        <p:tgtEl>
                                          <p:spTgt spid="20">
                                            <p:txEl>
                                              <p:pRg st="0" end="0"/>
                                            </p:txEl>
                                          </p:spTgt>
                                        </p:tgtEl>
                                        <p:attrNameLst>
                                          <p:attrName>ppt_y</p:attrName>
                                        </p:attrNameLst>
                                      </p:cBhvr>
                                      <p:tavLst>
                                        <p:tav tm="0">
                                          <p:val>
                                            <p:strVal val="#ppt_y+.1"/>
                                          </p:val>
                                        </p:tav>
                                        <p:tav tm="100000">
                                          <p:val>
                                            <p:strVal val="#ppt_y"/>
                                          </p:val>
                                        </p:tav>
                                      </p:tavLst>
                                    </p:anim>
                                  </p:childTnLst>
                                </p:cTn>
                              </p:par>
                              <p:par>
                                <p:cTn id="62" presetID="47" presetClass="exit" presetSubtype="0" fill="hold" nodeType="withEffect">
                                  <p:stCondLst>
                                    <p:cond delay="0"/>
                                  </p:stCondLst>
                                  <p:childTnLst>
                                    <p:animEffect transition="out" filter="fade">
                                      <p:cBhvr>
                                        <p:cTn id="63" dur="1000"/>
                                        <p:tgtEl>
                                          <p:spTgt spid="12">
                                            <p:txEl>
                                              <p:pRg st="4" end="4"/>
                                            </p:txEl>
                                          </p:spTgt>
                                        </p:tgtEl>
                                      </p:cBhvr>
                                    </p:animEffect>
                                    <p:anim calcmode="lin" valueType="num">
                                      <p:cBhvr>
                                        <p:cTn id="64" dur="1000"/>
                                        <p:tgtEl>
                                          <p:spTgt spid="12">
                                            <p:txEl>
                                              <p:pRg st="4" end="4"/>
                                            </p:txEl>
                                          </p:spTgt>
                                        </p:tgtEl>
                                        <p:attrNameLst>
                                          <p:attrName>ppt_x</p:attrName>
                                        </p:attrNameLst>
                                      </p:cBhvr>
                                      <p:tavLst>
                                        <p:tav tm="0">
                                          <p:val>
                                            <p:strVal val="ppt_x"/>
                                          </p:val>
                                        </p:tav>
                                        <p:tav tm="100000">
                                          <p:val>
                                            <p:strVal val="ppt_x"/>
                                          </p:val>
                                        </p:tav>
                                      </p:tavLst>
                                    </p:anim>
                                    <p:anim calcmode="lin" valueType="num">
                                      <p:cBhvr>
                                        <p:cTn id="65" dur="1000"/>
                                        <p:tgtEl>
                                          <p:spTgt spid="12">
                                            <p:txEl>
                                              <p:pRg st="4" end="4"/>
                                            </p:txEl>
                                          </p:spTgt>
                                        </p:tgtEl>
                                        <p:attrNameLst>
                                          <p:attrName>ppt_y</p:attrName>
                                        </p:attrNameLst>
                                      </p:cBhvr>
                                      <p:tavLst>
                                        <p:tav tm="0">
                                          <p:val>
                                            <p:strVal val="ppt_y"/>
                                          </p:val>
                                        </p:tav>
                                        <p:tav tm="100000">
                                          <p:val>
                                            <p:strVal val="ppt_y-.1"/>
                                          </p:val>
                                        </p:tav>
                                      </p:tavLst>
                                    </p:anim>
                                    <p:set>
                                      <p:cBhvr>
                                        <p:cTn id="66" dur="1" fill="hold">
                                          <p:stCondLst>
                                            <p:cond delay="999"/>
                                          </p:stCondLst>
                                        </p:cTn>
                                        <p:tgtEl>
                                          <p:spTgt spid="12">
                                            <p:txEl>
                                              <p:pRg st="4" end="4"/>
                                            </p:txEl>
                                          </p:spTgt>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67" restart="whenNotActive" fill="hold" evtFilter="cancelBubble" nodeType="interactiveSeq">
                <p:stCondLst>
                  <p:cond evt="onClick" delay="0">
                    <p:tgtEl>
                      <p:spTgt spid="29"/>
                    </p:tgtEl>
                  </p:cond>
                </p:stCondLst>
                <p:endSync evt="end" delay="0">
                  <p:rtn val="all"/>
                </p:endSync>
                <p:childTnLst>
                  <p:par>
                    <p:cTn id="68" fill="hold">
                      <p:stCondLst>
                        <p:cond delay="0"/>
                      </p:stCondLst>
                      <p:childTnLst>
                        <p:par>
                          <p:cTn id="69" fill="hold">
                            <p:stCondLst>
                              <p:cond delay="0"/>
                            </p:stCondLst>
                            <p:childTnLst>
                              <p:par>
                                <p:cTn id="70" presetID="42" presetClass="entr" presetSubtype="0" fill="hold" nodeType="clickEffect">
                                  <p:stCondLst>
                                    <p:cond delay="0"/>
                                  </p:stCondLst>
                                  <p:childTnLst>
                                    <p:set>
                                      <p:cBhvr>
                                        <p:cTn id="71" dur="1" fill="hold">
                                          <p:stCondLst>
                                            <p:cond delay="0"/>
                                          </p:stCondLst>
                                        </p:cTn>
                                        <p:tgtEl>
                                          <p:spTgt spid="20">
                                            <p:txEl>
                                              <p:pRg st="0" end="0"/>
                                            </p:txEl>
                                          </p:spTgt>
                                        </p:tgtEl>
                                        <p:attrNameLst>
                                          <p:attrName>style.visibility</p:attrName>
                                        </p:attrNameLst>
                                      </p:cBhvr>
                                      <p:to>
                                        <p:strVal val="visible"/>
                                      </p:to>
                                    </p:set>
                                    <p:animEffect transition="in" filter="fade">
                                      <p:cBhvr>
                                        <p:cTn id="72" dur="1000"/>
                                        <p:tgtEl>
                                          <p:spTgt spid="20">
                                            <p:txEl>
                                              <p:pRg st="0" end="0"/>
                                            </p:txEl>
                                          </p:spTgt>
                                        </p:tgtEl>
                                      </p:cBhvr>
                                    </p:animEffect>
                                    <p:anim calcmode="lin" valueType="num">
                                      <p:cBhvr>
                                        <p:cTn id="73" dur="1000" fill="hold"/>
                                        <p:tgtEl>
                                          <p:spTgt spid="20">
                                            <p:txEl>
                                              <p:pRg st="0" end="0"/>
                                            </p:txEl>
                                          </p:spTgt>
                                        </p:tgtEl>
                                        <p:attrNameLst>
                                          <p:attrName>ppt_x</p:attrName>
                                        </p:attrNameLst>
                                      </p:cBhvr>
                                      <p:tavLst>
                                        <p:tav tm="0">
                                          <p:val>
                                            <p:strVal val="#ppt_x"/>
                                          </p:val>
                                        </p:tav>
                                        <p:tav tm="100000">
                                          <p:val>
                                            <p:strVal val="#ppt_x"/>
                                          </p:val>
                                        </p:tav>
                                      </p:tavLst>
                                    </p:anim>
                                    <p:anim calcmode="lin" valueType="num">
                                      <p:cBhvr>
                                        <p:cTn id="74" dur="1000" fill="hold"/>
                                        <p:tgtEl>
                                          <p:spTgt spid="20">
                                            <p:txEl>
                                              <p:pRg st="0" end="0"/>
                                            </p:txEl>
                                          </p:spTgt>
                                        </p:tgtEl>
                                        <p:attrNameLst>
                                          <p:attrName>ppt_y</p:attrName>
                                        </p:attrNameLst>
                                      </p:cBhvr>
                                      <p:tavLst>
                                        <p:tav tm="0">
                                          <p:val>
                                            <p:strVal val="#ppt_y+.1"/>
                                          </p:val>
                                        </p:tav>
                                        <p:tav tm="100000">
                                          <p:val>
                                            <p:strVal val="#ppt_y"/>
                                          </p:val>
                                        </p:tav>
                                      </p:tavLst>
                                    </p:anim>
                                  </p:childTnLst>
                                </p:cTn>
                              </p:par>
                              <p:par>
                                <p:cTn id="75" presetID="47" presetClass="exit" presetSubtype="0" fill="hold" nodeType="withEffect">
                                  <p:stCondLst>
                                    <p:cond delay="0"/>
                                  </p:stCondLst>
                                  <p:childTnLst>
                                    <p:animEffect transition="out" filter="fade">
                                      <p:cBhvr>
                                        <p:cTn id="76" dur="1000"/>
                                        <p:tgtEl>
                                          <p:spTgt spid="12">
                                            <p:txEl>
                                              <p:pRg st="4" end="4"/>
                                            </p:txEl>
                                          </p:spTgt>
                                        </p:tgtEl>
                                      </p:cBhvr>
                                    </p:animEffect>
                                    <p:anim calcmode="lin" valueType="num">
                                      <p:cBhvr>
                                        <p:cTn id="77" dur="1000"/>
                                        <p:tgtEl>
                                          <p:spTgt spid="12">
                                            <p:txEl>
                                              <p:pRg st="4" end="4"/>
                                            </p:txEl>
                                          </p:spTgt>
                                        </p:tgtEl>
                                        <p:attrNameLst>
                                          <p:attrName>ppt_x</p:attrName>
                                        </p:attrNameLst>
                                      </p:cBhvr>
                                      <p:tavLst>
                                        <p:tav tm="0">
                                          <p:val>
                                            <p:strVal val="ppt_x"/>
                                          </p:val>
                                        </p:tav>
                                        <p:tav tm="100000">
                                          <p:val>
                                            <p:strVal val="ppt_x"/>
                                          </p:val>
                                        </p:tav>
                                      </p:tavLst>
                                    </p:anim>
                                    <p:anim calcmode="lin" valueType="num">
                                      <p:cBhvr>
                                        <p:cTn id="78" dur="1000"/>
                                        <p:tgtEl>
                                          <p:spTgt spid="12">
                                            <p:txEl>
                                              <p:pRg st="4" end="4"/>
                                            </p:txEl>
                                          </p:spTgt>
                                        </p:tgtEl>
                                        <p:attrNameLst>
                                          <p:attrName>ppt_y</p:attrName>
                                        </p:attrNameLst>
                                      </p:cBhvr>
                                      <p:tavLst>
                                        <p:tav tm="0">
                                          <p:val>
                                            <p:strVal val="ppt_y"/>
                                          </p:val>
                                        </p:tav>
                                        <p:tav tm="100000">
                                          <p:val>
                                            <p:strVal val="ppt_y-.1"/>
                                          </p:val>
                                        </p:tav>
                                      </p:tavLst>
                                    </p:anim>
                                    <p:set>
                                      <p:cBhvr>
                                        <p:cTn id="79" dur="1" fill="hold">
                                          <p:stCondLst>
                                            <p:cond delay="999"/>
                                          </p:stCondLst>
                                        </p:cTn>
                                        <p:tgtEl>
                                          <p:spTgt spid="12">
                                            <p:txEl>
                                              <p:pRg st="4" end="4"/>
                                            </p:txEl>
                                          </p:spTgt>
                                        </p:tgtEl>
                                        <p:attrNameLst>
                                          <p:attrName>style.visibility</p:attrName>
                                        </p:attrNameLst>
                                      </p:cBhvr>
                                      <p:to>
                                        <p:strVal val="hidden"/>
                                      </p:to>
                                    </p:set>
                                  </p:childTnLst>
                                </p:cTn>
                              </p:par>
                            </p:childTnLst>
                          </p:cTn>
                        </p:par>
                      </p:childTnLst>
                    </p:cTn>
                  </p:par>
                </p:childTnLst>
              </p:cTn>
              <p:nextCondLst>
                <p:cond evt="onClick" delay="0">
                  <p:tgtEl>
                    <p:spTgt spid="29"/>
                  </p:tgtEl>
                </p:cond>
              </p:nextCondLst>
            </p:seq>
            <p:seq concurrent="1" nextAc="seek">
              <p:cTn id="80" restart="whenNotActive" fill="hold" evtFilter="cancelBubble" nodeType="interactiveSeq">
                <p:stCondLst>
                  <p:cond evt="onClick" delay="0">
                    <p:tgtEl>
                      <p:spTgt spid="24"/>
                    </p:tgtEl>
                  </p:cond>
                </p:stCondLst>
                <p:endSync evt="end" delay="0">
                  <p:rtn val="all"/>
                </p:endSync>
                <p:childTnLst>
                  <p:par>
                    <p:cTn id="81" fill="hold">
                      <p:stCondLst>
                        <p:cond delay="0"/>
                      </p:stCondLst>
                      <p:childTnLst>
                        <p:par>
                          <p:cTn id="82" fill="hold">
                            <p:stCondLst>
                              <p:cond delay="0"/>
                            </p:stCondLst>
                            <p:childTnLst>
                              <p:par>
                                <p:cTn id="83" presetID="42" presetClass="entr" presetSubtype="0" fill="hold" nodeType="clickEffect">
                                  <p:stCondLst>
                                    <p:cond delay="0"/>
                                  </p:stCondLst>
                                  <p:childTnLst>
                                    <p:set>
                                      <p:cBhvr>
                                        <p:cTn id="84" dur="1" fill="hold">
                                          <p:stCondLst>
                                            <p:cond delay="0"/>
                                          </p:stCondLst>
                                        </p:cTn>
                                        <p:tgtEl>
                                          <p:spTgt spid="24">
                                            <p:txEl>
                                              <p:pRg st="0" end="0"/>
                                            </p:txEl>
                                          </p:spTgt>
                                        </p:tgtEl>
                                        <p:attrNameLst>
                                          <p:attrName>style.visibility</p:attrName>
                                        </p:attrNameLst>
                                      </p:cBhvr>
                                      <p:to>
                                        <p:strVal val="visible"/>
                                      </p:to>
                                    </p:set>
                                    <p:animEffect transition="in" filter="fade">
                                      <p:cBhvr>
                                        <p:cTn id="85" dur="1000"/>
                                        <p:tgtEl>
                                          <p:spTgt spid="24">
                                            <p:txEl>
                                              <p:pRg st="0" end="0"/>
                                            </p:txEl>
                                          </p:spTgt>
                                        </p:tgtEl>
                                      </p:cBhvr>
                                    </p:animEffect>
                                    <p:anim calcmode="lin" valueType="num">
                                      <p:cBhvr>
                                        <p:cTn id="86" dur="1000" fill="hold"/>
                                        <p:tgtEl>
                                          <p:spTgt spid="24">
                                            <p:txEl>
                                              <p:pRg st="0" end="0"/>
                                            </p:txEl>
                                          </p:spTgt>
                                        </p:tgtEl>
                                        <p:attrNameLst>
                                          <p:attrName>ppt_x</p:attrName>
                                        </p:attrNameLst>
                                      </p:cBhvr>
                                      <p:tavLst>
                                        <p:tav tm="0">
                                          <p:val>
                                            <p:strVal val="#ppt_x"/>
                                          </p:val>
                                        </p:tav>
                                        <p:tav tm="100000">
                                          <p:val>
                                            <p:strVal val="#ppt_x"/>
                                          </p:val>
                                        </p:tav>
                                      </p:tavLst>
                                    </p:anim>
                                    <p:anim calcmode="lin" valueType="num">
                                      <p:cBhvr>
                                        <p:cTn id="87" dur="1000" fill="hold"/>
                                        <p:tgtEl>
                                          <p:spTgt spid="24">
                                            <p:txEl>
                                              <p:pRg st="0" end="0"/>
                                            </p:txEl>
                                          </p:spTgt>
                                        </p:tgtEl>
                                        <p:attrNameLst>
                                          <p:attrName>ppt_y</p:attrName>
                                        </p:attrNameLst>
                                      </p:cBhvr>
                                      <p:tavLst>
                                        <p:tav tm="0">
                                          <p:val>
                                            <p:strVal val="#ppt_y+.1"/>
                                          </p:val>
                                        </p:tav>
                                        <p:tav tm="100000">
                                          <p:val>
                                            <p:strVal val="#ppt_y"/>
                                          </p:val>
                                        </p:tav>
                                      </p:tavLst>
                                    </p:anim>
                                  </p:childTnLst>
                                </p:cTn>
                              </p:par>
                              <p:par>
                                <p:cTn id="88" presetID="47" presetClass="exit" presetSubtype="0" fill="hold" nodeType="withEffect">
                                  <p:stCondLst>
                                    <p:cond delay="0"/>
                                  </p:stCondLst>
                                  <p:childTnLst>
                                    <p:animEffect transition="out" filter="fade">
                                      <p:cBhvr>
                                        <p:cTn id="89" dur="1000"/>
                                        <p:tgtEl>
                                          <p:spTgt spid="12">
                                            <p:txEl>
                                              <p:pRg st="0" end="0"/>
                                            </p:txEl>
                                          </p:spTgt>
                                        </p:tgtEl>
                                      </p:cBhvr>
                                    </p:animEffect>
                                    <p:anim calcmode="lin" valueType="num">
                                      <p:cBhvr>
                                        <p:cTn id="90" dur="1000"/>
                                        <p:tgtEl>
                                          <p:spTgt spid="12">
                                            <p:txEl>
                                              <p:pRg st="0" end="0"/>
                                            </p:txEl>
                                          </p:spTgt>
                                        </p:tgtEl>
                                        <p:attrNameLst>
                                          <p:attrName>ppt_x</p:attrName>
                                        </p:attrNameLst>
                                      </p:cBhvr>
                                      <p:tavLst>
                                        <p:tav tm="0">
                                          <p:val>
                                            <p:strVal val="ppt_x"/>
                                          </p:val>
                                        </p:tav>
                                        <p:tav tm="100000">
                                          <p:val>
                                            <p:strVal val="ppt_x"/>
                                          </p:val>
                                        </p:tav>
                                      </p:tavLst>
                                    </p:anim>
                                    <p:anim calcmode="lin" valueType="num">
                                      <p:cBhvr>
                                        <p:cTn id="91" dur="1000"/>
                                        <p:tgtEl>
                                          <p:spTgt spid="12">
                                            <p:txEl>
                                              <p:pRg st="0" end="0"/>
                                            </p:txEl>
                                          </p:spTgt>
                                        </p:tgtEl>
                                        <p:attrNameLst>
                                          <p:attrName>ppt_y</p:attrName>
                                        </p:attrNameLst>
                                      </p:cBhvr>
                                      <p:tavLst>
                                        <p:tav tm="0">
                                          <p:val>
                                            <p:strVal val="ppt_y"/>
                                          </p:val>
                                        </p:tav>
                                        <p:tav tm="100000">
                                          <p:val>
                                            <p:strVal val="ppt_y-.1"/>
                                          </p:val>
                                        </p:tav>
                                      </p:tavLst>
                                    </p:anim>
                                    <p:set>
                                      <p:cBhvr>
                                        <p:cTn id="92" dur="1" fill="hold">
                                          <p:stCondLst>
                                            <p:cond delay="999"/>
                                          </p:stCondLst>
                                        </p:cTn>
                                        <p:tgtEl>
                                          <p:spTgt spid="12">
                                            <p:txEl>
                                              <p:pRg st="0" end="0"/>
                                            </p:txEl>
                                          </p:spTgt>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93" restart="whenNotActive" fill="hold" evtFilter="cancelBubble" nodeType="interactiveSeq">
                <p:stCondLst>
                  <p:cond evt="onClick" delay="0">
                    <p:tgtEl>
                      <p:spTgt spid="25"/>
                    </p:tgtEl>
                  </p:cond>
                </p:stCondLst>
                <p:endSync evt="end" delay="0">
                  <p:rtn val="all"/>
                </p:endSync>
                <p:childTnLst>
                  <p:par>
                    <p:cTn id="94" fill="hold">
                      <p:stCondLst>
                        <p:cond delay="0"/>
                      </p:stCondLst>
                      <p:childTnLst>
                        <p:par>
                          <p:cTn id="95" fill="hold">
                            <p:stCondLst>
                              <p:cond delay="0"/>
                            </p:stCondLst>
                            <p:childTnLst>
                              <p:par>
                                <p:cTn id="96" presetID="42" presetClass="entr" presetSubtype="0" fill="hold" nodeType="clickEffect">
                                  <p:stCondLst>
                                    <p:cond delay="0"/>
                                  </p:stCondLst>
                                  <p:childTnLst>
                                    <p:set>
                                      <p:cBhvr>
                                        <p:cTn id="97" dur="1" fill="hold">
                                          <p:stCondLst>
                                            <p:cond delay="0"/>
                                          </p:stCondLst>
                                        </p:cTn>
                                        <p:tgtEl>
                                          <p:spTgt spid="24">
                                            <p:txEl>
                                              <p:pRg st="0" end="0"/>
                                            </p:txEl>
                                          </p:spTgt>
                                        </p:tgtEl>
                                        <p:attrNameLst>
                                          <p:attrName>style.visibility</p:attrName>
                                        </p:attrNameLst>
                                      </p:cBhvr>
                                      <p:to>
                                        <p:strVal val="visible"/>
                                      </p:to>
                                    </p:set>
                                    <p:animEffect transition="in" filter="fade">
                                      <p:cBhvr>
                                        <p:cTn id="98" dur="1000"/>
                                        <p:tgtEl>
                                          <p:spTgt spid="24">
                                            <p:txEl>
                                              <p:pRg st="0" end="0"/>
                                            </p:txEl>
                                          </p:spTgt>
                                        </p:tgtEl>
                                      </p:cBhvr>
                                    </p:animEffect>
                                    <p:anim calcmode="lin" valueType="num">
                                      <p:cBhvr>
                                        <p:cTn id="99" dur="1000" fill="hold"/>
                                        <p:tgtEl>
                                          <p:spTgt spid="24">
                                            <p:txEl>
                                              <p:pRg st="0" end="0"/>
                                            </p:txEl>
                                          </p:spTgt>
                                        </p:tgtEl>
                                        <p:attrNameLst>
                                          <p:attrName>ppt_x</p:attrName>
                                        </p:attrNameLst>
                                      </p:cBhvr>
                                      <p:tavLst>
                                        <p:tav tm="0">
                                          <p:val>
                                            <p:strVal val="#ppt_x"/>
                                          </p:val>
                                        </p:tav>
                                        <p:tav tm="100000">
                                          <p:val>
                                            <p:strVal val="#ppt_x"/>
                                          </p:val>
                                        </p:tav>
                                      </p:tavLst>
                                    </p:anim>
                                    <p:anim calcmode="lin" valueType="num">
                                      <p:cBhvr>
                                        <p:cTn id="100" dur="1000" fill="hold"/>
                                        <p:tgtEl>
                                          <p:spTgt spid="24">
                                            <p:txEl>
                                              <p:pRg st="0" end="0"/>
                                            </p:txEl>
                                          </p:spTgt>
                                        </p:tgtEl>
                                        <p:attrNameLst>
                                          <p:attrName>ppt_y</p:attrName>
                                        </p:attrNameLst>
                                      </p:cBhvr>
                                      <p:tavLst>
                                        <p:tav tm="0">
                                          <p:val>
                                            <p:strVal val="#ppt_y+.1"/>
                                          </p:val>
                                        </p:tav>
                                        <p:tav tm="100000">
                                          <p:val>
                                            <p:strVal val="#ppt_y"/>
                                          </p:val>
                                        </p:tav>
                                      </p:tavLst>
                                    </p:anim>
                                  </p:childTnLst>
                                </p:cTn>
                              </p:par>
                              <p:par>
                                <p:cTn id="101" presetID="47" presetClass="exit" presetSubtype="0" fill="hold" nodeType="withEffect">
                                  <p:stCondLst>
                                    <p:cond delay="0"/>
                                  </p:stCondLst>
                                  <p:childTnLst>
                                    <p:animEffect transition="out" filter="fade">
                                      <p:cBhvr>
                                        <p:cTn id="102" dur="1000"/>
                                        <p:tgtEl>
                                          <p:spTgt spid="12">
                                            <p:txEl>
                                              <p:pRg st="0" end="0"/>
                                            </p:txEl>
                                          </p:spTgt>
                                        </p:tgtEl>
                                      </p:cBhvr>
                                    </p:animEffect>
                                    <p:anim calcmode="lin" valueType="num">
                                      <p:cBhvr>
                                        <p:cTn id="103" dur="1000"/>
                                        <p:tgtEl>
                                          <p:spTgt spid="12">
                                            <p:txEl>
                                              <p:pRg st="0" end="0"/>
                                            </p:txEl>
                                          </p:spTgt>
                                        </p:tgtEl>
                                        <p:attrNameLst>
                                          <p:attrName>ppt_x</p:attrName>
                                        </p:attrNameLst>
                                      </p:cBhvr>
                                      <p:tavLst>
                                        <p:tav tm="0">
                                          <p:val>
                                            <p:strVal val="ppt_x"/>
                                          </p:val>
                                        </p:tav>
                                        <p:tav tm="100000">
                                          <p:val>
                                            <p:strVal val="ppt_x"/>
                                          </p:val>
                                        </p:tav>
                                      </p:tavLst>
                                    </p:anim>
                                    <p:anim calcmode="lin" valueType="num">
                                      <p:cBhvr>
                                        <p:cTn id="104" dur="1000"/>
                                        <p:tgtEl>
                                          <p:spTgt spid="12">
                                            <p:txEl>
                                              <p:pRg st="0" end="0"/>
                                            </p:txEl>
                                          </p:spTgt>
                                        </p:tgtEl>
                                        <p:attrNameLst>
                                          <p:attrName>ppt_y</p:attrName>
                                        </p:attrNameLst>
                                      </p:cBhvr>
                                      <p:tavLst>
                                        <p:tav tm="0">
                                          <p:val>
                                            <p:strVal val="ppt_y"/>
                                          </p:val>
                                        </p:tav>
                                        <p:tav tm="100000">
                                          <p:val>
                                            <p:strVal val="ppt_y-.1"/>
                                          </p:val>
                                        </p:tav>
                                      </p:tavLst>
                                    </p:anim>
                                    <p:set>
                                      <p:cBhvr>
                                        <p:cTn id="105" dur="1" fill="hold">
                                          <p:stCondLst>
                                            <p:cond delay="999"/>
                                          </p:stCondLst>
                                        </p:cTn>
                                        <p:tgtEl>
                                          <p:spTgt spid="12">
                                            <p:txEl>
                                              <p:pRg st="0" end="0"/>
                                            </p:txEl>
                                          </p:spTgt>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106" restart="whenNotActive" fill="hold" evtFilter="cancelBubble" nodeType="interactiveSeq">
                <p:stCondLst>
                  <p:cond evt="onClick" delay="0">
                    <p:tgtEl>
                      <p:spTgt spid="21"/>
                    </p:tgtEl>
                  </p:cond>
                </p:stCondLst>
                <p:endSync evt="end" delay="0">
                  <p:rtn val="all"/>
                </p:endSync>
                <p:childTnLst>
                  <p:par>
                    <p:cTn id="107" fill="hold">
                      <p:stCondLst>
                        <p:cond delay="0"/>
                      </p:stCondLst>
                      <p:childTnLst>
                        <p:par>
                          <p:cTn id="108" fill="hold">
                            <p:stCondLst>
                              <p:cond delay="0"/>
                            </p:stCondLst>
                            <p:childTnLst>
                              <p:par>
                                <p:cTn id="109" presetID="42" presetClass="entr" presetSubtype="0" fill="hold" nodeType="clickEffect">
                                  <p:stCondLst>
                                    <p:cond delay="0"/>
                                  </p:stCondLst>
                                  <p:childTnLst>
                                    <p:set>
                                      <p:cBhvr>
                                        <p:cTn id="110" dur="1" fill="hold">
                                          <p:stCondLst>
                                            <p:cond delay="0"/>
                                          </p:stCondLst>
                                        </p:cTn>
                                        <p:tgtEl>
                                          <p:spTgt spid="21">
                                            <p:txEl>
                                              <p:pRg st="0" end="0"/>
                                            </p:txEl>
                                          </p:spTgt>
                                        </p:tgtEl>
                                        <p:attrNameLst>
                                          <p:attrName>style.visibility</p:attrName>
                                        </p:attrNameLst>
                                      </p:cBhvr>
                                      <p:to>
                                        <p:strVal val="visible"/>
                                      </p:to>
                                    </p:set>
                                    <p:animEffect transition="in" filter="fade">
                                      <p:cBhvr>
                                        <p:cTn id="111" dur="1000"/>
                                        <p:tgtEl>
                                          <p:spTgt spid="21">
                                            <p:txEl>
                                              <p:pRg st="0" end="0"/>
                                            </p:txEl>
                                          </p:spTgt>
                                        </p:tgtEl>
                                      </p:cBhvr>
                                    </p:animEffect>
                                    <p:anim calcmode="lin" valueType="num">
                                      <p:cBhvr>
                                        <p:cTn id="112" dur="1000" fill="hold"/>
                                        <p:tgtEl>
                                          <p:spTgt spid="21">
                                            <p:txEl>
                                              <p:pRg st="0" end="0"/>
                                            </p:txEl>
                                          </p:spTgt>
                                        </p:tgtEl>
                                        <p:attrNameLst>
                                          <p:attrName>ppt_x</p:attrName>
                                        </p:attrNameLst>
                                      </p:cBhvr>
                                      <p:tavLst>
                                        <p:tav tm="0">
                                          <p:val>
                                            <p:strVal val="#ppt_x"/>
                                          </p:val>
                                        </p:tav>
                                        <p:tav tm="100000">
                                          <p:val>
                                            <p:strVal val="#ppt_x"/>
                                          </p:val>
                                        </p:tav>
                                      </p:tavLst>
                                    </p:anim>
                                    <p:anim calcmode="lin" valueType="num">
                                      <p:cBhvr>
                                        <p:cTn id="113" dur="1000" fill="hold"/>
                                        <p:tgtEl>
                                          <p:spTgt spid="21">
                                            <p:txEl>
                                              <p:pRg st="0" end="0"/>
                                            </p:txEl>
                                          </p:spTgt>
                                        </p:tgtEl>
                                        <p:attrNameLst>
                                          <p:attrName>ppt_y</p:attrName>
                                        </p:attrNameLst>
                                      </p:cBhvr>
                                      <p:tavLst>
                                        <p:tav tm="0">
                                          <p:val>
                                            <p:strVal val="#ppt_y+.1"/>
                                          </p:val>
                                        </p:tav>
                                        <p:tav tm="100000">
                                          <p:val>
                                            <p:strVal val="#ppt_y"/>
                                          </p:val>
                                        </p:tav>
                                      </p:tavLst>
                                    </p:anim>
                                  </p:childTnLst>
                                </p:cTn>
                              </p:par>
                              <p:par>
                                <p:cTn id="114" presetID="42" presetClass="entr" presetSubtype="0" fill="hold" nodeType="withEffect">
                                  <p:stCondLst>
                                    <p:cond delay="0"/>
                                  </p:stCondLst>
                                  <p:childTnLst>
                                    <p:set>
                                      <p:cBhvr>
                                        <p:cTn id="115" dur="1" fill="hold">
                                          <p:stCondLst>
                                            <p:cond delay="0"/>
                                          </p:stCondLst>
                                        </p:cTn>
                                        <p:tgtEl>
                                          <p:spTgt spid="23">
                                            <p:txEl>
                                              <p:pRg st="0" end="0"/>
                                            </p:txEl>
                                          </p:spTgt>
                                        </p:tgtEl>
                                        <p:attrNameLst>
                                          <p:attrName>style.visibility</p:attrName>
                                        </p:attrNameLst>
                                      </p:cBhvr>
                                      <p:to>
                                        <p:strVal val="visible"/>
                                      </p:to>
                                    </p:set>
                                    <p:animEffect transition="in" filter="fade">
                                      <p:cBhvr>
                                        <p:cTn id="116" dur="1000"/>
                                        <p:tgtEl>
                                          <p:spTgt spid="23">
                                            <p:txEl>
                                              <p:pRg st="0" end="0"/>
                                            </p:txEl>
                                          </p:spTgt>
                                        </p:tgtEl>
                                      </p:cBhvr>
                                    </p:animEffect>
                                    <p:anim calcmode="lin" valueType="num">
                                      <p:cBhvr>
                                        <p:cTn id="117" dur="1000" fill="hold"/>
                                        <p:tgtEl>
                                          <p:spTgt spid="23">
                                            <p:txEl>
                                              <p:pRg st="0" end="0"/>
                                            </p:txEl>
                                          </p:spTgt>
                                        </p:tgtEl>
                                        <p:attrNameLst>
                                          <p:attrName>ppt_x</p:attrName>
                                        </p:attrNameLst>
                                      </p:cBhvr>
                                      <p:tavLst>
                                        <p:tav tm="0">
                                          <p:val>
                                            <p:strVal val="#ppt_x"/>
                                          </p:val>
                                        </p:tav>
                                        <p:tav tm="100000">
                                          <p:val>
                                            <p:strVal val="#ppt_x"/>
                                          </p:val>
                                        </p:tav>
                                      </p:tavLst>
                                    </p:anim>
                                    <p:anim calcmode="lin" valueType="num">
                                      <p:cBhvr>
                                        <p:cTn id="118" dur="1000" fill="hold"/>
                                        <p:tgtEl>
                                          <p:spTgt spid="23">
                                            <p:txEl>
                                              <p:pRg st="0" end="0"/>
                                            </p:txEl>
                                          </p:spTgt>
                                        </p:tgtEl>
                                        <p:attrNameLst>
                                          <p:attrName>ppt_y</p:attrName>
                                        </p:attrNameLst>
                                      </p:cBhvr>
                                      <p:tavLst>
                                        <p:tav tm="0">
                                          <p:val>
                                            <p:strVal val="#ppt_y+.1"/>
                                          </p:val>
                                        </p:tav>
                                        <p:tav tm="100000">
                                          <p:val>
                                            <p:strVal val="#ppt_y"/>
                                          </p:val>
                                        </p:tav>
                                      </p:tavLst>
                                    </p:anim>
                                  </p:childTnLst>
                                </p:cTn>
                              </p:par>
                              <p:par>
                                <p:cTn id="119" presetID="47" presetClass="exit" presetSubtype="0" fill="hold" nodeType="withEffect">
                                  <p:stCondLst>
                                    <p:cond delay="0"/>
                                  </p:stCondLst>
                                  <p:childTnLst>
                                    <p:animEffect transition="out" filter="fade">
                                      <p:cBhvr>
                                        <p:cTn id="120" dur="1000"/>
                                        <p:tgtEl>
                                          <p:spTgt spid="12">
                                            <p:txEl>
                                              <p:pRg st="1" end="1"/>
                                            </p:txEl>
                                          </p:spTgt>
                                        </p:tgtEl>
                                      </p:cBhvr>
                                    </p:animEffect>
                                    <p:anim calcmode="lin" valueType="num">
                                      <p:cBhvr>
                                        <p:cTn id="121" dur="1000"/>
                                        <p:tgtEl>
                                          <p:spTgt spid="12">
                                            <p:txEl>
                                              <p:pRg st="1" end="1"/>
                                            </p:txEl>
                                          </p:spTgt>
                                        </p:tgtEl>
                                        <p:attrNameLst>
                                          <p:attrName>ppt_x</p:attrName>
                                        </p:attrNameLst>
                                      </p:cBhvr>
                                      <p:tavLst>
                                        <p:tav tm="0">
                                          <p:val>
                                            <p:strVal val="ppt_x"/>
                                          </p:val>
                                        </p:tav>
                                        <p:tav tm="100000">
                                          <p:val>
                                            <p:strVal val="ppt_x"/>
                                          </p:val>
                                        </p:tav>
                                      </p:tavLst>
                                    </p:anim>
                                    <p:anim calcmode="lin" valueType="num">
                                      <p:cBhvr>
                                        <p:cTn id="122" dur="1000"/>
                                        <p:tgtEl>
                                          <p:spTgt spid="12">
                                            <p:txEl>
                                              <p:pRg st="1" end="1"/>
                                            </p:txEl>
                                          </p:spTgt>
                                        </p:tgtEl>
                                        <p:attrNameLst>
                                          <p:attrName>ppt_y</p:attrName>
                                        </p:attrNameLst>
                                      </p:cBhvr>
                                      <p:tavLst>
                                        <p:tav tm="0">
                                          <p:val>
                                            <p:strVal val="ppt_y"/>
                                          </p:val>
                                        </p:tav>
                                        <p:tav tm="100000">
                                          <p:val>
                                            <p:strVal val="ppt_y-.1"/>
                                          </p:val>
                                        </p:tav>
                                      </p:tavLst>
                                    </p:anim>
                                    <p:set>
                                      <p:cBhvr>
                                        <p:cTn id="123" dur="1" fill="hold">
                                          <p:stCondLst>
                                            <p:cond delay="999"/>
                                          </p:stCondLst>
                                        </p:cTn>
                                        <p:tgtEl>
                                          <p:spTgt spid="12">
                                            <p:txEl>
                                              <p:pRg st="1" end="1"/>
                                            </p:txEl>
                                          </p:spTgt>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124" restart="whenNotActive" fill="hold" evtFilter="cancelBubble" nodeType="interactiveSeq">
                <p:stCondLst>
                  <p:cond evt="onClick" delay="0">
                    <p:tgtEl>
                      <p:spTgt spid="26"/>
                    </p:tgtEl>
                  </p:cond>
                </p:stCondLst>
                <p:endSync evt="end" delay="0">
                  <p:rtn val="all"/>
                </p:endSync>
                <p:childTnLst>
                  <p:par>
                    <p:cTn id="125" fill="hold">
                      <p:stCondLst>
                        <p:cond delay="0"/>
                      </p:stCondLst>
                      <p:childTnLst>
                        <p:par>
                          <p:cTn id="126" fill="hold">
                            <p:stCondLst>
                              <p:cond delay="0"/>
                            </p:stCondLst>
                            <p:childTnLst>
                              <p:par>
                                <p:cTn id="127" presetID="42" presetClass="entr" presetSubtype="0" fill="hold" nodeType="clickEffect">
                                  <p:stCondLst>
                                    <p:cond delay="0"/>
                                  </p:stCondLst>
                                  <p:childTnLst>
                                    <p:set>
                                      <p:cBhvr>
                                        <p:cTn id="128" dur="1" fill="hold">
                                          <p:stCondLst>
                                            <p:cond delay="0"/>
                                          </p:stCondLst>
                                        </p:cTn>
                                        <p:tgtEl>
                                          <p:spTgt spid="21">
                                            <p:txEl>
                                              <p:pRg st="0" end="0"/>
                                            </p:txEl>
                                          </p:spTgt>
                                        </p:tgtEl>
                                        <p:attrNameLst>
                                          <p:attrName>style.visibility</p:attrName>
                                        </p:attrNameLst>
                                      </p:cBhvr>
                                      <p:to>
                                        <p:strVal val="visible"/>
                                      </p:to>
                                    </p:set>
                                    <p:animEffect transition="in" filter="fade">
                                      <p:cBhvr>
                                        <p:cTn id="129" dur="1000"/>
                                        <p:tgtEl>
                                          <p:spTgt spid="21">
                                            <p:txEl>
                                              <p:pRg st="0" end="0"/>
                                            </p:txEl>
                                          </p:spTgt>
                                        </p:tgtEl>
                                      </p:cBhvr>
                                    </p:animEffect>
                                    <p:anim calcmode="lin" valueType="num">
                                      <p:cBhvr>
                                        <p:cTn id="130" dur="1000" fill="hold"/>
                                        <p:tgtEl>
                                          <p:spTgt spid="21">
                                            <p:txEl>
                                              <p:pRg st="0" end="0"/>
                                            </p:txEl>
                                          </p:spTgt>
                                        </p:tgtEl>
                                        <p:attrNameLst>
                                          <p:attrName>ppt_x</p:attrName>
                                        </p:attrNameLst>
                                      </p:cBhvr>
                                      <p:tavLst>
                                        <p:tav tm="0">
                                          <p:val>
                                            <p:strVal val="#ppt_x"/>
                                          </p:val>
                                        </p:tav>
                                        <p:tav tm="100000">
                                          <p:val>
                                            <p:strVal val="#ppt_x"/>
                                          </p:val>
                                        </p:tav>
                                      </p:tavLst>
                                    </p:anim>
                                    <p:anim calcmode="lin" valueType="num">
                                      <p:cBhvr>
                                        <p:cTn id="131" dur="1000" fill="hold"/>
                                        <p:tgtEl>
                                          <p:spTgt spid="21">
                                            <p:txEl>
                                              <p:pRg st="0" end="0"/>
                                            </p:txEl>
                                          </p:spTgt>
                                        </p:tgtEl>
                                        <p:attrNameLst>
                                          <p:attrName>ppt_y</p:attrName>
                                        </p:attrNameLst>
                                      </p:cBhvr>
                                      <p:tavLst>
                                        <p:tav tm="0">
                                          <p:val>
                                            <p:strVal val="#ppt_y+.1"/>
                                          </p:val>
                                        </p:tav>
                                        <p:tav tm="100000">
                                          <p:val>
                                            <p:strVal val="#ppt_y"/>
                                          </p:val>
                                        </p:tav>
                                      </p:tavLst>
                                    </p:anim>
                                  </p:childTnLst>
                                </p:cTn>
                              </p:par>
                              <p:par>
                                <p:cTn id="132" presetID="42" presetClass="entr" presetSubtype="0" fill="hold" nodeType="withEffect">
                                  <p:stCondLst>
                                    <p:cond delay="0"/>
                                  </p:stCondLst>
                                  <p:childTnLst>
                                    <p:set>
                                      <p:cBhvr>
                                        <p:cTn id="133" dur="1" fill="hold">
                                          <p:stCondLst>
                                            <p:cond delay="0"/>
                                          </p:stCondLst>
                                        </p:cTn>
                                        <p:tgtEl>
                                          <p:spTgt spid="23">
                                            <p:txEl>
                                              <p:pRg st="0" end="0"/>
                                            </p:txEl>
                                          </p:spTgt>
                                        </p:tgtEl>
                                        <p:attrNameLst>
                                          <p:attrName>style.visibility</p:attrName>
                                        </p:attrNameLst>
                                      </p:cBhvr>
                                      <p:to>
                                        <p:strVal val="visible"/>
                                      </p:to>
                                    </p:set>
                                    <p:animEffect transition="in" filter="fade">
                                      <p:cBhvr>
                                        <p:cTn id="134" dur="1000"/>
                                        <p:tgtEl>
                                          <p:spTgt spid="23">
                                            <p:txEl>
                                              <p:pRg st="0" end="0"/>
                                            </p:txEl>
                                          </p:spTgt>
                                        </p:tgtEl>
                                      </p:cBhvr>
                                    </p:animEffect>
                                    <p:anim calcmode="lin" valueType="num">
                                      <p:cBhvr>
                                        <p:cTn id="135" dur="1000" fill="hold"/>
                                        <p:tgtEl>
                                          <p:spTgt spid="23">
                                            <p:txEl>
                                              <p:pRg st="0" end="0"/>
                                            </p:txEl>
                                          </p:spTgt>
                                        </p:tgtEl>
                                        <p:attrNameLst>
                                          <p:attrName>ppt_x</p:attrName>
                                        </p:attrNameLst>
                                      </p:cBhvr>
                                      <p:tavLst>
                                        <p:tav tm="0">
                                          <p:val>
                                            <p:strVal val="#ppt_x"/>
                                          </p:val>
                                        </p:tav>
                                        <p:tav tm="100000">
                                          <p:val>
                                            <p:strVal val="#ppt_x"/>
                                          </p:val>
                                        </p:tav>
                                      </p:tavLst>
                                    </p:anim>
                                    <p:anim calcmode="lin" valueType="num">
                                      <p:cBhvr>
                                        <p:cTn id="136" dur="1000" fill="hold"/>
                                        <p:tgtEl>
                                          <p:spTgt spid="23">
                                            <p:txEl>
                                              <p:pRg st="0" end="0"/>
                                            </p:txEl>
                                          </p:spTgt>
                                        </p:tgtEl>
                                        <p:attrNameLst>
                                          <p:attrName>ppt_y</p:attrName>
                                        </p:attrNameLst>
                                      </p:cBhvr>
                                      <p:tavLst>
                                        <p:tav tm="0">
                                          <p:val>
                                            <p:strVal val="#ppt_y+.1"/>
                                          </p:val>
                                        </p:tav>
                                        <p:tav tm="100000">
                                          <p:val>
                                            <p:strVal val="#ppt_y"/>
                                          </p:val>
                                        </p:tav>
                                      </p:tavLst>
                                    </p:anim>
                                  </p:childTnLst>
                                </p:cTn>
                              </p:par>
                              <p:par>
                                <p:cTn id="137" presetID="47" presetClass="exit" presetSubtype="0" fill="hold" nodeType="withEffect">
                                  <p:stCondLst>
                                    <p:cond delay="0"/>
                                  </p:stCondLst>
                                  <p:childTnLst>
                                    <p:animEffect transition="out" filter="fade">
                                      <p:cBhvr>
                                        <p:cTn id="138" dur="1000"/>
                                        <p:tgtEl>
                                          <p:spTgt spid="12">
                                            <p:txEl>
                                              <p:pRg st="1" end="1"/>
                                            </p:txEl>
                                          </p:spTgt>
                                        </p:tgtEl>
                                      </p:cBhvr>
                                    </p:animEffect>
                                    <p:anim calcmode="lin" valueType="num">
                                      <p:cBhvr>
                                        <p:cTn id="139" dur="1000"/>
                                        <p:tgtEl>
                                          <p:spTgt spid="12">
                                            <p:txEl>
                                              <p:pRg st="1" end="1"/>
                                            </p:txEl>
                                          </p:spTgt>
                                        </p:tgtEl>
                                        <p:attrNameLst>
                                          <p:attrName>ppt_x</p:attrName>
                                        </p:attrNameLst>
                                      </p:cBhvr>
                                      <p:tavLst>
                                        <p:tav tm="0">
                                          <p:val>
                                            <p:strVal val="ppt_x"/>
                                          </p:val>
                                        </p:tav>
                                        <p:tav tm="100000">
                                          <p:val>
                                            <p:strVal val="ppt_x"/>
                                          </p:val>
                                        </p:tav>
                                      </p:tavLst>
                                    </p:anim>
                                    <p:anim calcmode="lin" valueType="num">
                                      <p:cBhvr>
                                        <p:cTn id="140" dur="1000"/>
                                        <p:tgtEl>
                                          <p:spTgt spid="12">
                                            <p:txEl>
                                              <p:pRg st="1" end="1"/>
                                            </p:txEl>
                                          </p:spTgt>
                                        </p:tgtEl>
                                        <p:attrNameLst>
                                          <p:attrName>ppt_y</p:attrName>
                                        </p:attrNameLst>
                                      </p:cBhvr>
                                      <p:tavLst>
                                        <p:tav tm="0">
                                          <p:val>
                                            <p:strVal val="ppt_y"/>
                                          </p:val>
                                        </p:tav>
                                        <p:tav tm="100000">
                                          <p:val>
                                            <p:strVal val="ppt_y-.1"/>
                                          </p:val>
                                        </p:tav>
                                      </p:tavLst>
                                    </p:anim>
                                    <p:set>
                                      <p:cBhvr>
                                        <p:cTn id="141" dur="1" fill="hold">
                                          <p:stCondLst>
                                            <p:cond delay="999"/>
                                          </p:stCondLst>
                                        </p:cTn>
                                        <p:tgtEl>
                                          <p:spTgt spid="12">
                                            <p:txEl>
                                              <p:pRg st="1" end="1"/>
                                            </p:txEl>
                                          </p:spTgt>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142" restart="whenNotActive" fill="hold" evtFilter="cancelBubble" nodeType="interactiveSeq">
                <p:stCondLst>
                  <p:cond evt="onClick" delay="0">
                    <p:tgtEl>
                      <p:spTgt spid="22"/>
                    </p:tgtEl>
                  </p:cond>
                </p:stCondLst>
                <p:endSync evt="end" delay="0">
                  <p:rtn val="all"/>
                </p:endSync>
                <p:childTnLst>
                  <p:par>
                    <p:cTn id="143" fill="hold">
                      <p:stCondLst>
                        <p:cond delay="0"/>
                      </p:stCondLst>
                      <p:childTnLst>
                        <p:par>
                          <p:cTn id="144" fill="hold">
                            <p:stCondLst>
                              <p:cond delay="0"/>
                            </p:stCondLst>
                            <p:childTnLst>
                              <p:par>
                                <p:cTn id="145" presetID="42" presetClass="entr" presetSubtype="0" fill="hold" nodeType="clickEffect">
                                  <p:stCondLst>
                                    <p:cond delay="0"/>
                                  </p:stCondLst>
                                  <p:childTnLst>
                                    <p:set>
                                      <p:cBhvr>
                                        <p:cTn id="146" dur="1" fill="hold">
                                          <p:stCondLst>
                                            <p:cond delay="0"/>
                                          </p:stCondLst>
                                        </p:cTn>
                                        <p:tgtEl>
                                          <p:spTgt spid="22">
                                            <p:txEl>
                                              <p:pRg st="0" end="0"/>
                                            </p:txEl>
                                          </p:spTgt>
                                        </p:tgtEl>
                                        <p:attrNameLst>
                                          <p:attrName>style.visibility</p:attrName>
                                        </p:attrNameLst>
                                      </p:cBhvr>
                                      <p:to>
                                        <p:strVal val="visible"/>
                                      </p:to>
                                    </p:set>
                                    <p:animEffect transition="in" filter="fade">
                                      <p:cBhvr>
                                        <p:cTn id="147" dur="1000"/>
                                        <p:tgtEl>
                                          <p:spTgt spid="22">
                                            <p:txEl>
                                              <p:pRg st="0" end="0"/>
                                            </p:txEl>
                                          </p:spTgt>
                                        </p:tgtEl>
                                      </p:cBhvr>
                                    </p:animEffect>
                                    <p:anim calcmode="lin" valueType="num">
                                      <p:cBhvr>
                                        <p:cTn id="148" dur="1000" fill="hold"/>
                                        <p:tgtEl>
                                          <p:spTgt spid="22">
                                            <p:txEl>
                                              <p:pRg st="0" end="0"/>
                                            </p:txEl>
                                          </p:spTgt>
                                        </p:tgtEl>
                                        <p:attrNameLst>
                                          <p:attrName>ppt_x</p:attrName>
                                        </p:attrNameLst>
                                      </p:cBhvr>
                                      <p:tavLst>
                                        <p:tav tm="0">
                                          <p:val>
                                            <p:strVal val="#ppt_x"/>
                                          </p:val>
                                        </p:tav>
                                        <p:tav tm="100000">
                                          <p:val>
                                            <p:strVal val="#ppt_x"/>
                                          </p:val>
                                        </p:tav>
                                      </p:tavLst>
                                    </p:anim>
                                    <p:anim calcmode="lin" valueType="num">
                                      <p:cBhvr>
                                        <p:cTn id="149" dur="1000" fill="hold"/>
                                        <p:tgtEl>
                                          <p:spTgt spid="22">
                                            <p:txEl>
                                              <p:pRg st="0" end="0"/>
                                            </p:txEl>
                                          </p:spTgt>
                                        </p:tgtEl>
                                        <p:attrNameLst>
                                          <p:attrName>ppt_y</p:attrName>
                                        </p:attrNameLst>
                                      </p:cBhvr>
                                      <p:tavLst>
                                        <p:tav tm="0">
                                          <p:val>
                                            <p:strVal val="#ppt_y+.1"/>
                                          </p:val>
                                        </p:tav>
                                        <p:tav tm="100000">
                                          <p:val>
                                            <p:strVal val="#ppt_y"/>
                                          </p:val>
                                        </p:tav>
                                      </p:tavLst>
                                    </p:anim>
                                  </p:childTnLst>
                                </p:cTn>
                              </p:par>
                              <p:par>
                                <p:cTn id="150" presetID="42" presetClass="entr" presetSubtype="0" fill="hold" nodeType="withEffect">
                                  <p:stCondLst>
                                    <p:cond delay="0"/>
                                  </p:stCondLst>
                                  <p:childTnLst>
                                    <p:set>
                                      <p:cBhvr>
                                        <p:cTn id="151" dur="1" fill="hold">
                                          <p:stCondLst>
                                            <p:cond delay="0"/>
                                          </p:stCondLst>
                                        </p:cTn>
                                        <p:tgtEl>
                                          <p:spTgt spid="3">
                                            <p:txEl>
                                              <p:pRg st="0" end="0"/>
                                            </p:txEl>
                                          </p:spTgt>
                                        </p:tgtEl>
                                        <p:attrNameLst>
                                          <p:attrName>style.visibility</p:attrName>
                                        </p:attrNameLst>
                                      </p:cBhvr>
                                      <p:to>
                                        <p:strVal val="visible"/>
                                      </p:to>
                                    </p:set>
                                    <p:animEffect transition="in" filter="fade">
                                      <p:cBhvr>
                                        <p:cTn id="152" dur="1000"/>
                                        <p:tgtEl>
                                          <p:spTgt spid="3">
                                            <p:txEl>
                                              <p:pRg st="0" end="0"/>
                                            </p:txEl>
                                          </p:spTgt>
                                        </p:tgtEl>
                                      </p:cBhvr>
                                    </p:animEffect>
                                    <p:anim calcmode="lin" valueType="num">
                                      <p:cBhvr>
                                        <p:cTn id="15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54"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55" presetID="47" presetClass="exit" presetSubtype="0" fill="hold" nodeType="withEffect">
                                  <p:stCondLst>
                                    <p:cond delay="0"/>
                                  </p:stCondLst>
                                  <p:childTnLst>
                                    <p:animEffect transition="out" filter="fade">
                                      <p:cBhvr>
                                        <p:cTn id="156" dur="1000"/>
                                        <p:tgtEl>
                                          <p:spTgt spid="12">
                                            <p:txEl>
                                              <p:pRg st="3" end="3"/>
                                            </p:txEl>
                                          </p:spTgt>
                                        </p:tgtEl>
                                      </p:cBhvr>
                                    </p:animEffect>
                                    <p:anim calcmode="lin" valueType="num">
                                      <p:cBhvr>
                                        <p:cTn id="157" dur="1000"/>
                                        <p:tgtEl>
                                          <p:spTgt spid="12">
                                            <p:txEl>
                                              <p:pRg st="3" end="3"/>
                                            </p:txEl>
                                          </p:spTgt>
                                        </p:tgtEl>
                                        <p:attrNameLst>
                                          <p:attrName>ppt_x</p:attrName>
                                        </p:attrNameLst>
                                      </p:cBhvr>
                                      <p:tavLst>
                                        <p:tav tm="0">
                                          <p:val>
                                            <p:strVal val="ppt_x"/>
                                          </p:val>
                                        </p:tav>
                                        <p:tav tm="100000">
                                          <p:val>
                                            <p:strVal val="ppt_x"/>
                                          </p:val>
                                        </p:tav>
                                      </p:tavLst>
                                    </p:anim>
                                    <p:anim calcmode="lin" valueType="num">
                                      <p:cBhvr>
                                        <p:cTn id="158" dur="1000"/>
                                        <p:tgtEl>
                                          <p:spTgt spid="12">
                                            <p:txEl>
                                              <p:pRg st="3" end="3"/>
                                            </p:txEl>
                                          </p:spTgt>
                                        </p:tgtEl>
                                        <p:attrNameLst>
                                          <p:attrName>ppt_y</p:attrName>
                                        </p:attrNameLst>
                                      </p:cBhvr>
                                      <p:tavLst>
                                        <p:tav tm="0">
                                          <p:val>
                                            <p:strVal val="ppt_y"/>
                                          </p:val>
                                        </p:tav>
                                        <p:tav tm="100000">
                                          <p:val>
                                            <p:strVal val="ppt_y-.1"/>
                                          </p:val>
                                        </p:tav>
                                      </p:tavLst>
                                    </p:anim>
                                    <p:set>
                                      <p:cBhvr>
                                        <p:cTn id="159" dur="1" fill="hold">
                                          <p:stCondLst>
                                            <p:cond delay="999"/>
                                          </p:stCondLst>
                                        </p:cTn>
                                        <p:tgtEl>
                                          <p:spTgt spid="12">
                                            <p:txEl>
                                              <p:pRg st="3" end="3"/>
                                            </p:txEl>
                                          </p:spTgt>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160" restart="whenNotActive" fill="hold" evtFilter="cancelBubble" nodeType="interactiveSeq">
                <p:stCondLst>
                  <p:cond evt="onClick" delay="0">
                    <p:tgtEl>
                      <p:spTgt spid="28"/>
                    </p:tgtEl>
                  </p:cond>
                </p:stCondLst>
                <p:endSync evt="end" delay="0">
                  <p:rtn val="all"/>
                </p:endSync>
                <p:childTnLst>
                  <p:par>
                    <p:cTn id="161" fill="hold">
                      <p:stCondLst>
                        <p:cond delay="0"/>
                      </p:stCondLst>
                      <p:childTnLst>
                        <p:par>
                          <p:cTn id="162" fill="hold">
                            <p:stCondLst>
                              <p:cond delay="0"/>
                            </p:stCondLst>
                            <p:childTnLst>
                              <p:par>
                                <p:cTn id="163" presetID="42" presetClass="entr" presetSubtype="0" fill="hold" nodeType="clickEffect">
                                  <p:stCondLst>
                                    <p:cond delay="0"/>
                                  </p:stCondLst>
                                  <p:childTnLst>
                                    <p:set>
                                      <p:cBhvr>
                                        <p:cTn id="164" dur="1" fill="hold">
                                          <p:stCondLst>
                                            <p:cond delay="0"/>
                                          </p:stCondLst>
                                        </p:cTn>
                                        <p:tgtEl>
                                          <p:spTgt spid="22">
                                            <p:txEl>
                                              <p:pRg st="0" end="0"/>
                                            </p:txEl>
                                          </p:spTgt>
                                        </p:tgtEl>
                                        <p:attrNameLst>
                                          <p:attrName>style.visibility</p:attrName>
                                        </p:attrNameLst>
                                      </p:cBhvr>
                                      <p:to>
                                        <p:strVal val="visible"/>
                                      </p:to>
                                    </p:set>
                                    <p:animEffect transition="in" filter="fade">
                                      <p:cBhvr>
                                        <p:cTn id="165" dur="1000"/>
                                        <p:tgtEl>
                                          <p:spTgt spid="22">
                                            <p:txEl>
                                              <p:pRg st="0" end="0"/>
                                            </p:txEl>
                                          </p:spTgt>
                                        </p:tgtEl>
                                      </p:cBhvr>
                                    </p:animEffect>
                                    <p:anim calcmode="lin" valueType="num">
                                      <p:cBhvr>
                                        <p:cTn id="166" dur="1000" fill="hold"/>
                                        <p:tgtEl>
                                          <p:spTgt spid="22">
                                            <p:txEl>
                                              <p:pRg st="0" end="0"/>
                                            </p:txEl>
                                          </p:spTgt>
                                        </p:tgtEl>
                                        <p:attrNameLst>
                                          <p:attrName>ppt_x</p:attrName>
                                        </p:attrNameLst>
                                      </p:cBhvr>
                                      <p:tavLst>
                                        <p:tav tm="0">
                                          <p:val>
                                            <p:strVal val="#ppt_x"/>
                                          </p:val>
                                        </p:tav>
                                        <p:tav tm="100000">
                                          <p:val>
                                            <p:strVal val="#ppt_x"/>
                                          </p:val>
                                        </p:tav>
                                      </p:tavLst>
                                    </p:anim>
                                    <p:anim calcmode="lin" valueType="num">
                                      <p:cBhvr>
                                        <p:cTn id="167" dur="1000" fill="hold"/>
                                        <p:tgtEl>
                                          <p:spTgt spid="22">
                                            <p:txEl>
                                              <p:pRg st="0" end="0"/>
                                            </p:txEl>
                                          </p:spTgt>
                                        </p:tgtEl>
                                        <p:attrNameLst>
                                          <p:attrName>ppt_y</p:attrName>
                                        </p:attrNameLst>
                                      </p:cBhvr>
                                      <p:tavLst>
                                        <p:tav tm="0">
                                          <p:val>
                                            <p:strVal val="#ppt_y+.1"/>
                                          </p:val>
                                        </p:tav>
                                        <p:tav tm="100000">
                                          <p:val>
                                            <p:strVal val="#ppt_y"/>
                                          </p:val>
                                        </p:tav>
                                      </p:tavLst>
                                    </p:anim>
                                  </p:childTnLst>
                                </p:cTn>
                              </p:par>
                              <p:par>
                                <p:cTn id="168" presetID="42" presetClass="entr" presetSubtype="0" fill="hold" nodeType="withEffect">
                                  <p:stCondLst>
                                    <p:cond delay="0"/>
                                  </p:stCondLst>
                                  <p:childTnLst>
                                    <p:set>
                                      <p:cBhvr>
                                        <p:cTn id="169" dur="1" fill="hold">
                                          <p:stCondLst>
                                            <p:cond delay="0"/>
                                          </p:stCondLst>
                                        </p:cTn>
                                        <p:tgtEl>
                                          <p:spTgt spid="3">
                                            <p:txEl>
                                              <p:pRg st="0" end="0"/>
                                            </p:txEl>
                                          </p:spTgt>
                                        </p:tgtEl>
                                        <p:attrNameLst>
                                          <p:attrName>style.visibility</p:attrName>
                                        </p:attrNameLst>
                                      </p:cBhvr>
                                      <p:to>
                                        <p:strVal val="visible"/>
                                      </p:to>
                                    </p:set>
                                    <p:animEffect transition="in" filter="fade">
                                      <p:cBhvr>
                                        <p:cTn id="170" dur="1000"/>
                                        <p:tgtEl>
                                          <p:spTgt spid="3">
                                            <p:txEl>
                                              <p:pRg st="0" end="0"/>
                                            </p:txEl>
                                          </p:spTgt>
                                        </p:tgtEl>
                                      </p:cBhvr>
                                    </p:animEffect>
                                    <p:anim calcmode="lin" valueType="num">
                                      <p:cBhvr>
                                        <p:cTn id="171"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72"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73" presetID="47" presetClass="exit" presetSubtype="0" fill="hold" nodeType="withEffect">
                                  <p:stCondLst>
                                    <p:cond delay="0"/>
                                  </p:stCondLst>
                                  <p:childTnLst>
                                    <p:animEffect transition="out" filter="fade">
                                      <p:cBhvr>
                                        <p:cTn id="174" dur="1000"/>
                                        <p:tgtEl>
                                          <p:spTgt spid="12">
                                            <p:txEl>
                                              <p:pRg st="3" end="3"/>
                                            </p:txEl>
                                          </p:spTgt>
                                        </p:tgtEl>
                                      </p:cBhvr>
                                    </p:animEffect>
                                    <p:anim calcmode="lin" valueType="num">
                                      <p:cBhvr>
                                        <p:cTn id="175" dur="1000"/>
                                        <p:tgtEl>
                                          <p:spTgt spid="12">
                                            <p:txEl>
                                              <p:pRg st="3" end="3"/>
                                            </p:txEl>
                                          </p:spTgt>
                                        </p:tgtEl>
                                        <p:attrNameLst>
                                          <p:attrName>ppt_x</p:attrName>
                                        </p:attrNameLst>
                                      </p:cBhvr>
                                      <p:tavLst>
                                        <p:tav tm="0">
                                          <p:val>
                                            <p:strVal val="ppt_x"/>
                                          </p:val>
                                        </p:tav>
                                        <p:tav tm="100000">
                                          <p:val>
                                            <p:strVal val="ppt_x"/>
                                          </p:val>
                                        </p:tav>
                                      </p:tavLst>
                                    </p:anim>
                                    <p:anim calcmode="lin" valueType="num">
                                      <p:cBhvr>
                                        <p:cTn id="176" dur="1000"/>
                                        <p:tgtEl>
                                          <p:spTgt spid="12">
                                            <p:txEl>
                                              <p:pRg st="3" end="3"/>
                                            </p:txEl>
                                          </p:spTgt>
                                        </p:tgtEl>
                                        <p:attrNameLst>
                                          <p:attrName>ppt_y</p:attrName>
                                        </p:attrNameLst>
                                      </p:cBhvr>
                                      <p:tavLst>
                                        <p:tav tm="0">
                                          <p:val>
                                            <p:strVal val="ppt_y"/>
                                          </p:val>
                                        </p:tav>
                                        <p:tav tm="100000">
                                          <p:val>
                                            <p:strVal val="ppt_y-.1"/>
                                          </p:val>
                                        </p:tav>
                                      </p:tavLst>
                                    </p:anim>
                                    <p:set>
                                      <p:cBhvr>
                                        <p:cTn id="177" dur="1" fill="hold">
                                          <p:stCondLst>
                                            <p:cond delay="999"/>
                                          </p:stCondLst>
                                        </p:cTn>
                                        <p:tgtEl>
                                          <p:spTgt spid="12">
                                            <p:txEl>
                                              <p:pRg st="3" end="3"/>
                                            </p:txEl>
                                          </p:spTgt>
                                        </p:tgtEl>
                                        <p:attrNameLst>
                                          <p:attrName>style.visibility</p:attrName>
                                        </p:attrNameLst>
                                      </p:cBhvr>
                                      <p:to>
                                        <p:strVal val="hidden"/>
                                      </p:to>
                                    </p:set>
                                  </p:childTnLst>
                                </p:cTn>
                              </p:par>
                            </p:childTnLst>
                          </p:cTn>
                        </p:par>
                      </p:childTnLst>
                    </p:cTn>
                  </p:par>
                </p:childTnLst>
              </p:cTn>
              <p:nextCondLst>
                <p:cond evt="onClick" delay="0">
                  <p:tgtEl>
                    <p:spTgt spid="28"/>
                  </p:tgtEl>
                </p:cond>
              </p:nextCondLst>
            </p:seq>
            <p:seq concurrent="1" nextAc="seek">
              <p:cTn id="178" restart="whenNotActive" fill="hold" evtFilter="cancelBubble" nodeType="interactiveSeq">
                <p:stCondLst>
                  <p:cond evt="onClick" delay="0">
                    <p:tgtEl>
                      <p:spTgt spid="14"/>
                    </p:tgtEl>
                  </p:cond>
                </p:stCondLst>
                <p:endSync evt="end" delay="0">
                  <p:rtn val="all"/>
                </p:endSync>
                <p:childTnLst>
                  <p:par>
                    <p:cTn id="179" fill="hold">
                      <p:stCondLst>
                        <p:cond delay="0"/>
                      </p:stCondLst>
                      <p:childTnLst>
                        <p:par>
                          <p:cTn id="180" fill="hold">
                            <p:stCondLst>
                              <p:cond delay="0"/>
                            </p:stCondLst>
                            <p:childTnLst>
                              <p:par>
                                <p:cTn id="181" presetID="1" presetClass="exit" presetSubtype="0" fill="hold" nodeType="withEffect">
                                  <p:stCondLst>
                                    <p:cond delay="0"/>
                                  </p:stCondLst>
                                  <p:childTnLst>
                                    <p:set>
                                      <p:cBhvr>
                                        <p:cTn id="182" dur="1" fill="hold">
                                          <p:stCondLst>
                                            <p:cond delay="0"/>
                                          </p:stCondLst>
                                        </p:cTn>
                                        <p:tgtEl>
                                          <p:spTgt spid="18">
                                            <p:txEl>
                                              <p:pRg st="0" end="0"/>
                                            </p:txEl>
                                          </p:spTgt>
                                        </p:tgtEl>
                                        <p:attrNameLst>
                                          <p:attrName>style.visibility</p:attrName>
                                        </p:attrNameLst>
                                      </p:cBhvr>
                                      <p:to>
                                        <p:strVal val="hidden"/>
                                      </p:to>
                                    </p:set>
                                  </p:childTnLst>
                                </p:cTn>
                              </p:par>
                              <p:par>
                                <p:cTn id="183" presetID="1" presetClass="exit" presetSubtype="0" fill="hold" nodeType="withEffect">
                                  <p:stCondLst>
                                    <p:cond delay="0"/>
                                  </p:stCondLst>
                                  <p:childTnLst>
                                    <p:set>
                                      <p:cBhvr>
                                        <p:cTn id="184" dur="1" fill="hold">
                                          <p:stCondLst>
                                            <p:cond delay="0"/>
                                          </p:stCondLst>
                                        </p:cTn>
                                        <p:tgtEl>
                                          <p:spTgt spid="19">
                                            <p:txEl>
                                              <p:pRg st="0" end="0"/>
                                            </p:txEl>
                                          </p:spTgt>
                                        </p:tgtEl>
                                        <p:attrNameLst>
                                          <p:attrName>style.visibility</p:attrName>
                                        </p:attrNameLst>
                                      </p:cBhvr>
                                      <p:to>
                                        <p:strVal val="hidden"/>
                                      </p:to>
                                    </p:set>
                                  </p:childTnLst>
                                </p:cTn>
                              </p:par>
                              <p:par>
                                <p:cTn id="185" presetID="1" presetClass="exit" presetSubtype="0" fill="hold" nodeType="withEffect">
                                  <p:stCondLst>
                                    <p:cond delay="0"/>
                                  </p:stCondLst>
                                  <p:childTnLst>
                                    <p:set>
                                      <p:cBhvr>
                                        <p:cTn id="186" dur="1" fill="hold">
                                          <p:stCondLst>
                                            <p:cond delay="0"/>
                                          </p:stCondLst>
                                        </p:cTn>
                                        <p:tgtEl>
                                          <p:spTgt spid="20">
                                            <p:txEl>
                                              <p:pRg st="0" end="0"/>
                                            </p:txEl>
                                          </p:spTgt>
                                        </p:tgtEl>
                                        <p:attrNameLst>
                                          <p:attrName>style.visibility</p:attrName>
                                        </p:attrNameLst>
                                      </p:cBhvr>
                                      <p:to>
                                        <p:strVal val="hidden"/>
                                      </p:to>
                                    </p:set>
                                  </p:childTnLst>
                                </p:cTn>
                              </p:par>
                              <p:par>
                                <p:cTn id="187" presetID="1" presetClass="exit" presetSubtype="0" fill="hold" nodeType="withEffect">
                                  <p:stCondLst>
                                    <p:cond delay="0"/>
                                  </p:stCondLst>
                                  <p:childTnLst>
                                    <p:set>
                                      <p:cBhvr>
                                        <p:cTn id="188" dur="1" fill="hold">
                                          <p:stCondLst>
                                            <p:cond delay="0"/>
                                          </p:stCondLst>
                                        </p:cTn>
                                        <p:tgtEl>
                                          <p:spTgt spid="24">
                                            <p:txEl>
                                              <p:pRg st="0" end="0"/>
                                            </p:txEl>
                                          </p:spTgt>
                                        </p:tgtEl>
                                        <p:attrNameLst>
                                          <p:attrName>style.visibility</p:attrName>
                                        </p:attrNameLst>
                                      </p:cBhvr>
                                      <p:to>
                                        <p:strVal val="hidden"/>
                                      </p:to>
                                    </p:set>
                                  </p:childTnLst>
                                </p:cTn>
                              </p:par>
                              <p:par>
                                <p:cTn id="189" presetID="1" presetClass="exit" presetSubtype="0" fill="hold" nodeType="withEffect">
                                  <p:stCondLst>
                                    <p:cond delay="0"/>
                                  </p:stCondLst>
                                  <p:childTnLst>
                                    <p:set>
                                      <p:cBhvr>
                                        <p:cTn id="190" dur="1" fill="hold">
                                          <p:stCondLst>
                                            <p:cond delay="0"/>
                                          </p:stCondLst>
                                        </p:cTn>
                                        <p:tgtEl>
                                          <p:spTgt spid="21">
                                            <p:txEl>
                                              <p:pRg st="0" end="0"/>
                                            </p:txEl>
                                          </p:spTgt>
                                        </p:tgtEl>
                                        <p:attrNameLst>
                                          <p:attrName>style.visibility</p:attrName>
                                        </p:attrNameLst>
                                      </p:cBhvr>
                                      <p:to>
                                        <p:strVal val="hidden"/>
                                      </p:to>
                                    </p:set>
                                  </p:childTnLst>
                                </p:cTn>
                              </p:par>
                              <p:par>
                                <p:cTn id="191" presetID="1" presetClass="exit" presetSubtype="0" fill="hold" nodeType="withEffect">
                                  <p:stCondLst>
                                    <p:cond delay="0"/>
                                  </p:stCondLst>
                                  <p:childTnLst>
                                    <p:set>
                                      <p:cBhvr>
                                        <p:cTn id="192" dur="1" fill="hold">
                                          <p:stCondLst>
                                            <p:cond delay="0"/>
                                          </p:stCondLst>
                                        </p:cTn>
                                        <p:tgtEl>
                                          <p:spTgt spid="23">
                                            <p:txEl>
                                              <p:pRg st="0" end="0"/>
                                            </p:txEl>
                                          </p:spTgt>
                                        </p:tgtEl>
                                        <p:attrNameLst>
                                          <p:attrName>style.visibility</p:attrName>
                                        </p:attrNameLst>
                                      </p:cBhvr>
                                      <p:to>
                                        <p:strVal val="hidden"/>
                                      </p:to>
                                    </p:set>
                                  </p:childTnLst>
                                </p:cTn>
                              </p:par>
                              <p:par>
                                <p:cTn id="193" presetID="1" presetClass="exit" presetSubtype="0" fill="hold" nodeType="withEffect">
                                  <p:stCondLst>
                                    <p:cond delay="0"/>
                                  </p:stCondLst>
                                  <p:childTnLst>
                                    <p:set>
                                      <p:cBhvr>
                                        <p:cTn id="194" dur="1" fill="hold">
                                          <p:stCondLst>
                                            <p:cond delay="0"/>
                                          </p:stCondLst>
                                        </p:cTn>
                                        <p:tgtEl>
                                          <p:spTgt spid="22">
                                            <p:txEl>
                                              <p:pRg st="0" end="0"/>
                                            </p:txEl>
                                          </p:spTgt>
                                        </p:tgtEl>
                                        <p:attrNameLst>
                                          <p:attrName>style.visibility</p:attrName>
                                        </p:attrNameLst>
                                      </p:cBhvr>
                                      <p:to>
                                        <p:strVal val="hidden"/>
                                      </p:to>
                                    </p:set>
                                  </p:childTnLst>
                                </p:cTn>
                              </p:par>
                              <p:par>
                                <p:cTn id="195" presetID="1" presetClass="exit" presetSubtype="0" fill="hold" grpId="0" nodeType="withEffect">
                                  <p:stCondLst>
                                    <p:cond delay="0"/>
                                  </p:stCondLst>
                                  <p:childTnLst>
                                    <p:set>
                                      <p:cBhvr>
                                        <p:cTn id="196" dur="1" fill="hold">
                                          <p:stCondLst>
                                            <p:cond delay="0"/>
                                          </p:stCondLst>
                                        </p:cTn>
                                        <p:tgtEl>
                                          <p:spTgt spid="3">
                                            <p:txEl>
                                              <p:pRg st="0" end="0"/>
                                            </p:txEl>
                                          </p:spTgt>
                                        </p:tgtEl>
                                        <p:attrNameLst>
                                          <p:attrName>style.visibility</p:attrName>
                                        </p:attrNameLst>
                                      </p:cBhvr>
                                      <p:to>
                                        <p:strVal val="hidden"/>
                                      </p:to>
                                    </p:set>
                                  </p:childTnLst>
                                </p:cTn>
                              </p:par>
                              <p:par>
                                <p:cTn id="197" presetID="1" presetClass="entr" presetSubtype="0" fill="hold" nodeType="withEffect">
                                  <p:stCondLst>
                                    <p:cond delay="0"/>
                                  </p:stCondLst>
                                  <p:childTnLst>
                                    <p:set>
                                      <p:cBhvr>
                                        <p:cTn id="198" dur="1" fill="hold">
                                          <p:stCondLst>
                                            <p:cond delay="0"/>
                                          </p:stCondLst>
                                        </p:cTn>
                                        <p:tgtEl>
                                          <p:spTgt spid="12">
                                            <p:txEl>
                                              <p:pRg st="0" end="0"/>
                                            </p:txEl>
                                          </p:spTgt>
                                        </p:tgtEl>
                                        <p:attrNameLst>
                                          <p:attrName>style.visibility</p:attrName>
                                        </p:attrNameLst>
                                      </p:cBhvr>
                                      <p:to>
                                        <p:strVal val="visible"/>
                                      </p:to>
                                    </p:set>
                                  </p:childTnLst>
                                </p:cTn>
                              </p:par>
                              <p:par>
                                <p:cTn id="199" presetID="1" presetClass="entr" presetSubtype="0" fill="hold" nodeType="withEffect">
                                  <p:stCondLst>
                                    <p:cond delay="0"/>
                                  </p:stCondLst>
                                  <p:childTnLst>
                                    <p:set>
                                      <p:cBhvr>
                                        <p:cTn id="200" dur="1" fill="hold">
                                          <p:stCondLst>
                                            <p:cond delay="0"/>
                                          </p:stCondLst>
                                        </p:cTn>
                                        <p:tgtEl>
                                          <p:spTgt spid="12">
                                            <p:txEl>
                                              <p:pRg st="1" end="1"/>
                                            </p:txEl>
                                          </p:spTgt>
                                        </p:tgtEl>
                                        <p:attrNameLst>
                                          <p:attrName>style.visibility</p:attrName>
                                        </p:attrNameLst>
                                      </p:cBhvr>
                                      <p:to>
                                        <p:strVal val="visible"/>
                                      </p:to>
                                    </p:set>
                                  </p:childTnLst>
                                </p:cTn>
                              </p:par>
                              <p:par>
                                <p:cTn id="201" presetID="1" presetClass="entr" presetSubtype="0" fill="hold" nodeType="withEffect">
                                  <p:stCondLst>
                                    <p:cond delay="0"/>
                                  </p:stCondLst>
                                  <p:childTnLst>
                                    <p:set>
                                      <p:cBhvr>
                                        <p:cTn id="202" dur="1" fill="hold">
                                          <p:stCondLst>
                                            <p:cond delay="0"/>
                                          </p:stCondLst>
                                        </p:cTn>
                                        <p:tgtEl>
                                          <p:spTgt spid="12">
                                            <p:txEl>
                                              <p:pRg st="2" end="2"/>
                                            </p:txEl>
                                          </p:spTgt>
                                        </p:tgtEl>
                                        <p:attrNameLst>
                                          <p:attrName>style.visibility</p:attrName>
                                        </p:attrNameLst>
                                      </p:cBhvr>
                                      <p:to>
                                        <p:strVal val="visible"/>
                                      </p:to>
                                    </p:set>
                                  </p:childTnLst>
                                </p:cTn>
                              </p:par>
                              <p:par>
                                <p:cTn id="203" presetID="1" presetClass="entr" presetSubtype="0" fill="hold" nodeType="withEffect">
                                  <p:stCondLst>
                                    <p:cond delay="0"/>
                                  </p:stCondLst>
                                  <p:childTnLst>
                                    <p:set>
                                      <p:cBhvr>
                                        <p:cTn id="204" dur="1" fill="hold">
                                          <p:stCondLst>
                                            <p:cond delay="0"/>
                                          </p:stCondLst>
                                        </p:cTn>
                                        <p:tgtEl>
                                          <p:spTgt spid="12">
                                            <p:txEl>
                                              <p:pRg st="3" end="3"/>
                                            </p:txEl>
                                          </p:spTgt>
                                        </p:tgtEl>
                                        <p:attrNameLst>
                                          <p:attrName>style.visibility</p:attrName>
                                        </p:attrNameLst>
                                      </p:cBhvr>
                                      <p:to>
                                        <p:strVal val="visible"/>
                                      </p:to>
                                    </p:set>
                                  </p:childTnLst>
                                </p:cTn>
                              </p:par>
                              <p:par>
                                <p:cTn id="205" presetID="1" presetClass="entr" presetSubtype="0" fill="hold" nodeType="withEffect">
                                  <p:stCondLst>
                                    <p:cond delay="0"/>
                                  </p:stCondLst>
                                  <p:childTnLst>
                                    <p:set>
                                      <p:cBhvr>
                                        <p:cTn id="206" dur="1" fill="hold">
                                          <p:stCondLst>
                                            <p:cond delay="0"/>
                                          </p:stCondLst>
                                        </p:cTn>
                                        <p:tgtEl>
                                          <p:spTgt spid="12">
                                            <p:txEl>
                                              <p:pRg st="4" end="4"/>
                                            </p:txEl>
                                          </p:spTgt>
                                        </p:tgtEl>
                                        <p:attrNameLst>
                                          <p:attrName>style.visibility</p:attrName>
                                        </p:attrNameLst>
                                      </p:cBhvr>
                                      <p:to>
                                        <p:strVal val="visible"/>
                                      </p:to>
                                    </p:set>
                                  </p:childTnLst>
                                </p:cTn>
                              </p:par>
                              <p:par>
                                <p:cTn id="207" presetID="1" presetClass="entr" presetSubtype="0" fill="hold" nodeType="withEffect">
                                  <p:stCondLst>
                                    <p:cond delay="0"/>
                                  </p:stCondLst>
                                  <p:childTnLst>
                                    <p:set>
                                      <p:cBhvr>
                                        <p:cTn id="208" dur="1" fill="hold">
                                          <p:stCondLst>
                                            <p:cond delay="0"/>
                                          </p:stCondLst>
                                        </p:cTn>
                                        <p:tgtEl>
                                          <p:spTgt spid="12">
                                            <p:txEl>
                                              <p:pRg st="5" end="5"/>
                                            </p:txEl>
                                          </p:spTgt>
                                        </p:tgtEl>
                                        <p:attrNameLst>
                                          <p:attrName>style.visibility</p:attrName>
                                        </p:attrNameLst>
                                      </p:cBhvr>
                                      <p:to>
                                        <p:strVal val="visible"/>
                                      </p:to>
                                    </p:set>
                                  </p:childTnLst>
                                </p:cTn>
                              </p:par>
                            </p:childTnLst>
                          </p:cTn>
                        </p:par>
                      </p:childTnLst>
                    </p:cTn>
                  </p:par>
                </p:childTnLst>
              </p:cTn>
              <p:nextCondLst>
                <p:cond evt="onClick" delay="0">
                  <p:tgtEl>
                    <p:spTgt spid="14"/>
                  </p:tgtEl>
                </p:cond>
              </p:nextCondLst>
            </p:seq>
            <p:seq concurrent="1" nextAc="seek">
              <p:cTn id="209" restart="whenNotActive" fill="hold" evtFilter="cancelBubble" nodeType="interactiveSeq">
                <p:stCondLst>
                  <p:cond evt="onClick" delay="0">
                    <p:tgtEl>
                      <p:spTgt spid="15"/>
                    </p:tgtEl>
                  </p:cond>
                </p:stCondLst>
                <p:endSync evt="end" delay="0">
                  <p:rtn val="all"/>
                </p:endSync>
                <p:childTnLst>
                  <p:par>
                    <p:cTn id="210" fill="hold">
                      <p:stCondLst>
                        <p:cond delay="0"/>
                      </p:stCondLst>
                      <p:childTnLst>
                        <p:par>
                          <p:cTn id="211" fill="hold">
                            <p:stCondLst>
                              <p:cond delay="0"/>
                            </p:stCondLst>
                            <p:childTnLst>
                              <p:par>
                                <p:cTn id="212" presetID="1" presetClass="exit" presetSubtype="0" fill="hold" nodeType="withEffect">
                                  <p:stCondLst>
                                    <p:cond delay="0"/>
                                  </p:stCondLst>
                                  <p:childTnLst>
                                    <p:set>
                                      <p:cBhvr>
                                        <p:cTn id="213" dur="1" fill="hold">
                                          <p:stCondLst>
                                            <p:cond delay="0"/>
                                          </p:stCondLst>
                                        </p:cTn>
                                        <p:tgtEl>
                                          <p:spTgt spid="18">
                                            <p:txEl>
                                              <p:pRg st="0" end="0"/>
                                            </p:txEl>
                                          </p:spTgt>
                                        </p:tgtEl>
                                        <p:attrNameLst>
                                          <p:attrName>style.visibility</p:attrName>
                                        </p:attrNameLst>
                                      </p:cBhvr>
                                      <p:to>
                                        <p:strVal val="hidden"/>
                                      </p:to>
                                    </p:set>
                                  </p:childTnLst>
                                </p:cTn>
                              </p:par>
                              <p:par>
                                <p:cTn id="214" presetID="1" presetClass="exit" presetSubtype="0" fill="hold" nodeType="withEffect">
                                  <p:stCondLst>
                                    <p:cond delay="0"/>
                                  </p:stCondLst>
                                  <p:childTnLst>
                                    <p:set>
                                      <p:cBhvr>
                                        <p:cTn id="215" dur="1" fill="hold">
                                          <p:stCondLst>
                                            <p:cond delay="0"/>
                                          </p:stCondLst>
                                        </p:cTn>
                                        <p:tgtEl>
                                          <p:spTgt spid="19">
                                            <p:txEl>
                                              <p:pRg st="0" end="0"/>
                                            </p:txEl>
                                          </p:spTgt>
                                        </p:tgtEl>
                                        <p:attrNameLst>
                                          <p:attrName>style.visibility</p:attrName>
                                        </p:attrNameLst>
                                      </p:cBhvr>
                                      <p:to>
                                        <p:strVal val="hidden"/>
                                      </p:to>
                                    </p:set>
                                  </p:childTnLst>
                                </p:cTn>
                              </p:par>
                              <p:par>
                                <p:cTn id="216" presetID="1" presetClass="exit" presetSubtype="0" fill="hold" nodeType="withEffect">
                                  <p:stCondLst>
                                    <p:cond delay="0"/>
                                  </p:stCondLst>
                                  <p:childTnLst>
                                    <p:set>
                                      <p:cBhvr>
                                        <p:cTn id="217" dur="1" fill="hold">
                                          <p:stCondLst>
                                            <p:cond delay="0"/>
                                          </p:stCondLst>
                                        </p:cTn>
                                        <p:tgtEl>
                                          <p:spTgt spid="20">
                                            <p:txEl>
                                              <p:pRg st="0" end="0"/>
                                            </p:txEl>
                                          </p:spTgt>
                                        </p:tgtEl>
                                        <p:attrNameLst>
                                          <p:attrName>style.visibility</p:attrName>
                                        </p:attrNameLst>
                                      </p:cBhvr>
                                      <p:to>
                                        <p:strVal val="hidden"/>
                                      </p:to>
                                    </p:set>
                                  </p:childTnLst>
                                </p:cTn>
                              </p:par>
                              <p:par>
                                <p:cTn id="218" presetID="1" presetClass="exit" presetSubtype="0" fill="hold" nodeType="withEffect">
                                  <p:stCondLst>
                                    <p:cond delay="0"/>
                                  </p:stCondLst>
                                  <p:childTnLst>
                                    <p:set>
                                      <p:cBhvr>
                                        <p:cTn id="219" dur="1" fill="hold">
                                          <p:stCondLst>
                                            <p:cond delay="0"/>
                                          </p:stCondLst>
                                        </p:cTn>
                                        <p:tgtEl>
                                          <p:spTgt spid="24">
                                            <p:txEl>
                                              <p:pRg st="0" end="0"/>
                                            </p:txEl>
                                          </p:spTgt>
                                        </p:tgtEl>
                                        <p:attrNameLst>
                                          <p:attrName>style.visibility</p:attrName>
                                        </p:attrNameLst>
                                      </p:cBhvr>
                                      <p:to>
                                        <p:strVal val="hidden"/>
                                      </p:to>
                                    </p:set>
                                  </p:childTnLst>
                                </p:cTn>
                              </p:par>
                              <p:par>
                                <p:cTn id="220" presetID="1" presetClass="exit" presetSubtype="0" fill="hold" nodeType="withEffect">
                                  <p:stCondLst>
                                    <p:cond delay="0"/>
                                  </p:stCondLst>
                                  <p:childTnLst>
                                    <p:set>
                                      <p:cBhvr>
                                        <p:cTn id="221" dur="1" fill="hold">
                                          <p:stCondLst>
                                            <p:cond delay="0"/>
                                          </p:stCondLst>
                                        </p:cTn>
                                        <p:tgtEl>
                                          <p:spTgt spid="21">
                                            <p:txEl>
                                              <p:pRg st="0" end="0"/>
                                            </p:txEl>
                                          </p:spTgt>
                                        </p:tgtEl>
                                        <p:attrNameLst>
                                          <p:attrName>style.visibility</p:attrName>
                                        </p:attrNameLst>
                                      </p:cBhvr>
                                      <p:to>
                                        <p:strVal val="hidden"/>
                                      </p:to>
                                    </p:set>
                                  </p:childTnLst>
                                </p:cTn>
                              </p:par>
                              <p:par>
                                <p:cTn id="222" presetID="1" presetClass="exit" presetSubtype="0" fill="hold" nodeType="withEffect">
                                  <p:stCondLst>
                                    <p:cond delay="0"/>
                                  </p:stCondLst>
                                  <p:childTnLst>
                                    <p:set>
                                      <p:cBhvr>
                                        <p:cTn id="223" dur="1" fill="hold">
                                          <p:stCondLst>
                                            <p:cond delay="0"/>
                                          </p:stCondLst>
                                        </p:cTn>
                                        <p:tgtEl>
                                          <p:spTgt spid="23">
                                            <p:txEl>
                                              <p:pRg st="0" end="0"/>
                                            </p:txEl>
                                          </p:spTgt>
                                        </p:tgtEl>
                                        <p:attrNameLst>
                                          <p:attrName>style.visibility</p:attrName>
                                        </p:attrNameLst>
                                      </p:cBhvr>
                                      <p:to>
                                        <p:strVal val="hidden"/>
                                      </p:to>
                                    </p:set>
                                  </p:childTnLst>
                                </p:cTn>
                              </p:par>
                              <p:par>
                                <p:cTn id="224" presetID="1" presetClass="exit" presetSubtype="0" fill="hold" nodeType="withEffect">
                                  <p:stCondLst>
                                    <p:cond delay="0"/>
                                  </p:stCondLst>
                                  <p:childTnLst>
                                    <p:set>
                                      <p:cBhvr>
                                        <p:cTn id="225" dur="1" fill="hold">
                                          <p:stCondLst>
                                            <p:cond delay="0"/>
                                          </p:stCondLst>
                                        </p:cTn>
                                        <p:tgtEl>
                                          <p:spTgt spid="22">
                                            <p:txEl>
                                              <p:pRg st="0" end="0"/>
                                            </p:txEl>
                                          </p:spTgt>
                                        </p:tgtEl>
                                        <p:attrNameLst>
                                          <p:attrName>style.visibility</p:attrName>
                                        </p:attrNameLst>
                                      </p:cBhvr>
                                      <p:to>
                                        <p:strVal val="hidden"/>
                                      </p:to>
                                    </p:set>
                                  </p:childTnLst>
                                </p:cTn>
                              </p:par>
                              <p:par>
                                <p:cTn id="226" presetID="1" presetClass="exit" presetSubtype="0" fill="hold" grpId="1" nodeType="withEffect">
                                  <p:stCondLst>
                                    <p:cond delay="0"/>
                                  </p:stCondLst>
                                  <p:childTnLst>
                                    <p:set>
                                      <p:cBhvr>
                                        <p:cTn id="227" dur="1" fill="hold">
                                          <p:stCondLst>
                                            <p:cond delay="0"/>
                                          </p:stCondLst>
                                        </p:cTn>
                                        <p:tgtEl>
                                          <p:spTgt spid="3">
                                            <p:txEl>
                                              <p:pRg st="0" end="0"/>
                                            </p:txEl>
                                          </p:spTgt>
                                        </p:tgtEl>
                                        <p:attrNameLst>
                                          <p:attrName>style.visibility</p:attrName>
                                        </p:attrNameLst>
                                      </p:cBhvr>
                                      <p:to>
                                        <p:strVal val="hidden"/>
                                      </p:to>
                                    </p:set>
                                  </p:childTnLst>
                                </p:cTn>
                              </p:par>
                              <p:par>
                                <p:cTn id="228" presetID="1" presetClass="entr" presetSubtype="0" fill="hold" nodeType="withEffect">
                                  <p:stCondLst>
                                    <p:cond delay="0"/>
                                  </p:stCondLst>
                                  <p:childTnLst>
                                    <p:set>
                                      <p:cBhvr>
                                        <p:cTn id="229" dur="1" fill="hold">
                                          <p:stCondLst>
                                            <p:cond delay="0"/>
                                          </p:stCondLst>
                                        </p:cTn>
                                        <p:tgtEl>
                                          <p:spTgt spid="12">
                                            <p:txEl>
                                              <p:pRg st="0" end="0"/>
                                            </p:txEl>
                                          </p:spTgt>
                                        </p:tgtEl>
                                        <p:attrNameLst>
                                          <p:attrName>style.visibility</p:attrName>
                                        </p:attrNameLst>
                                      </p:cBhvr>
                                      <p:to>
                                        <p:strVal val="visible"/>
                                      </p:to>
                                    </p:set>
                                  </p:childTnLst>
                                </p:cTn>
                              </p:par>
                              <p:par>
                                <p:cTn id="230" presetID="1" presetClass="entr" presetSubtype="0" fill="hold" nodeType="withEffect">
                                  <p:stCondLst>
                                    <p:cond delay="0"/>
                                  </p:stCondLst>
                                  <p:childTnLst>
                                    <p:set>
                                      <p:cBhvr>
                                        <p:cTn id="231" dur="1" fill="hold">
                                          <p:stCondLst>
                                            <p:cond delay="0"/>
                                          </p:stCondLst>
                                        </p:cTn>
                                        <p:tgtEl>
                                          <p:spTgt spid="12">
                                            <p:txEl>
                                              <p:pRg st="1" end="1"/>
                                            </p:txEl>
                                          </p:spTgt>
                                        </p:tgtEl>
                                        <p:attrNameLst>
                                          <p:attrName>style.visibility</p:attrName>
                                        </p:attrNameLst>
                                      </p:cBhvr>
                                      <p:to>
                                        <p:strVal val="visible"/>
                                      </p:to>
                                    </p:set>
                                  </p:childTnLst>
                                </p:cTn>
                              </p:par>
                              <p:par>
                                <p:cTn id="232" presetID="1" presetClass="entr" presetSubtype="0" fill="hold" nodeType="withEffect">
                                  <p:stCondLst>
                                    <p:cond delay="0"/>
                                  </p:stCondLst>
                                  <p:childTnLst>
                                    <p:set>
                                      <p:cBhvr>
                                        <p:cTn id="233" dur="1" fill="hold">
                                          <p:stCondLst>
                                            <p:cond delay="0"/>
                                          </p:stCondLst>
                                        </p:cTn>
                                        <p:tgtEl>
                                          <p:spTgt spid="12">
                                            <p:txEl>
                                              <p:pRg st="2" end="2"/>
                                            </p:txEl>
                                          </p:spTgt>
                                        </p:tgtEl>
                                        <p:attrNameLst>
                                          <p:attrName>style.visibility</p:attrName>
                                        </p:attrNameLst>
                                      </p:cBhvr>
                                      <p:to>
                                        <p:strVal val="visible"/>
                                      </p:to>
                                    </p:set>
                                  </p:childTnLst>
                                </p:cTn>
                              </p:par>
                              <p:par>
                                <p:cTn id="234" presetID="1" presetClass="entr" presetSubtype="0" fill="hold" nodeType="withEffect">
                                  <p:stCondLst>
                                    <p:cond delay="0"/>
                                  </p:stCondLst>
                                  <p:childTnLst>
                                    <p:set>
                                      <p:cBhvr>
                                        <p:cTn id="235" dur="1" fill="hold">
                                          <p:stCondLst>
                                            <p:cond delay="0"/>
                                          </p:stCondLst>
                                        </p:cTn>
                                        <p:tgtEl>
                                          <p:spTgt spid="12">
                                            <p:txEl>
                                              <p:pRg st="3" end="3"/>
                                            </p:txEl>
                                          </p:spTgt>
                                        </p:tgtEl>
                                        <p:attrNameLst>
                                          <p:attrName>style.visibility</p:attrName>
                                        </p:attrNameLst>
                                      </p:cBhvr>
                                      <p:to>
                                        <p:strVal val="visible"/>
                                      </p:to>
                                    </p:set>
                                  </p:childTnLst>
                                </p:cTn>
                              </p:par>
                              <p:par>
                                <p:cTn id="236" presetID="1" presetClass="entr" presetSubtype="0" fill="hold" nodeType="withEffect">
                                  <p:stCondLst>
                                    <p:cond delay="0"/>
                                  </p:stCondLst>
                                  <p:childTnLst>
                                    <p:set>
                                      <p:cBhvr>
                                        <p:cTn id="237" dur="1" fill="hold">
                                          <p:stCondLst>
                                            <p:cond delay="0"/>
                                          </p:stCondLst>
                                        </p:cTn>
                                        <p:tgtEl>
                                          <p:spTgt spid="12">
                                            <p:txEl>
                                              <p:pRg st="4" end="4"/>
                                            </p:txEl>
                                          </p:spTgt>
                                        </p:tgtEl>
                                        <p:attrNameLst>
                                          <p:attrName>style.visibility</p:attrName>
                                        </p:attrNameLst>
                                      </p:cBhvr>
                                      <p:to>
                                        <p:strVal val="visible"/>
                                      </p:to>
                                    </p:set>
                                  </p:childTnLst>
                                </p:cTn>
                              </p:par>
                              <p:par>
                                <p:cTn id="238" presetID="1" presetClass="entr" presetSubtype="0" fill="hold" nodeType="withEffect">
                                  <p:stCondLst>
                                    <p:cond delay="0"/>
                                  </p:stCondLst>
                                  <p:childTnLst>
                                    <p:set>
                                      <p:cBhvr>
                                        <p:cTn id="239" dur="1" fill="hold">
                                          <p:stCondLst>
                                            <p:cond delay="0"/>
                                          </p:stCondLst>
                                        </p:cTn>
                                        <p:tgtEl>
                                          <p:spTgt spid="12">
                                            <p:txEl>
                                              <p:pRg st="5" end="5"/>
                                            </p:txEl>
                                          </p:spTgt>
                                        </p:tgtEl>
                                        <p:attrNameLst>
                                          <p:attrName>style.visibility</p:attrName>
                                        </p:attrNameLst>
                                      </p:cBhvr>
                                      <p:to>
                                        <p:strVal val="visible"/>
                                      </p:to>
                                    </p:set>
                                  </p:childTnLst>
                                </p:cTn>
                              </p:par>
                            </p:childTnLst>
                          </p:cTn>
                        </p:par>
                      </p:childTnLst>
                    </p:cTn>
                  </p:par>
                </p:childTnLst>
              </p:cTn>
              <p:nextCondLst>
                <p:cond evt="onClick" delay="0">
                  <p:tgtEl>
                    <p:spTgt spid="15"/>
                  </p:tgtEl>
                </p:cond>
              </p:nextCondLst>
            </p:seq>
          </p:childTnLst>
        </p:cTn>
      </p:par>
    </p:tnLst>
    <p:bldLst>
      <p:bldP spid="3" grpId="0" build="allAtOnce"/>
      <p:bldP spid="3" grpId="1" build="allAtOnce"/>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NZ" b="1" dirty="0">
                <a:ln w="9525">
                  <a:solidFill>
                    <a:sysClr val="windowText" lastClr="000000"/>
                  </a:solidFill>
                  <a:prstDash val="solid"/>
                </a:ln>
                <a:solidFill>
                  <a:schemeClr val="accent2">
                    <a:lumMod val="20000"/>
                    <a:lumOff val="80000"/>
                  </a:schemeClr>
                </a:solidFill>
                <a:effectLst>
                  <a:outerShdw blurRad="12700" dist="38100" dir="2700000" algn="tl" rotWithShape="0">
                    <a:schemeClr val="bg1">
                      <a:lumMod val="50000"/>
                    </a:schemeClr>
                  </a:outerShdw>
                </a:effectLst>
                <a:latin typeface="Poor Richard" panose="02080502050505020702" pitchFamily="18" charset="0"/>
              </a:rPr>
              <a:t>In Ordinary Time we listen to and learn </a:t>
            </a:r>
            <a:br>
              <a:rPr lang="en-NZ" b="1" dirty="0">
                <a:ln w="9525">
                  <a:solidFill>
                    <a:sysClr val="windowText" lastClr="000000"/>
                  </a:solidFill>
                  <a:prstDash val="solid"/>
                </a:ln>
                <a:solidFill>
                  <a:schemeClr val="accent2">
                    <a:lumMod val="20000"/>
                    <a:lumOff val="80000"/>
                  </a:schemeClr>
                </a:solidFill>
                <a:effectLst>
                  <a:outerShdw blurRad="12700" dist="38100" dir="2700000" algn="tl" rotWithShape="0">
                    <a:schemeClr val="bg1">
                      <a:lumMod val="50000"/>
                    </a:schemeClr>
                  </a:outerShdw>
                </a:effectLst>
                <a:latin typeface="Poor Richard" panose="02080502050505020702" pitchFamily="18" charset="0"/>
              </a:rPr>
            </a:br>
            <a:r>
              <a:rPr lang="en-NZ" b="1" dirty="0">
                <a:ln w="9525">
                  <a:solidFill>
                    <a:sysClr val="windowText" lastClr="000000"/>
                  </a:solidFill>
                  <a:prstDash val="solid"/>
                </a:ln>
                <a:solidFill>
                  <a:schemeClr val="accent2">
                    <a:lumMod val="20000"/>
                    <a:lumOff val="80000"/>
                  </a:schemeClr>
                </a:solidFill>
                <a:effectLst>
                  <a:outerShdw blurRad="12700" dist="38100" dir="2700000" algn="tl" rotWithShape="0">
                    <a:schemeClr val="bg1">
                      <a:lumMod val="50000"/>
                    </a:schemeClr>
                  </a:outerShdw>
                </a:effectLst>
                <a:latin typeface="Poor Richard" panose="02080502050505020702" pitchFamily="18" charset="0"/>
              </a:rPr>
              <a:t>from the stories of Jesus’ Ordinary Life</a:t>
            </a:r>
            <a:endParaRPr lang="en-NZ" dirty="0"/>
          </a:p>
        </p:txBody>
      </p:sp>
      <p:pic>
        <p:nvPicPr>
          <p:cNvPr id="3"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2850" y="1339607"/>
            <a:ext cx="2166374" cy="1615724"/>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4" name="Picture 2" descr="A picture containing text, book&#10;&#10;Description generated with high confidence"/>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0807" y="3153923"/>
            <a:ext cx="2490459" cy="1401143"/>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5" name="Rectangle 1"/>
          <p:cNvSpPr/>
          <p:nvPr/>
        </p:nvSpPr>
        <p:spPr>
          <a:xfrm>
            <a:off x="3529578" y="1412909"/>
            <a:ext cx="4801624" cy="1469120"/>
          </a:xfrm>
          <a:prstGeom prst="rect">
            <a:avLst/>
          </a:prstGeom>
          <a:solidFill>
            <a:schemeClr val="accent6">
              <a:lumMod val="20000"/>
              <a:lumOff val="80000"/>
            </a:schemeClr>
          </a:solidFill>
          <a:ln>
            <a:solidFill>
              <a:schemeClr val="accent6">
                <a:lumMod val="50000"/>
              </a:schemeClr>
            </a:solidFill>
          </a:ln>
        </p:spPr>
        <p:txBody>
          <a:bodyPr wrap="square">
            <a:spAutoFit/>
          </a:bodyPr>
          <a:lstStyle/>
          <a:p>
            <a:pPr>
              <a:lnSpc>
                <a:spcPct val="115000"/>
              </a:lnSpc>
              <a:spcAft>
                <a:spcPts val="750"/>
              </a:spcAft>
            </a:pPr>
            <a:r>
              <a:rPr lang="en-NZ" dirty="0">
                <a:latin typeface="Arial" panose="020B0604020202020204" pitchFamily="34" charset="0"/>
                <a:ea typeface="Calibri" panose="020F0502020204030204" pitchFamily="34" charset="0"/>
                <a:cs typeface="Times New Roman" panose="02020603050405020304" pitchFamily="18" charset="0"/>
              </a:rPr>
              <a:t>Find this story in Luke 10:1-12, 17-20 and read it. </a:t>
            </a:r>
            <a:endParaRPr lang="en-NZ"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750"/>
              </a:spcAft>
            </a:pPr>
            <a:r>
              <a:rPr lang="en-NZ" dirty="0">
                <a:latin typeface="Arial" panose="020B0604020202020204" pitchFamily="34" charset="0"/>
                <a:ea typeface="Calibri" panose="020F0502020204030204" pitchFamily="34" charset="0"/>
                <a:cs typeface="Times New Roman" panose="02020603050405020304" pitchFamily="18" charset="0"/>
              </a:rPr>
              <a:t>Talk about what it is about and what message you would take from it in Ordinary Time.</a:t>
            </a:r>
            <a:endParaRPr lang="en-NZ" dirty="0">
              <a:latin typeface="Calibri" panose="020F0502020204030204" pitchFamily="34" charset="0"/>
              <a:ea typeface="Calibri" panose="020F0502020204030204" pitchFamily="34" charset="0"/>
              <a:cs typeface="Times New Roman" panose="02020603050405020304" pitchFamily="18" charset="0"/>
            </a:endParaRPr>
          </a:p>
        </p:txBody>
      </p:sp>
      <p:sp>
        <p:nvSpPr>
          <p:cNvPr id="6" name="Rectangle 2"/>
          <p:cNvSpPr/>
          <p:nvPr/>
        </p:nvSpPr>
        <p:spPr>
          <a:xfrm>
            <a:off x="3529578" y="3119934"/>
            <a:ext cx="4801624" cy="1469120"/>
          </a:xfrm>
          <a:prstGeom prst="rect">
            <a:avLst/>
          </a:prstGeom>
          <a:solidFill>
            <a:schemeClr val="accent6">
              <a:lumMod val="20000"/>
              <a:lumOff val="80000"/>
            </a:schemeClr>
          </a:solidFill>
          <a:ln>
            <a:solidFill>
              <a:schemeClr val="accent6">
                <a:lumMod val="50000"/>
              </a:schemeClr>
            </a:solidFill>
          </a:ln>
        </p:spPr>
        <p:txBody>
          <a:bodyPr wrap="square">
            <a:spAutoFit/>
          </a:bodyPr>
          <a:lstStyle/>
          <a:p>
            <a:pPr>
              <a:lnSpc>
                <a:spcPct val="115000"/>
              </a:lnSpc>
              <a:spcAft>
                <a:spcPts val="750"/>
              </a:spcAft>
            </a:pPr>
            <a:r>
              <a:rPr lang="en-NZ" dirty="0">
                <a:latin typeface="Arial" panose="020B0604020202020204" pitchFamily="34" charset="0"/>
                <a:ea typeface="Calibri" panose="020F0502020204030204" pitchFamily="34" charset="0"/>
                <a:cs typeface="Arial" panose="020B0604020202020204" pitchFamily="34" charset="0"/>
              </a:rPr>
              <a:t>Find the gospel reference in John’s gospel on the image.</a:t>
            </a:r>
          </a:p>
          <a:p>
            <a:pPr>
              <a:lnSpc>
                <a:spcPct val="115000"/>
              </a:lnSpc>
              <a:spcAft>
                <a:spcPts val="750"/>
              </a:spcAft>
            </a:pPr>
            <a:r>
              <a:rPr lang="en-NZ" dirty="0">
                <a:latin typeface="Arial" panose="020B0604020202020204" pitchFamily="34" charset="0"/>
                <a:ea typeface="Calibri" panose="020F0502020204030204" pitchFamily="34" charset="0"/>
                <a:cs typeface="Arial" panose="020B0604020202020204" pitchFamily="34" charset="0"/>
              </a:rPr>
              <a:t>Talk about what it is about and what message you would take from it in Ordinary Time.</a:t>
            </a:r>
          </a:p>
        </p:txBody>
      </p:sp>
      <p:sp>
        <p:nvSpPr>
          <p:cNvPr id="7" name="Rectangle 6"/>
          <p:cNvSpPr/>
          <p:nvPr/>
        </p:nvSpPr>
        <p:spPr>
          <a:xfrm>
            <a:off x="2286000" y="4881890"/>
            <a:ext cx="4572000" cy="261610"/>
          </a:xfrm>
          <a:prstGeom prst="rect">
            <a:avLst/>
          </a:prstGeom>
        </p:spPr>
        <p:txBody>
          <a:bodyPr>
            <a:spAutoFit/>
          </a:bodyPr>
          <a:lstStyle/>
          <a:p>
            <a:pPr lvl="0" algn="ctr"/>
            <a:r>
              <a:rPr lang="en-GB" sz="1100" dirty="0">
                <a:solidFill>
                  <a:schemeClr val="bg1"/>
                </a:solidFill>
                <a:latin typeface="Arial" pitchFamily="34" charset="0"/>
                <a:ea typeface="Segoe UI" pitchFamily="34" charset="0"/>
                <a:cs typeface="Arial" pitchFamily="34" charset="0"/>
              </a:rPr>
              <a:t>Click the </a:t>
            </a:r>
            <a:r>
              <a:rPr lang="en-NZ" sz="1100" dirty="0">
                <a:solidFill>
                  <a:schemeClr val="bg1"/>
                </a:solidFill>
                <a:latin typeface="Arial" pitchFamily="34" charset="0"/>
                <a:ea typeface="Segoe UI" pitchFamily="34" charset="0"/>
                <a:cs typeface="Arial" pitchFamily="34" charset="0"/>
              </a:rPr>
              <a:t>pictures to reveal text.</a:t>
            </a:r>
            <a:endParaRPr lang="en-NZ" sz="1100" dirty="0">
              <a:solidFill>
                <a:schemeClr val="bg1"/>
              </a:solidFill>
              <a:latin typeface="Arial" panose="020B0604020202020204" pitchFamily="34" charset="0"/>
              <a:cs typeface="Arial" panose="020B0604020202020204" pitchFamily="34" charset="0"/>
            </a:endParaRPr>
          </a:p>
        </p:txBody>
      </p:sp>
      <p:sp>
        <p:nvSpPr>
          <p:cNvPr id="8" name="TextBox: PageNumber"/>
          <p:cNvSpPr txBox="1">
            <a:spLocks/>
          </p:cNvSpPr>
          <p:nvPr/>
        </p:nvSpPr>
        <p:spPr>
          <a:xfrm>
            <a:off x="8640000" y="4680000"/>
            <a:ext cx="360000" cy="360000"/>
          </a:xfrm>
          <a:prstGeom prst="rect">
            <a:avLst/>
          </a:prstGeom>
          <a:solidFill>
            <a:schemeClr val="accent6">
              <a:lumMod val="20000"/>
              <a:lumOff val="80000"/>
            </a:schemeClr>
          </a:solidFill>
          <a:ln w="25400">
            <a:solidFill>
              <a:schemeClr val="accent6">
                <a:lumMod val="50000"/>
              </a:schemeClr>
            </a:solidFill>
          </a:ln>
        </p:spPr>
        <p:txBody>
          <a:bodyPr wrap="none" rtlCol="0" anchor="ctr" anchorCtr="1">
            <a:noAutofit/>
          </a:bodyPr>
          <a:lstStyle/>
          <a:p>
            <a:pPr algn="ctr">
              <a:defRPr/>
            </a:pPr>
            <a:r>
              <a:rPr lang="en-GB" sz="900" b="1" kern="0" dirty="0">
                <a:latin typeface="Arial" pitchFamily="34" charset="0"/>
                <a:cs typeface="Arial" pitchFamily="34" charset="0"/>
              </a:rPr>
              <a:t>R-1</a:t>
            </a:r>
          </a:p>
          <a:p>
            <a:pPr algn="ctr">
              <a:defRPr/>
            </a:pPr>
            <a:r>
              <a:rPr lang="en-GB" sz="900" b="1" kern="0" dirty="0">
                <a:latin typeface="Arial" pitchFamily="34" charset="0"/>
                <a:cs typeface="Arial" pitchFamily="34" charset="0"/>
              </a:rPr>
              <a:t>S-8A</a:t>
            </a:r>
          </a:p>
        </p:txBody>
      </p:sp>
      <p:sp>
        <p:nvSpPr>
          <p:cNvPr id="9" name="Action Button: Forward">
            <a:hlinkClick r:id="" action="ppaction://hlinkshowjump?jump=nextslide" highlightClick="1"/>
          </p:cNvPr>
          <p:cNvSpPr/>
          <p:nvPr/>
        </p:nvSpPr>
        <p:spPr>
          <a:xfrm>
            <a:off x="8100392" y="4680000"/>
            <a:ext cx="432048" cy="360000"/>
          </a:xfrm>
          <a:prstGeom prst="actionButtonForwardNext">
            <a:avLst/>
          </a:prstGeom>
          <a:solidFill>
            <a:schemeClr val="accent6">
              <a:lumMod val="20000"/>
              <a:lumOff val="8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0" name="Action Button: Back">
            <a:hlinkClick r:id="" action="ppaction://hlinkshowjump?jump=previousslide" highlightClick="1"/>
          </p:cNvPr>
          <p:cNvSpPr/>
          <p:nvPr/>
        </p:nvSpPr>
        <p:spPr>
          <a:xfrm>
            <a:off x="7596000" y="4680000"/>
            <a:ext cx="432048" cy="360000"/>
          </a:xfrm>
          <a:prstGeom prst="actionButtonBackPrevious">
            <a:avLst/>
          </a:prstGeom>
          <a:solidFill>
            <a:schemeClr val="accent6">
              <a:lumMod val="20000"/>
              <a:lumOff val="8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Tree>
    <p:extLst>
      <p:ext uri="{BB962C8B-B14F-4D97-AF65-F5344CB8AC3E}">
        <p14:creationId xmlns:p14="http://schemas.microsoft.com/office/powerpoint/2010/main" val="99766645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nextCondLst>
                <p:cond evt="onClick" delay="0">
                  <p:tgtEl>
                    <p:spTgt spid="3"/>
                  </p:tgtEl>
                </p:cond>
              </p:nextCondLst>
            </p:seq>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left)">
                                      <p:cBhvr>
                                        <p:cTn id="13" dur="500"/>
                                        <p:tgtEl>
                                          <p:spTgt spid="6"/>
                                        </p:tgtEl>
                                      </p:cBhvr>
                                    </p:animEffect>
                                  </p:childTnLst>
                                </p:cTn>
                              </p:par>
                            </p:childTnLst>
                          </p:cTn>
                        </p:par>
                      </p:childTnLst>
                    </p:cTn>
                  </p:par>
                </p:childTnLst>
              </p:cTn>
              <p:nextCondLst>
                <p:cond evt="onClick" delay="0">
                  <p:tgtEl>
                    <p:spTgt spid="4"/>
                  </p:tgtEl>
                </p:cond>
              </p:nextCondLst>
            </p:seq>
            <p:seq concurrent="1" nextAc="seek">
              <p:cTn id="14" restart="whenNotActive" fill="hold" evtFilter="cancelBubble" nodeType="interactiveSeq">
                <p:stCondLst>
                  <p:cond evt="onClick" delay="0">
                    <p:tgtEl>
                      <p:spTgt spid="9"/>
                    </p:tgtEl>
                  </p:cond>
                </p:stCondLst>
                <p:endSync evt="end" delay="0">
                  <p:rtn val="all"/>
                </p:endSync>
                <p:childTnLst>
                  <p:par>
                    <p:cTn id="15" fill="hold">
                      <p:stCondLst>
                        <p:cond delay="0"/>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5"/>
                                        </p:tgtEl>
                                        <p:attrNameLst>
                                          <p:attrName>style.visibility</p:attrName>
                                        </p:attrNameLst>
                                      </p:cBhvr>
                                      <p:to>
                                        <p:strVal val="hidden"/>
                                      </p:to>
                                    </p:set>
                                  </p:childTnLst>
                                </p:cTn>
                              </p:par>
                              <p:par>
                                <p:cTn id="19" presetID="1" presetClass="exit" presetSubtype="0" fill="hold" grpId="1" nodeType="withEffect">
                                  <p:stCondLst>
                                    <p:cond delay="0"/>
                                  </p:stCondLst>
                                  <p:childTnLst>
                                    <p:set>
                                      <p:cBhvr>
                                        <p:cTn id="20" dur="1" fill="hold">
                                          <p:stCondLst>
                                            <p:cond delay="0"/>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21" restart="whenNotActive" fill="hold" evtFilter="cancelBubble" nodeType="interactiveSeq">
                <p:stCondLst>
                  <p:cond evt="onClick" delay="0">
                    <p:tgtEl>
                      <p:spTgt spid="10"/>
                    </p:tgtEl>
                  </p:cond>
                </p:stCondLst>
                <p:endSync evt="end" delay="0">
                  <p:rtn val="all"/>
                </p:endSync>
                <p:childTnLst>
                  <p:par>
                    <p:cTn id="22" fill="hold">
                      <p:stCondLst>
                        <p:cond delay="0"/>
                      </p:stCondLst>
                      <p:childTnLst>
                        <p:par>
                          <p:cTn id="23" fill="hold">
                            <p:stCondLst>
                              <p:cond delay="0"/>
                            </p:stCondLst>
                            <p:childTnLst>
                              <p:par>
                                <p:cTn id="24" presetID="1" presetClass="exit" presetSubtype="0" fill="hold" grpId="2" nodeType="clickEffect">
                                  <p:stCondLst>
                                    <p:cond delay="0"/>
                                  </p:stCondLst>
                                  <p:childTnLst>
                                    <p:set>
                                      <p:cBhvr>
                                        <p:cTn id="25" dur="1" fill="hold">
                                          <p:stCondLst>
                                            <p:cond delay="0"/>
                                          </p:stCondLst>
                                        </p:cTn>
                                        <p:tgtEl>
                                          <p:spTgt spid="5"/>
                                        </p:tgtEl>
                                        <p:attrNameLst>
                                          <p:attrName>style.visibility</p:attrName>
                                        </p:attrNameLst>
                                      </p:cBhvr>
                                      <p:to>
                                        <p:strVal val="hidden"/>
                                      </p:to>
                                    </p:set>
                                  </p:childTnLst>
                                </p:cTn>
                              </p:par>
                              <p:par>
                                <p:cTn id="26" presetID="1" presetClass="exit" presetSubtype="0" fill="hold" grpId="2" nodeType="withEffect">
                                  <p:stCondLst>
                                    <p:cond delay="0"/>
                                  </p:stCondLst>
                                  <p:childTnLst>
                                    <p:set>
                                      <p:cBhvr>
                                        <p:cTn id="27" dur="1" fill="hold">
                                          <p:stCondLst>
                                            <p:cond delay="0"/>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10"/>
                  </p:tgtEl>
                </p:cond>
              </p:nextCondLst>
            </p:seq>
          </p:childTnLst>
        </p:cTn>
      </p:par>
    </p:tnLst>
    <p:bldLst>
      <p:bldP spid="5" grpId="0" animBg="1"/>
      <p:bldP spid="5" grpId="1" animBg="1"/>
      <p:bldP spid="5" grpId="2" animBg="1"/>
      <p:bldP spid="6" grpId="0" animBg="1"/>
      <p:bldP spid="6" grpId="1" animBg="1"/>
      <p:bldP spid="6" grpId="2"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1426" y="1"/>
            <a:ext cx="7886700" cy="994172"/>
          </a:xfrm>
        </p:spPr>
        <p:txBody>
          <a:bodyPr>
            <a:normAutofit fontScale="90000"/>
          </a:bodyPr>
          <a:lstStyle/>
          <a:p>
            <a:pPr algn="ctr"/>
            <a:r>
              <a:rPr lang="en-NZ" b="1" dirty="0">
                <a:ln w="9525">
                  <a:solidFill>
                    <a:sysClr val="windowText" lastClr="000000"/>
                  </a:solidFill>
                  <a:prstDash val="solid"/>
                </a:ln>
                <a:solidFill>
                  <a:schemeClr val="accent2">
                    <a:lumMod val="20000"/>
                    <a:lumOff val="80000"/>
                  </a:schemeClr>
                </a:solidFill>
                <a:effectLst>
                  <a:outerShdw blurRad="12700" dist="38100" dir="2700000" algn="tl" rotWithShape="0">
                    <a:schemeClr val="bg1">
                      <a:lumMod val="50000"/>
                    </a:schemeClr>
                  </a:outerShdw>
                </a:effectLst>
                <a:latin typeface="Poor Richard" panose="02080502050505020702" pitchFamily="18" charset="0"/>
              </a:rPr>
              <a:t>In Ordinary Time we listen to and learn </a:t>
            </a:r>
            <a:br>
              <a:rPr lang="en-NZ" b="1" dirty="0">
                <a:ln w="9525">
                  <a:solidFill>
                    <a:sysClr val="windowText" lastClr="000000"/>
                  </a:solidFill>
                  <a:prstDash val="solid"/>
                </a:ln>
                <a:solidFill>
                  <a:schemeClr val="accent2">
                    <a:lumMod val="20000"/>
                    <a:lumOff val="80000"/>
                  </a:schemeClr>
                </a:solidFill>
                <a:effectLst>
                  <a:outerShdw blurRad="12700" dist="38100" dir="2700000" algn="tl" rotWithShape="0">
                    <a:schemeClr val="bg1">
                      <a:lumMod val="50000"/>
                    </a:schemeClr>
                  </a:outerShdw>
                </a:effectLst>
                <a:latin typeface="Poor Richard" panose="02080502050505020702" pitchFamily="18" charset="0"/>
              </a:rPr>
            </a:br>
            <a:r>
              <a:rPr lang="en-NZ" b="1" dirty="0">
                <a:ln w="9525">
                  <a:solidFill>
                    <a:sysClr val="windowText" lastClr="000000"/>
                  </a:solidFill>
                  <a:prstDash val="solid"/>
                </a:ln>
                <a:solidFill>
                  <a:schemeClr val="accent2">
                    <a:lumMod val="20000"/>
                    <a:lumOff val="80000"/>
                  </a:schemeClr>
                </a:solidFill>
                <a:effectLst>
                  <a:outerShdw blurRad="12700" dist="38100" dir="2700000" algn="tl" rotWithShape="0">
                    <a:schemeClr val="bg1">
                      <a:lumMod val="50000"/>
                    </a:schemeClr>
                  </a:outerShdw>
                </a:effectLst>
                <a:latin typeface="Poor Richard" panose="02080502050505020702" pitchFamily="18" charset="0"/>
              </a:rPr>
              <a:t>from the stories of Jesus’ Ordinary Life</a:t>
            </a:r>
          </a:p>
        </p:txBody>
      </p:sp>
      <p:pic>
        <p:nvPicPr>
          <p:cNvPr id="8" name="Picture 3" descr="A picture containing text, book, building&#10;&#10;Description generated with very high confidence"/>
          <p:cNvPicPr>
            <a:picLocks noChangeAspect="1"/>
          </p:cNvPicPr>
          <p:nvPr/>
        </p:nvPicPr>
        <p:blipFill rotWithShape="1">
          <a:blip r:embed="rId3" cstate="print">
            <a:extLst>
              <a:ext uri="{28A0092B-C50C-407E-A947-70E740481C1C}">
                <a14:useLocalDpi xmlns:a14="http://schemas.microsoft.com/office/drawing/2010/main" val="0"/>
              </a:ext>
            </a:extLst>
          </a:blip>
          <a:srcRect l="4287" t="5741" r="4693" b="6440"/>
          <a:stretch/>
        </p:blipFill>
        <p:spPr>
          <a:xfrm>
            <a:off x="650219" y="1168869"/>
            <a:ext cx="1932114" cy="1438808"/>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10" name="Picture 4" descr="A picture containing person, man, wall, phone&#10;&#10;Description generated with very high confidence"/>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4216" y="2753515"/>
            <a:ext cx="2241739" cy="1681304"/>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11" name="TextBox: PageNumber"/>
          <p:cNvSpPr txBox="1">
            <a:spLocks/>
          </p:cNvSpPr>
          <p:nvPr/>
        </p:nvSpPr>
        <p:spPr>
          <a:xfrm>
            <a:off x="8640000" y="4680000"/>
            <a:ext cx="360000" cy="360000"/>
          </a:xfrm>
          <a:prstGeom prst="rect">
            <a:avLst/>
          </a:prstGeom>
          <a:solidFill>
            <a:schemeClr val="accent6">
              <a:lumMod val="20000"/>
              <a:lumOff val="80000"/>
            </a:schemeClr>
          </a:solidFill>
          <a:ln w="25400">
            <a:solidFill>
              <a:schemeClr val="accent6">
                <a:lumMod val="50000"/>
              </a:schemeClr>
            </a:solidFill>
          </a:ln>
        </p:spPr>
        <p:txBody>
          <a:bodyPr wrap="none" rtlCol="0" anchor="ctr" anchorCtr="1">
            <a:noAutofit/>
          </a:bodyPr>
          <a:lstStyle/>
          <a:p>
            <a:pPr algn="ctr">
              <a:defRPr/>
            </a:pPr>
            <a:r>
              <a:rPr lang="en-GB" sz="900" b="1" kern="0" dirty="0">
                <a:latin typeface="Arial" pitchFamily="34" charset="0"/>
                <a:cs typeface="Arial" pitchFamily="34" charset="0"/>
              </a:rPr>
              <a:t>R-1</a:t>
            </a:r>
          </a:p>
          <a:p>
            <a:pPr algn="ctr">
              <a:defRPr/>
            </a:pPr>
            <a:r>
              <a:rPr lang="en-GB" sz="900" b="1" kern="0" dirty="0">
                <a:latin typeface="Arial" pitchFamily="34" charset="0"/>
                <a:cs typeface="Arial" pitchFamily="34" charset="0"/>
              </a:rPr>
              <a:t>S-8B</a:t>
            </a:r>
          </a:p>
        </p:txBody>
      </p:sp>
      <p:sp>
        <p:nvSpPr>
          <p:cNvPr id="12" name="Action Button: Forward">
            <a:hlinkClick r:id="" action="ppaction://hlinkshowjump?jump=nextslide" highlightClick="1"/>
          </p:cNvPr>
          <p:cNvSpPr/>
          <p:nvPr/>
        </p:nvSpPr>
        <p:spPr>
          <a:xfrm>
            <a:off x="8100392" y="4680000"/>
            <a:ext cx="432048" cy="360000"/>
          </a:xfrm>
          <a:prstGeom prst="actionButtonForwardNext">
            <a:avLst/>
          </a:prstGeom>
          <a:solidFill>
            <a:schemeClr val="accent6">
              <a:lumMod val="20000"/>
              <a:lumOff val="8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3" name="Action Button: Back">
            <a:hlinkClick r:id="" action="ppaction://hlinkshowjump?jump=previousslide" highlightClick="1"/>
          </p:cNvPr>
          <p:cNvSpPr/>
          <p:nvPr/>
        </p:nvSpPr>
        <p:spPr>
          <a:xfrm>
            <a:off x="7596000" y="4680000"/>
            <a:ext cx="432048" cy="360000"/>
          </a:xfrm>
          <a:prstGeom prst="actionButtonBackPrevious">
            <a:avLst/>
          </a:prstGeom>
          <a:solidFill>
            <a:schemeClr val="accent6">
              <a:lumMod val="20000"/>
              <a:lumOff val="8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4" name="Action Button: Worksheet">
            <a:hlinkClick r:id="rId5" action="ppaction://hlinksldjump" highlightClick="1"/>
          </p:cNvPr>
          <p:cNvSpPr/>
          <p:nvPr/>
        </p:nvSpPr>
        <p:spPr>
          <a:xfrm>
            <a:off x="7182221" y="4680000"/>
            <a:ext cx="360000" cy="360000"/>
          </a:xfrm>
          <a:prstGeom prst="actionButtonDocument">
            <a:avLst/>
          </a:prstGeom>
          <a:solidFill>
            <a:schemeClr val="accent6">
              <a:lumMod val="20000"/>
              <a:lumOff val="8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8" name="Rectangle 4"/>
          <p:cNvSpPr/>
          <p:nvPr/>
        </p:nvSpPr>
        <p:spPr>
          <a:xfrm>
            <a:off x="2872643" y="2607677"/>
            <a:ext cx="5227749" cy="1996444"/>
          </a:xfrm>
          <a:prstGeom prst="rect">
            <a:avLst/>
          </a:prstGeom>
          <a:solidFill>
            <a:schemeClr val="accent6">
              <a:lumMod val="20000"/>
              <a:lumOff val="80000"/>
            </a:schemeClr>
          </a:solidFill>
          <a:ln>
            <a:solidFill>
              <a:schemeClr val="accent6">
                <a:lumMod val="50000"/>
              </a:schemeClr>
            </a:solidFill>
          </a:ln>
        </p:spPr>
        <p:txBody>
          <a:bodyPr wrap="square">
            <a:spAutoFit/>
          </a:bodyPr>
          <a:lstStyle/>
          <a:p>
            <a:pPr>
              <a:lnSpc>
                <a:spcPct val="115000"/>
              </a:lnSpc>
              <a:spcAft>
                <a:spcPts val="750"/>
              </a:spcAft>
            </a:pPr>
            <a:r>
              <a:rPr lang="en-NZ" sz="1600" dirty="0">
                <a:latin typeface="Arial" panose="020B0604020202020204" pitchFamily="34" charset="0"/>
                <a:ea typeface="Calibri" panose="020F0502020204030204" pitchFamily="34" charset="0"/>
                <a:cs typeface="Arial" panose="020B0604020202020204" pitchFamily="34" charset="0"/>
              </a:rPr>
              <a:t>Can you think of a gospel about Jesus caring for the poor that could be read on Mission Sunday?</a:t>
            </a:r>
          </a:p>
          <a:p>
            <a:pPr>
              <a:lnSpc>
                <a:spcPct val="115000"/>
              </a:lnSpc>
              <a:spcAft>
                <a:spcPts val="750"/>
              </a:spcAft>
            </a:pPr>
            <a:r>
              <a:rPr lang="en-NZ" sz="1600" dirty="0">
                <a:latin typeface="Arial" panose="020B0604020202020204" pitchFamily="34" charset="0"/>
                <a:ea typeface="Calibri" panose="020F0502020204030204" pitchFamily="34" charset="0"/>
                <a:cs typeface="Arial" panose="020B0604020202020204" pitchFamily="34" charset="0"/>
              </a:rPr>
              <a:t>What month of the year is Mission Sunday and whom do we pray for on this special Sunday? </a:t>
            </a:r>
          </a:p>
          <a:p>
            <a:pPr>
              <a:lnSpc>
                <a:spcPct val="115000"/>
              </a:lnSpc>
              <a:spcAft>
                <a:spcPts val="750"/>
              </a:spcAft>
            </a:pPr>
            <a:r>
              <a:rPr lang="en-NZ" sz="1600" dirty="0">
                <a:latin typeface="Arial" panose="020B0604020202020204" pitchFamily="34" charset="0"/>
                <a:ea typeface="Calibri" panose="020F0502020204030204" pitchFamily="34" charset="0"/>
                <a:cs typeface="Arial" panose="020B0604020202020204" pitchFamily="34" charset="0"/>
              </a:rPr>
              <a:t>Mark where these Sundays occur in Ordinary Time in the Liturgical Year using their number on the worksheet.</a:t>
            </a:r>
          </a:p>
        </p:txBody>
      </p:sp>
      <p:sp>
        <p:nvSpPr>
          <p:cNvPr id="19" name="Rectangle 18"/>
          <p:cNvSpPr/>
          <p:nvPr/>
        </p:nvSpPr>
        <p:spPr>
          <a:xfrm>
            <a:off x="2208776" y="4881890"/>
            <a:ext cx="4572000" cy="261610"/>
          </a:xfrm>
          <a:prstGeom prst="rect">
            <a:avLst/>
          </a:prstGeom>
        </p:spPr>
        <p:txBody>
          <a:bodyPr>
            <a:spAutoFit/>
          </a:bodyPr>
          <a:lstStyle/>
          <a:p>
            <a:pPr lvl="0" algn="ctr"/>
            <a:r>
              <a:rPr lang="en-GB" sz="1100" dirty="0">
                <a:solidFill>
                  <a:schemeClr val="bg1"/>
                </a:solidFill>
                <a:latin typeface="Arial" pitchFamily="34" charset="0"/>
                <a:ea typeface="Segoe UI" pitchFamily="34" charset="0"/>
                <a:cs typeface="Arial" pitchFamily="34" charset="0"/>
              </a:rPr>
              <a:t>Click the </a:t>
            </a:r>
            <a:r>
              <a:rPr lang="en-NZ" sz="1100" dirty="0">
                <a:solidFill>
                  <a:schemeClr val="bg1"/>
                </a:solidFill>
                <a:latin typeface="Arial" pitchFamily="34" charset="0"/>
                <a:ea typeface="Segoe UI" pitchFamily="34" charset="0"/>
                <a:cs typeface="Arial" pitchFamily="34" charset="0"/>
              </a:rPr>
              <a:t>pictures to reveal text </a:t>
            </a:r>
            <a:r>
              <a:rPr lang="en-GB" sz="1100" dirty="0">
                <a:solidFill>
                  <a:schemeClr val="bg1"/>
                </a:solidFill>
                <a:latin typeface="Arial" pitchFamily="34" charset="0"/>
                <a:ea typeface="Segoe UI" pitchFamily="34" charset="0"/>
                <a:cs typeface="Arial" pitchFamily="34" charset="0"/>
              </a:rPr>
              <a:t>and worksheet icon for worksheet.</a:t>
            </a:r>
            <a:endParaRPr lang="en-NZ" sz="1100" dirty="0">
              <a:solidFill>
                <a:schemeClr val="bg1"/>
              </a:solidFill>
              <a:latin typeface="Arial" panose="020B0604020202020204" pitchFamily="34" charset="0"/>
              <a:cs typeface="Arial" panose="020B0604020202020204" pitchFamily="34" charset="0"/>
            </a:endParaRPr>
          </a:p>
        </p:txBody>
      </p:sp>
      <p:sp>
        <p:nvSpPr>
          <p:cNvPr id="20" name="Rectangle 3"/>
          <p:cNvSpPr/>
          <p:nvPr/>
        </p:nvSpPr>
        <p:spPr>
          <a:xfrm>
            <a:off x="2872643" y="1507656"/>
            <a:ext cx="5227749" cy="761234"/>
          </a:xfrm>
          <a:prstGeom prst="rect">
            <a:avLst/>
          </a:prstGeom>
          <a:solidFill>
            <a:schemeClr val="accent6">
              <a:lumMod val="20000"/>
              <a:lumOff val="80000"/>
            </a:schemeClr>
          </a:solidFill>
          <a:ln>
            <a:solidFill>
              <a:schemeClr val="accent6">
                <a:lumMod val="50000"/>
              </a:schemeClr>
            </a:solidFill>
          </a:ln>
        </p:spPr>
        <p:txBody>
          <a:bodyPr wrap="square">
            <a:spAutoFit/>
          </a:bodyPr>
          <a:lstStyle/>
          <a:p>
            <a:pPr>
              <a:lnSpc>
                <a:spcPct val="115000"/>
              </a:lnSpc>
              <a:spcAft>
                <a:spcPts val="750"/>
              </a:spcAft>
            </a:pPr>
            <a:r>
              <a:rPr lang="en-NZ" sz="1600" dirty="0">
                <a:latin typeface="Arial" panose="020B0604020202020204" pitchFamily="34" charset="0"/>
                <a:ea typeface="Calibri" panose="020F0502020204030204" pitchFamily="34" charset="0"/>
                <a:cs typeface="Times New Roman" panose="02020603050405020304" pitchFamily="18" charset="0"/>
              </a:rPr>
              <a:t>Find the gospel reference in Luke 4: 16-20</a:t>
            </a:r>
            <a:endParaRPr lang="en-NZ" sz="1600"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750"/>
              </a:spcAft>
            </a:pPr>
            <a:r>
              <a:rPr lang="en-NZ" sz="1600" dirty="0">
                <a:latin typeface="Arial" panose="020B0604020202020204" pitchFamily="34" charset="0"/>
                <a:ea typeface="Calibri" panose="020F0502020204030204" pitchFamily="34" charset="0"/>
                <a:cs typeface="Times New Roman" panose="02020603050405020304" pitchFamily="18" charset="0"/>
              </a:rPr>
              <a:t>What message did you get from what Jesus read?</a:t>
            </a:r>
            <a:endParaRPr lang="en-NZ" sz="16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3209061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childTnLst>
              </p:cTn>
              <p:nextCondLst>
                <p:cond evt="onClick" delay="0">
                  <p:tgtEl>
                    <p:spTgt spid="10"/>
                  </p:tgtEl>
                </p:cond>
              </p:nextCondLst>
            </p:seq>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wipe(left)">
                                      <p:cBhvr>
                                        <p:cTn id="13" dur="500"/>
                                        <p:tgtEl>
                                          <p:spTgt spid="20"/>
                                        </p:tgtEl>
                                      </p:cBhvr>
                                    </p:animEffect>
                                  </p:childTnLst>
                                </p:cTn>
                              </p:par>
                            </p:childTnLst>
                          </p:cTn>
                        </p:par>
                      </p:childTnLst>
                    </p:cTn>
                  </p:par>
                </p:childTnLst>
              </p:cTn>
              <p:nextCondLst>
                <p:cond evt="onClick" delay="0">
                  <p:tgtEl>
                    <p:spTgt spid="8"/>
                  </p:tgtEl>
                </p:cond>
              </p:nextCondLst>
            </p:seq>
            <p:seq concurrent="1" nextAc="seek">
              <p:cTn id="14" restart="whenNotActive" fill="hold" evtFilter="cancelBubble" nodeType="interactiveSeq">
                <p:stCondLst>
                  <p:cond evt="onClick" delay="0">
                    <p:tgtEl>
                      <p:spTgt spid="12"/>
                    </p:tgtEl>
                  </p:cond>
                </p:stCondLst>
                <p:endSync evt="end" delay="0">
                  <p:rtn val="all"/>
                </p:endSync>
                <p:childTnLst>
                  <p:par>
                    <p:cTn id="15" fill="hold">
                      <p:stCondLst>
                        <p:cond delay="0"/>
                      </p:stCondLst>
                      <p:childTnLst>
                        <p:par>
                          <p:cTn id="16" fill="hold">
                            <p:stCondLst>
                              <p:cond delay="0"/>
                            </p:stCondLst>
                            <p:childTnLst>
                              <p:par>
                                <p:cTn id="17" presetID="1" presetClass="exit" presetSubtype="0" fill="hold" grpId="1" nodeType="withEffect">
                                  <p:stCondLst>
                                    <p:cond delay="0"/>
                                  </p:stCondLst>
                                  <p:childTnLst>
                                    <p:set>
                                      <p:cBhvr>
                                        <p:cTn id="18" dur="1" fill="hold">
                                          <p:stCondLst>
                                            <p:cond delay="0"/>
                                          </p:stCondLst>
                                        </p:cTn>
                                        <p:tgtEl>
                                          <p:spTgt spid="20"/>
                                        </p:tgtEl>
                                        <p:attrNameLst>
                                          <p:attrName>style.visibility</p:attrName>
                                        </p:attrNameLst>
                                      </p:cBhvr>
                                      <p:to>
                                        <p:strVal val="hidden"/>
                                      </p:to>
                                    </p:set>
                                  </p:childTnLst>
                                </p:cTn>
                              </p:par>
                              <p:par>
                                <p:cTn id="19" presetID="1" presetClass="exit" presetSubtype="0" fill="hold" grpId="1" nodeType="withEffect">
                                  <p:stCondLst>
                                    <p:cond delay="0"/>
                                  </p:stCondLst>
                                  <p:childTnLst>
                                    <p:set>
                                      <p:cBhvr>
                                        <p:cTn id="20" dur="1" fill="hold">
                                          <p:stCondLst>
                                            <p:cond delay="0"/>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21" restart="whenNotActive" fill="hold" evtFilter="cancelBubble" nodeType="interactiveSeq">
                <p:stCondLst>
                  <p:cond evt="onClick" delay="0">
                    <p:tgtEl>
                      <p:spTgt spid="13"/>
                    </p:tgtEl>
                  </p:cond>
                </p:stCondLst>
                <p:endSync evt="end" delay="0">
                  <p:rtn val="all"/>
                </p:endSync>
                <p:childTnLst>
                  <p:par>
                    <p:cTn id="22" fill="hold">
                      <p:stCondLst>
                        <p:cond delay="0"/>
                      </p:stCondLst>
                      <p:childTnLst>
                        <p:par>
                          <p:cTn id="23" fill="hold">
                            <p:stCondLst>
                              <p:cond delay="0"/>
                            </p:stCondLst>
                            <p:childTnLst>
                              <p:par>
                                <p:cTn id="24" presetID="1" presetClass="exit" presetSubtype="0" fill="hold" grpId="2" nodeType="withEffect">
                                  <p:stCondLst>
                                    <p:cond delay="0"/>
                                  </p:stCondLst>
                                  <p:childTnLst>
                                    <p:set>
                                      <p:cBhvr>
                                        <p:cTn id="25" dur="1" fill="hold">
                                          <p:stCondLst>
                                            <p:cond delay="0"/>
                                          </p:stCondLst>
                                        </p:cTn>
                                        <p:tgtEl>
                                          <p:spTgt spid="18"/>
                                        </p:tgtEl>
                                        <p:attrNameLst>
                                          <p:attrName>style.visibility</p:attrName>
                                        </p:attrNameLst>
                                      </p:cBhvr>
                                      <p:to>
                                        <p:strVal val="hidden"/>
                                      </p:to>
                                    </p:set>
                                  </p:childTnLst>
                                </p:cTn>
                              </p:par>
                              <p:par>
                                <p:cTn id="26" presetID="1" presetClass="exit" presetSubtype="0" fill="hold" grpId="2" nodeType="withEffect">
                                  <p:stCondLst>
                                    <p:cond delay="0"/>
                                  </p:stCondLst>
                                  <p:childTnLst>
                                    <p:set>
                                      <p:cBhvr>
                                        <p:cTn id="27" dur="1" fill="hold">
                                          <p:stCondLst>
                                            <p:cond delay="0"/>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8" grpId="0" animBg="1"/>
      <p:bldP spid="18" grpId="1" animBg="1"/>
      <p:bldP spid="18" grpId="2" animBg="1"/>
      <p:bldP spid="20" grpId="0" animBg="1"/>
      <p:bldP spid="20" grpId="1" animBg="1"/>
      <p:bldP spid="20" grpId="2" animBg="1"/>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3612</TotalTime>
  <Words>2696</Words>
  <Application>Microsoft Office PowerPoint</Application>
  <PresentationFormat>On-screen Show (16:9)</PresentationFormat>
  <Paragraphs>251</Paragraphs>
  <Slides>15</Slides>
  <Notes>14</Notes>
  <HiddenSlides>3</HiddenSlides>
  <MMClips>1</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15</vt:i4>
      </vt:variant>
    </vt:vector>
  </HeadingPairs>
  <TitlesOfParts>
    <vt:vector size="26" baseType="lpstr">
      <vt:lpstr>Malgun Gothic</vt:lpstr>
      <vt:lpstr>AR BLANCA</vt:lpstr>
      <vt:lpstr>AR CENA</vt:lpstr>
      <vt:lpstr>Arial</vt:lpstr>
      <vt:lpstr>Calibri</vt:lpstr>
      <vt:lpstr>Calibri Light</vt:lpstr>
      <vt:lpstr>Poor Richard</vt:lpstr>
      <vt:lpstr>Segoe UI</vt:lpstr>
      <vt:lpstr>Times New Roman</vt:lpstr>
      <vt:lpstr>Wingdings</vt:lpstr>
      <vt:lpstr>Office Theme</vt:lpstr>
      <vt:lpstr>Ordinary Time – the longest season in the Liturgical Year</vt:lpstr>
      <vt:lpstr>Learning Intentions</vt:lpstr>
      <vt:lpstr>There are many ‘ordinary’ times in our lives</vt:lpstr>
      <vt:lpstr>The Place of Ordinary Time in the Liturgical Year</vt:lpstr>
      <vt:lpstr>Ordinary Time is the time that is not part  of the major seasons in the Church’s year </vt:lpstr>
      <vt:lpstr>How the Church uses colour to mark the Liturgical seasons including  Ordinary Time </vt:lpstr>
      <vt:lpstr>Ordinary Time is Ordered or Numbered Time</vt:lpstr>
      <vt:lpstr>In Ordinary Time we listen to and learn  from the stories of Jesus’ Ordinary Life</vt:lpstr>
      <vt:lpstr>In Ordinary Time we listen to and learn  from the stories of Jesus’ Ordinary Life</vt:lpstr>
      <vt:lpstr>What children of your age can do  during Ordinary Time to walk with Jesus</vt:lpstr>
      <vt:lpstr>Check up </vt:lpstr>
      <vt:lpstr>Time For Reflection</vt:lpstr>
      <vt:lpstr>Ordinary Times in our lives </vt:lpstr>
      <vt:lpstr>Where the Numbered Sundays occur in Ordinary Time</vt:lpstr>
      <vt:lpstr>Check up Worksheet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Ordinary Time – the longest season in the Liturgical Year</dc:title>
  <dc:creator>Jenny McCairn</dc:creator>
  <cp:lastModifiedBy>Pierre Schmits</cp:lastModifiedBy>
  <cp:revision>65</cp:revision>
  <dcterms:created xsi:type="dcterms:W3CDTF">2017-05-30T11:59:06Z</dcterms:created>
  <dcterms:modified xsi:type="dcterms:W3CDTF">2017-06-08T23:02:08Z</dcterms:modified>
</cp:coreProperties>
</file>