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7"/>
  </p:notesMasterIdLst>
  <p:sldIdLst>
    <p:sldId id="256" r:id="rId2"/>
    <p:sldId id="257" r:id="rId3"/>
    <p:sldId id="258" r:id="rId4"/>
    <p:sldId id="259" r:id="rId5"/>
    <p:sldId id="271" r:id="rId6"/>
    <p:sldId id="261" r:id="rId7"/>
    <p:sldId id="262" r:id="rId8"/>
    <p:sldId id="272" r:id="rId9"/>
    <p:sldId id="263" r:id="rId10"/>
    <p:sldId id="265" r:id="rId11"/>
    <p:sldId id="266" r:id="rId12"/>
    <p:sldId id="269" r:id="rId13"/>
    <p:sldId id="270" r:id="rId14"/>
    <p:sldId id="264" r:id="rId15"/>
    <p:sldId id="267"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9B39"/>
    <a:srgbClr val="2F833D"/>
    <a:srgbClr val="D3EAC0"/>
    <a:srgbClr val="90CB61"/>
    <a:srgbClr val="90C743"/>
    <a:srgbClr val="A2FF5D"/>
    <a:srgbClr val="C8FF9F"/>
    <a:srgbClr val="009644"/>
    <a:srgbClr val="C5FFD0"/>
    <a:srgbClr val="50A1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94660"/>
  </p:normalViewPr>
  <p:slideViewPr>
    <p:cSldViewPr snapToGrid="0">
      <p:cViewPr varScale="1">
        <p:scale>
          <a:sx n="127" d="100"/>
          <a:sy n="127" d="100"/>
        </p:scale>
        <p:origin x="120"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F0606-0A2D-4A5A-9119-49189EFF6DBF}" type="datetimeFigureOut">
              <a:rPr lang="en-NZ" smtClean="0"/>
              <a:t>9/06/2017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09DF98-2BD5-4ABA-93E2-1EBC91663817}" type="slidenum">
              <a:rPr lang="en-NZ" smtClean="0"/>
              <a:t>‹#›</a:t>
            </a:fld>
            <a:endParaRPr lang="en-NZ"/>
          </a:p>
        </p:txBody>
      </p:sp>
    </p:spTree>
    <p:extLst>
      <p:ext uri="{BB962C8B-B14F-4D97-AF65-F5344CB8AC3E}">
        <p14:creationId xmlns:p14="http://schemas.microsoft.com/office/powerpoint/2010/main" val="415030714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Use this slide as a focussing strategy to introduce the resource topic. Read the title together and invite children to share something they know about Ordinary Time and its place in the Liturgical Year.</a:t>
            </a:r>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1</a:t>
            </a:fld>
            <a:endParaRPr lang="en-NZ"/>
          </a:p>
        </p:txBody>
      </p:sp>
    </p:spTree>
    <p:extLst>
      <p:ext uri="{BB962C8B-B14F-4D97-AF65-F5344CB8AC3E}">
        <p14:creationId xmlns:p14="http://schemas.microsoft.com/office/powerpoint/2010/main" val="2759683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Work through the items on the slide and encourage children to suggest ways they get to know Jesus better, become closer to him and share your ‘ordinary’ time with him as you grow to be a strong follower of him. </a:t>
            </a:r>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10</a:t>
            </a:fld>
            <a:endParaRPr lang="en-NZ"/>
          </a:p>
        </p:txBody>
      </p:sp>
    </p:spTree>
    <p:extLst>
      <p:ext uri="{BB962C8B-B14F-4D97-AF65-F5344CB8AC3E}">
        <p14:creationId xmlns:p14="http://schemas.microsoft.com/office/powerpoint/2010/main" val="3712134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This formative assessment strategy will help teachers to identify how well the children have achieved the Learning Intentions of the resource.</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Teachers can choose how they use the slide in their range of assessment options.</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A worksheet of this slide is available for children in Years 5-8 to complete.</a:t>
            </a:r>
            <a:endParaRPr lang="en-NZ" sz="900" kern="1200" dirty="0">
              <a:solidFill>
                <a:schemeClr val="tx1"/>
              </a:solidFill>
              <a:effectLst/>
              <a:latin typeface="+mn-lt"/>
              <a:ea typeface="+mn-ea"/>
              <a:cs typeface="+mn-cs"/>
            </a:endParaRPr>
          </a:p>
          <a:p>
            <a:r>
              <a:rPr lang="en-NZ" sz="900" kern="1200" dirty="0">
                <a:solidFill>
                  <a:schemeClr val="tx1"/>
                </a:solidFill>
                <a:effectLst/>
                <a:latin typeface="+mn-lt"/>
                <a:ea typeface="+mn-ea"/>
                <a:cs typeface="+mn-cs"/>
              </a:rPr>
              <a:t>The last two items are feed forward for the teacher.</a:t>
            </a:r>
          </a:p>
          <a:p>
            <a:r>
              <a:rPr lang="en-NZ" sz="900" kern="1200" dirty="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11</a:t>
            </a:fld>
            <a:endParaRPr lang="en-NZ"/>
          </a:p>
        </p:txBody>
      </p:sp>
    </p:spTree>
    <p:extLst>
      <p:ext uri="{BB962C8B-B14F-4D97-AF65-F5344CB8AC3E}">
        <p14:creationId xmlns:p14="http://schemas.microsoft.com/office/powerpoint/2010/main" val="3161024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9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NZ" sz="900" i="1" kern="1200" dirty="0">
                <a:solidFill>
                  <a:schemeClr val="tx1"/>
                </a:solidFill>
                <a:effectLst/>
                <a:latin typeface="+mn-lt"/>
                <a:ea typeface="+mn-ea"/>
                <a:cs typeface="+mn-cs"/>
              </a:rPr>
              <a:t>reflect on the ordinary times in their lives and how they can use them to grow closer to Jesus when they talk to him and read stories about his ordinary life. Think of something that could be a reminder to help you with this.</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09DF98-2BD5-4ABA-93E2-1EBC91663817}" type="slidenum">
              <a:rPr lang="en-NZ" smtClean="0"/>
              <a:t>12</a:t>
            </a:fld>
            <a:endParaRPr lang="en-NZ"/>
          </a:p>
        </p:txBody>
      </p:sp>
    </p:spTree>
    <p:extLst>
      <p:ext uri="{BB962C8B-B14F-4D97-AF65-F5344CB8AC3E}">
        <p14:creationId xmlns:p14="http://schemas.microsoft.com/office/powerpoint/2010/main" val="2721861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10137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NZ" sz="1200" kern="1200" dirty="0">
                <a:solidFill>
                  <a:schemeClr val="tx1"/>
                </a:solidFill>
                <a:effectLst/>
                <a:latin typeface="+mn-lt"/>
                <a:ea typeface="+mn-ea"/>
                <a:cs typeface="+mn-cs"/>
              </a:rPr>
              <a:t>The 2</a:t>
            </a:r>
            <a:r>
              <a:rPr lang="en-NZ" sz="1200" kern="1200" baseline="30000" dirty="0">
                <a:solidFill>
                  <a:schemeClr val="tx1"/>
                </a:solidFill>
                <a:effectLst/>
                <a:latin typeface="+mn-lt"/>
                <a:ea typeface="+mn-ea"/>
                <a:cs typeface="+mn-cs"/>
              </a:rPr>
              <a:t>nd</a:t>
            </a:r>
            <a:r>
              <a:rPr lang="en-NZ" sz="1200" kern="1200" dirty="0">
                <a:solidFill>
                  <a:schemeClr val="tx1"/>
                </a:solidFill>
                <a:effectLst/>
                <a:latin typeface="+mn-lt"/>
                <a:ea typeface="+mn-ea"/>
                <a:cs typeface="+mn-cs"/>
              </a:rPr>
              <a:t> Sunday in Ordinary Time is in the month of </a:t>
            </a:r>
            <a:r>
              <a:rPr lang="en-NZ" sz="1200" b="1" kern="1200" dirty="0">
                <a:solidFill>
                  <a:schemeClr val="tx1"/>
                </a:solidFill>
                <a:effectLst/>
                <a:latin typeface="+mn-lt"/>
                <a:ea typeface="+mn-ea"/>
                <a:cs typeface="+mn-cs"/>
              </a:rPr>
              <a:t>January</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The 22nd Sunday in Ordinary Time is in the months of</a:t>
            </a:r>
            <a:r>
              <a:rPr lang="en-NZ" sz="1200" b="1" kern="1200" dirty="0">
                <a:solidFill>
                  <a:schemeClr val="tx1"/>
                </a:solidFill>
                <a:effectLst/>
                <a:latin typeface="+mn-lt"/>
                <a:ea typeface="+mn-ea"/>
                <a:cs typeface="+mn-cs"/>
              </a:rPr>
              <a:t> August or September</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The 14</a:t>
            </a:r>
            <a:r>
              <a:rPr lang="en-NZ" sz="1200" kern="1200" baseline="30000" dirty="0">
                <a:solidFill>
                  <a:schemeClr val="tx1"/>
                </a:solidFill>
                <a:effectLst/>
                <a:latin typeface="+mn-lt"/>
                <a:ea typeface="+mn-ea"/>
                <a:cs typeface="+mn-cs"/>
              </a:rPr>
              <a:t>th</a:t>
            </a:r>
            <a:r>
              <a:rPr lang="en-NZ" sz="1200" kern="1200" dirty="0">
                <a:solidFill>
                  <a:schemeClr val="tx1"/>
                </a:solidFill>
                <a:effectLst/>
                <a:latin typeface="+mn-lt"/>
                <a:ea typeface="+mn-ea"/>
                <a:cs typeface="+mn-cs"/>
              </a:rPr>
              <a:t> Sunday in Ordinary Time is in the month of </a:t>
            </a:r>
            <a:r>
              <a:rPr lang="en-NZ" sz="1200" b="1" kern="1200" dirty="0">
                <a:solidFill>
                  <a:schemeClr val="tx1"/>
                </a:solidFill>
                <a:effectLst/>
                <a:latin typeface="+mn-lt"/>
                <a:ea typeface="+mn-ea"/>
                <a:cs typeface="+mn-cs"/>
              </a:rPr>
              <a:t>July</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The 30</a:t>
            </a:r>
            <a:r>
              <a:rPr lang="en-NZ" sz="1200" kern="1200" baseline="30000" dirty="0">
                <a:solidFill>
                  <a:schemeClr val="tx1"/>
                </a:solidFill>
                <a:effectLst/>
                <a:latin typeface="+mn-lt"/>
                <a:ea typeface="+mn-ea"/>
                <a:cs typeface="+mn-cs"/>
              </a:rPr>
              <a:t>th</a:t>
            </a:r>
            <a:r>
              <a:rPr lang="en-NZ" sz="1200" kern="1200" dirty="0">
                <a:solidFill>
                  <a:schemeClr val="tx1"/>
                </a:solidFill>
                <a:effectLst/>
                <a:latin typeface="+mn-lt"/>
                <a:ea typeface="+mn-ea"/>
                <a:cs typeface="+mn-cs"/>
              </a:rPr>
              <a:t>  Sunday in Ordinary Time is in the month of </a:t>
            </a:r>
            <a:r>
              <a:rPr lang="en-NZ" sz="1200" b="1" kern="1200" dirty="0">
                <a:solidFill>
                  <a:schemeClr val="tx1"/>
                </a:solidFill>
                <a:effectLst/>
                <a:latin typeface="+mn-lt"/>
                <a:ea typeface="+mn-ea"/>
                <a:cs typeface="+mn-cs"/>
              </a:rPr>
              <a:t>October</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The 19</a:t>
            </a:r>
            <a:r>
              <a:rPr lang="en-NZ" sz="1200" kern="1200" baseline="30000" dirty="0">
                <a:solidFill>
                  <a:schemeClr val="tx1"/>
                </a:solidFill>
                <a:effectLst/>
                <a:latin typeface="+mn-lt"/>
                <a:ea typeface="+mn-ea"/>
                <a:cs typeface="+mn-cs"/>
              </a:rPr>
              <a:t>th</a:t>
            </a:r>
            <a:r>
              <a:rPr lang="en-NZ" sz="1200" kern="1200" dirty="0">
                <a:solidFill>
                  <a:schemeClr val="tx1"/>
                </a:solidFill>
                <a:effectLst/>
                <a:latin typeface="+mn-lt"/>
                <a:ea typeface="+mn-ea"/>
                <a:cs typeface="+mn-cs"/>
              </a:rPr>
              <a:t>  Sunday in Ordinary Time is in the month of </a:t>
            </a:r>
            <a:r>
              <a:rPr lang="en-NZ" sz="1200" b="1" kern="1200" dirty="0">
                <a:solidFill>
                  <a:schemeClr val="tx1"/>
                </a:solidFill>
                <a:effectLst/>
                <a:latin typeface="+mn-lt"/>
                <a:ea typeface="+mn-ea"/>
                <a:cs typeface="+mn-cs"/>
              </a:rPr>
              <a:t>August </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The 8</a:t>
            </a:r>
            <a:r>
              <a:rPr lang="en-NZ" sz="1200" kern="1200" baseline="30000" dirty="0">
                <a:solidFill>
                  <a:schemeClr val="tx1"/>
                </a:solidFill>
                <a:effectLst/>
                <a:latin typeface="+mn-lt"/>
                <a:ea typeface="+mn-ea"/>
                <a:cs typeface="+mn-cs"/>
              </a:rPr>
              <a:t>th</a:t>
            </a:r>
            <a:r>
              <a:rPr lang="en-NZ" sz="1200" kern="1200" dirty="0">
                <a:solidFill>
                  <a:schemeClr val="tx1"/>
                </a:solidFill>
                <a:effectLst/>
                <a:latin typeface="+mn-lt"/>
                <a:ea typeface="+mn-ea"/>
                <a:cs typeface="+mn-cs"/>
              </a:rPr>
              <a:t>  Sunday in Ordinary Time is in the months  of </a:t>
            </a:r>
            <a:r>
              <a:rPr lang="en-NZ" sz="1200" b="1" kern="1200" dirty="0">
                <a:solidFill>
                  <a:schemeClr val="tx1"/>
                </a:solidFill>
                <a:effectLst/>
                <a:latin typeface="+mn-lt"/>
                <a:ea typeface="+mn-ea"/>
                <a:cs typeface="+mn-cs"/>
              </a:rPr>
              <a:t>February</a:t>
            </a:r>
            <a:r>
              <a:rPr lang="en-NZ" sz="1200" b="1" kern="1200" baseline="0" dirty="0">
                <a:solidFill>
                  <a:schemeClr val="tx1"/>
                </a:solidFill>
                <a:effectLst/>
                <a:latin typeface="+mn-lt"/>
                <a:ea typeface="+mn-ea"/>
                <a:cs typeface="+mn-cs"/>
              </a:rPr>
              <a:t> or March</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The 27</a:t>
            </a:r>
            <a:r>
              <a:rPr lang="en-NZ" sz="1200" kern="1200" baseline="30000" dirty="0">
                <a:solidFill>
                  <a:schemeClr val="tx1"/>
                </a:solidFill>
                <a:effectLst/>
                <a:latin typeface="+mn-lt"/>
                <a:ea typeface="+mn-ea"/>
                <a:cs typeface="+mn-cs"/>
              </a:rPr>
              <a:t>th</a:t>
            </a:r>
            <a:r>
              <a:rPr lang="en-NZ" sz="1200" kern="1200" dirty="0">
                <a:solidFill>
                  <a:schemeClr val="tx1"/>
                </a:solidFill>
                <a:effectLst/>
                <a:latin typeface="+mn-lt"/>
                <a:ea typeface="+mn-ea"/>
                <a:cs typeface="+mn-cs"/>
              </a:rPr>
              <a:t> Sunday in Ordinary Time is in the month of</a:t>
            </a:r>
            <a:r>
              <a:rPr lang="en-NZ" sz="1200" b="1" kern="1200" dirty="0">
                <a:solidFill>
                  <a:schemeClr val="tx1"/>
                </a:solidFill>
                <a:effectLst/>
                <a:latin typeface="+mn-lt"/>
                <a:ea typeface="+mn-ea"/>
                <a:cs typeface="+mn-cs"/>
              </a:rPr>
              <a:t> October</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The 5th Sunday in Ordinary Time is in the month of   </a:t>
            </a:r>
            <a:r>
              <a:rPr lang="en-NZ" sz="1200" b="1" kern="1200" dirty="0">
                <a:solidFill>
                  <a:schemeClr val="tx1"/>
                </a:solidFill>
                <a:effectLst/>
                <a:latin typeface="+mn-lt"/>
                <a:ea typeface="+mn-ea"/>
                <a:cs typeface="+mn-cs"/>
              </a:rPr>
              <a:t>February </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The 32</a:t>
            </a:r>
            <a:r>
              <a:rPr lang="en-NZ" sz="1200" kern="1200" baseline="30000" dirty="0">
                <a:solidFill>
                  <a:schemeClr val="tx1"/>
                </a:solidFill>
                <a:effectLst/>
                <a:latin typeface="+mn-lt"/>
                <a:ea typeface="+mn-ea"/>
                <a:cs typeface="+mn-cs"/>
              </a:rPr>
              <a:t>nd</a:t>
            </a:r>
            <a:r>
              <a:rPr lang="en-NZ" sz="1200" kern="1200" dirty="0">
                <a:solidFill>
                  <a:schemeClr val="tx1"/>
                </a:solidFill>
                <a:effectLst/>
                <a:latin typeface="+mn-lt"/>
                <a:ea typeface="+mn-ea"/>
                <a:cs typeface="+mn-cs"/>
              </a:rPr>
              <a:t>  Sunday in Ordinary Time is in the month of</a:t>
            </a:r>
            <a:r>
              <a:rPr lang="en-NZ" sz="1200" b="1" kern="1200" dirty="0">
                <a:solidFill>
                  <a:schemeClr val="tx1"/>
                </a:solidFill>
                <a:effectLst/>
                <a:latin typeface="+mn-lt"/>
                <a:ea typeface="+mn-ea"/>
                <a:cs typeface="+mn-cs"/>
              </a:rPr>
              <a:t>  November</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The 25</a:t>
            </a:r>
            <a:r>
              <a:rPr lang="en-NZ" sz="1200" kern="1200" baseline="30000" dirty="0">
                <a:solidFill>
                  <a:schemeClr val="tx1"/>
                </a:solidFill>
                <a:effectLst/>
                <a:latin typeface="+mn-lt"/>
                <a:ea typeface="+mn-ea"/>
                <a:cs typeface="+mn-cs"/>
              </a:rPr>
              <a:t>th</a:t>
            </a:r>
            <a:r>
              <a:rPr lang="en-NZ" sz="1200" kern="1200" dirty="0">
                <a:solidFill>
                  <a:schemeClr val="tx1"/>
                </a:solidFill>
                <a:effectLst/>
                <a:latin typeface="+mn-lt"/>
                <a:ea typeface="+mn-ea"/>
                <a:cs typeface="+mn-cs"/>
              </a:rPr>
              <a:t>  Sunday in Ordinary Time is in the month of </a:t>
            </a:r>
            <a:r>
              <a:rPr lang="en-NZ" sz="1200" b="1" kern="1200" dirty="0">
                <a:solidFill>
                  <a:schemeClr val="tx1"/>
                </a:solidFill>
                <a:effectLst/>
                <a:latin typeface="+mn-lt"/>
                <a:ea typeface="+mn-ea"/>
                <a:cs typeface="+mn-cs"/>
              </a:rPr>
              <a:t>September</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 </a:t>
            </a:r>
          </a:p>
          <a:p>
            <a:r>
              <a:rPr lang="en-NZ" sz="1200" b="1" kern="1200" dirty="0">
                <a:solidFill>
                  <a:schemeClr val="tx1"/>
                </a:solidFill>
                <a:effectLst/>
                <a:latin typeface="+mn-lt"/>
                <a:ea typeface="+mn-ea"/>
                <a:cs typeface="+mn-cs"/>
              </a:rPr>
              <a:t>Write the answers at the end of the question</a:t>
            </a:r>
            <a:endParaRPr lang="en-NZ" sz="1200" kern="1200" dirty="0">
              <a:solidFill>
                <a:schemeClr val="tx1"/>
              </a:solidFill>
              <a:effectLst/>
              <a:latin typeface="+mn-lt"/>
              <a:ea typeface="+mn-ea"/>
              <a:cs typeface="+mn-cs"/>
            </a:endParaRPr>
          </a:p>
          <a:p>
            <a:r>
              <a:rPr lang="en-NZ" sz="1200" b="1" kern="1200" dirty="0">
                <a:solidFill>
                  <a:schemeClr val="tx1"/>
                </a:solidFill>
                <a:effectLst/>
                <a:latin typeface="+mn-lt"/>
                <a:ea typeface="+mn-ea"/>
                <a:cs typeface="+mn-cs"/>
              </a:rPr>
              <a:t>1)</a:t>
            </a:r>
            <a:r>
              <a:rPr lang="en-NZ" sz="1200" kern="1200" dirty="0">
                <a:solidFill>
                  <a:schemeClr val="tx1"/>
                </a:solidFill>
                <a:effectLst/>
                <a:latin typeface="+mn-lt"/>
                <a:ea typeface="+mn-ea"/>
                <a:cs typeface="+mn-cs"/>
              </a:rPr>
              <a:t>How many weeks are there in Ordinary Time? </a:t>
            </a:r>
            <a:r>
              <a:rPr lang="en-NZ" sz="1200" b="1" kern="1200" dirty="0">
                <a:solidFill>
                  <a:schemeClr val="tx1"/>
                </a:solidFill>
                <a:effectLst/>
                <a:latin typeface="+mn-lt"/>
                <a:ea typeface="+mn-ea"/>
                <a:cs typeface="+mn-cs"/>
              </a:rPr>
              <a:t>33 or 34 weeks</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What is the order of the Sundays in ‘Ordered’ Time? </a:t>
            </a:r>
            <a:r>
              <a:rPr lang="en-NZ" sz="1200" b="1" kern="1200" dirty="0">
                <a:solidFill>
                  <a:schemeClr val="tx1"/>
                </a:solidFill>
                <a:effectLst/>
                <a:latin typeface="+mn-lt"/>
                <a:ea typeface="+mn-ea"/>
                <a:cs typeface="+mn-cs"/>
              </a:rPr>
              <a:t>Numerical order</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What is the first day of the Liturgical Year? </a:t>
            </a:r>
            <a:r>
              <a:rPr lang="en-NZ" sz="1200" b="1" kern="1200" dirty="0">
                <a:solidFill>
                  <a:schemeClr val="tx1"/>
                </a:solidFill>
                <a:effectLst/>
                <a:latin typeface="+mn-lt"/>
                <a:ea typeface="+mn-ea"/>
                <a:cs typeface="+mn-cs"/>
              </a:rPr>
              <a:t>The 1</a:t>
            </a:r>
            <a:r>
              <a:rPr lang="en-NZ" sz="1200" b="1" kern="1200" baseline="30000" dirty="0">
                <a:solidFill>
                  <a:schemeClr val="tx1"/>
                </a:solidFill>
                <a:effectLst/>
                <a:latin typeface="+mn-lt"/>
                <a:ea typeface="+mn-ea"/>
                <a:cs typeface="+mn-cs"/>
              </a:rPr>
              <a:t>st</a:t>
            </a:r>
            <a:r>
              <a:rPr lang="en-NZ" sz="1200" b="1" kern="1200" dirty="0">
                <a:solidFill>
                  <a:schemeClr val="tx1"/>
                </a:solidFill>
                <a:effectLst/>
                <a:latin typeface="+mn-lt"/>
                <a:ea typeface="+mn-ea"/>
                <a:cs typeface="+mn-cs"/>
              </a:rPr>
              <a:t> Sunday of Advent</a:t>
            </a:r>
            <a:endParaRPr lang="en-NZ" sz="1200" kern="1200" dirty="0">
              <a:solidFill>
                <a:schemeClr val="tx1"/>
              </a:solidFill>
              <a:effectLst/>
              <a:latin typeface="+mn-lt"/>
              <a:ea typeface="+mn-ea"/>
              <a:cs typeface="+mn-cs"/>
            </a:endParaRPr>
          </a:p>
          <a:p>
            <a:pPr lvl="0"/>
            <a:r>
              <a:rPr lang="en-NZ" sz="1200" kern="1200" dirty="0">
                <a:solidFill>
                  <a:schemeClr val="tx1"/>
                </a:solidFill>
                <a:effectLst/>
                <a:latin typeface="+mn-lt"/>
                <a:ea typeface="+mn-ea"/>
                <a:cs typeface="+mn-cs"/>
              </a:rPr>
              <a:t>What is the last day of the Liturgical Year? </a:t>
            </a:r>
            <a:r>
              <a:rPr lang="en-NZ" sz="1200" b="1" kern="1200" dirty="0">
                <a:solidFill>
                  <a:schemeClr val="tx1"/>
                </a:solidFill>
                <a:effectLst/>
                <a:latin typeface="+mn-lt"/>
                <a:ea typeface="+mn-ea"/>
                <a:cs typeface="+mn-cs"/>
              </a:rPr>
              <a:t>The Feast of Christ the King</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What is the greatest feast in the Liturgical Year? </a:t>
            </a:r>
            <a:r>
              <a:rPr lang="en-NZ" sz="1200" b="1" kern="1200" dirty="0">
                <a:solidFill>
                  <a:schemeClr val="tx1"/>
                </a:solidFill>
                <a:effectLst/>
                <a:latin typeface="+mn-lt"/>
                <a:ea typeface="+mn-ea"/>
                <a:cs typeface="+mn-cs"/>
              </a:rPr>
              <a:t>Easter Sunday – the day Jesus rose</a:t>
            </a:r>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14</a:t>
            </a:fld>
            <a:endParaRPr lang="en-NZ"/>
          </a:p>
        </p:txBody>
      </p:sp>
    </p:spTree>
    <p:extLst>
      <p:ext uri="{BB962C8B-B14F-4D97-AF65-F5344CB8AC3E}">
        <p14:creationId xmlns:p14="http://schemas.microsoft.com/office/powerpoint/2010/main" val="1998475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Read through the Learning Intentions with the class and identify some ideas/questions that might be explored in the resource.</a:t>
            </a:r>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2</a:t>
            </a:fld>
            <a:endParaRPr lang="en-NZ"/>
          </a:p>
        </p:txBody>
      </p:sp>
    </p:spTree>
    <p:extLst>
      <p:ext uri="{BB962C8B-B14F-4D97-AF65-F5344CB8AC3E}">
        <p14:creationId xmlns:p14="http://schemas.microsoft.com/office/powerpoint/2010/main" val="151083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Follow the message in the slide.</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Children complete the worksheet and share it in groups.</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Add it to RE Learning Journals.</a:t>
            </a:r>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3</a:t>
            </a:fld>
            <a:endParaRPr lang="en-NZ"/>
          </a:p>
        </p:txBody>
      </p:sp>
    </p:spTree>
    <p:extLst>
      <p:ext uri="{BB962C8B-B14F-4D97-AF65-F5344CB8AC3E}">
        <p14:creationId xmlns:p14="http://schemas.microsoft.com/office/powerpoint/2010/main" val="3337717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Read and respond to the questions on the pop up slide.</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Invite children to close their eyes and name the seasons in the Liturgical Year starting with Advent. Check them with the calendar image. </a:t>
            </a:r>
          </a:p>
          <a:p>
            <a:r>
              <a:rPr lang="en-GB" sz="900" kern="1200" dirty="0">
                <a:solidFill>
                  <a:schemeClr val="tx1"/>
                </a:solidFill>
                <a:effectLst/>
                <a:latin typeface="+mn-lt"/>
                <a:ea typeface="+mn-ea"/>
                <a:cs typeface="+mn-cs"/>
              </a:rPr>
              <a:t>The Triduum is the last days of Lent – it is celebrated in the liturgies for - </a:t>
            </a:r>
            <a:r>
              <a:rPr lang="en-NZ" sz="900" kern="1200" dirty="0">
                <a:solidFill>
                  <a:schemeClr val="tx1"/>
                </a:solidFill>
                <a:effectLst/>
                <a:latin typeface="+mn-lt"/>
                <a:ea typeface="+mn-ea"/>
                <a:cs typeface="+mn-cs"/>
              </a:rPr>
              <a:t>the last part of Holy Thursday</a:t>
            </a:r>
            <a:r>
              <a:rPr lang="en-GB" sz="900" kern="1200" dirty="0">
                <a:solidFill>
                  <a:schemeClr val="tx1"/>
                </a:solidFill>
                <a:effectLst/>
                <a:latin typeface="+mn-lt"/>
                <a:ea typeface="+mn-ea"/>
                <a:cs typeface="+mn-cs"/>
              </a:rPr>
              <a:t>, </a:t>
            </a:r>
            <a:r>
              <a:rPr lang="en-NZ" sz="900" kern="1200" dirty="0">
                <a:solidFill>
                  <a:schemeClr val="tx1"/>
                </a:solidFill>
                <a:effectLst/>
                <a:latin typeface="+mn-lt"/>
                <a:ea typeface="+mn-ea"/>
                <a:cs typeface="+mn-cs"/>
              </a:rPr>
              <a:t>Good Friday, Holy Saturday</a:t>
            </a:r>
            <a:r>
              <a:rPr lang="en-GB" sz="900" kern="1200" dirty="0">
                <a:solidFill>
                  <a:schemeClr val="tx1"/>
                </a:solidFill>
                <a:effectLst/>
                <a:latin typeface="+mn-lt"/>
                <a:ea typeface="+mn-ea"/>
                <a:cs typeface="+mn-cs"/>
              </a:rPr>
              <a:t>, </a:t>
            </a:r>
            <a:r>
              <a:rPr lang="en-NZ" sz="900" kern="1200" dirty="0">
                <a:solidFill>
                  <a:schemeClr val="tx1"/>
                </a:solidFill>
                <a:effectLst/>
                <a:latin typeface="+mn-lt"/>
                <a:ea typeface="+mn-ea"/>
                <a:cs typeface="+mn-cs"/>
              </a:rPr>
              <a:t>and the first part of Easter Sunday. Triduum is Latin for 3 days. </a:t>
            </a:r>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4</a:t>
            </a:fld>
            <a:endParaRPr lang="en-NZ"/>
          </a:p>
        </p:txBody>
      </p:sp>
    </p:spTree>
    <p:extLst>
      <p:ext uri="{BB962C8B-B14F-4D97-AF65-F5344CB8AC3E}">
        <p14:creationId xmlns:p14="http://schemas.microsoft.com/office/powerpoint/2010/main" val="3930950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Use the text on the post it notes to generate discussion about what Ordinary Time means, how the pattern of Ordinary Time is like the pattern of our lives and name some of the times of celebration in our ‘ordinary’ lives and in our lives as Christians in the Church.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598995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Read the flip cards and make a comment or ask a question.</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Respond to the coloured text. </a:t>
            </a:r>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6</a:t>
            </a:fld>
            <a:endParaRPr lang="en-NZ"/>
          </a:p>
        </p:txBody>
      </p:sp>
    </p:spTree>
    <p:extLst>
      <p:ext uri="{BB962C8B-B14F-4D97-AF65-F5344CB8AC3E}">
        <p14:creationId xmlns:p14="http://schemas.microsoft.com/office/powerpoint/2010/main" val="643617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Explain that the Sundays and weeks in Ordinary Time are identified by their number which is in numerical order. </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Remind children the Liturgical Year starts on the 1</a:t>
            </a:r>
            <a:r>
              <a:rPr lang="en-GB" sz="900" kern="1200" baseline="30000" dirty="0">
                <a:solidFill>
                  <a:schemeClr val="tx1"/>
                </a:solidFill>
                <a:effectLst/>
                <a:latin typeface="+mn-lt"/>
                <a:ea typeface="+mn-ea"/>
                <a:cs typeface="+mn-cs"/>
              </a:rPr>
              <a:t>st</a:t>
            </a:r>
            <a:r>
              <a:rPr lang="en-GB" sz="900" kern="1200" dirty="0">
                <a:solidFill>
                  <a:schemeClr val="tx1"/>
                </a:solidFill>
                <a:effectLst/>
                <a:latin typeface="+mn-lt"/>
                <a:ea typeface="+mn-ea"/>
                <a:cs typeface="+mn-cs"/>
              </a:rPr>
              <a:t> Sunday in Advent and ends on the last Sunday in Ordinary Time which is the Feast of Christ the King. </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Some of the Sundays in Ordinary Time are major Feasts in the Church so they do not have a number but they have a title such as Trinity Sunday, Feast of the Body and Blood of Christ.</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Children name the correct statements to complete the sentences and check it with the floaters. </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When completed children share something they have learned about Ordinary Time. </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ANSWERS 1) F, 2) C, 3) E, 4) A, 5) B, 6) D</a:t>
            </a:r>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7</a:t>
            </a:fld>
            <a:endParaRPr lang="en-NZ"/>
          </a:p>
        </p:txBody>
      </p:sp>
    </p:spTree>
    <p:extLst>
      <p:ext uri="{BB962C8B-B14F-4D97-AF65-F5344CB8AC3E}">
        <p14:creationId xmlns:p14="http://schemas.microsoft.com/office/powerpoint/2010/main" val="2672637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a:solidFill>
                  <a:schemeClr val="tx1"/>
                </a:solidFill>
                <a:effectLst/>
                <a:latin typeface="+mn-lt"/>
                <a:ea typeface="+mn-ea"/>
                <a:cs typeface="+mn-cs"/>
              </a:rPr>
              <a:t>In Ordinary Time people pay particular attention to the Sunday gospels as they are stories about the ‘ordinary’ life of Jesus and the things he did that were the work God had sent him to do on earth. These stories tell how Jesus began to build God’s Kingdom on earth through his teaching, the ways he served people, his healing and his kindness to people especially those in need.                                                 Follow the directions on the revealed text. Share the messages you got for the stories. Use the stories in class prayer during Ordinary Time. These are important stories about Jesus that show people what sort of person he truly was and why we should strive to be like him. </a:t>
            </a:r>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8</a:t>
            </a:fld>
            <a:endParaRPr lang="en-NZ"/>
          </a:p>
        </p:txBody>
      </p:sp>
    </p:spTree>
    <p:extLst>
      <p:ext uri="{BB962C8B-B14F-4D97-AF65-F5344CB8AC3E}">
        <p14:creationId xmlns:p14="http://schemas.microsoft.com/office/powerpoint/2010/main" val="1144659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kern="1200" dirty="0">
                <a:solidFill>
                  <a:schemeClr val="tx1"/>
                </a:solidFill>
                <a:effectLst/>
                <a:latin typeface="+mn-lt"/>
                <a:ea typeface="+mn-ea"/>
                <a:cs typeface="+mn-cs"/>
              </a:rPr>
              <a:t>Slide 8B In Ordinary Time we listen to and learn from the stories of Jesus’ Ordinary Life</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In Ordinary Time people pay particular attention to the Sunday gospels as they are stories about the ‘ordinary’ life of Jesus and the things he did that were the work God had sent him to do on earth. These stories tell how Jesus began to build God’s Kingdom on earth through his teaching, the ways he served people, his healing and his kindness to people especially those in need.                                                 Follow the directions on the revealed text. Share the messages you got for the stories. Use the stories in class prayer during Ordinary Time. These are important stories about Jesus that show people what sort of person he truly was and why we should strive to be like him. Complete the worksheet. </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  ANSWERS</a:t>
            </a:r>
            <a:endParaRPr lang="en-NZ" sz="900" kern="1200" dirty="0">
              <a:solidFill>
                <a:schemeClr val="tx1"/>
              </a:solidFill>
              <a:effectLst/>
              <a:latin typeface="+mn-lt"/>
              <a:ea typeface="+mn-ea"/>
              <a:cs typeface="+mn-cs"/>
            </a:endParaRPr>
          </a:p>
          <a:p>
            <a:pPr lvl="0"/>
            <a:r>
              <a:rPr lang="en-NZ" sz="900" kern="1200" dirty="0">
                <a:solidFill>
                  <a:schemeClr val="tx1"/>
                </a:solidFill>
                <a:effectLst/>
                <a:latin typeface="+mn-lt"/>
                <a:ea typeface="+mn-ea"/>
                <a:cs typeface="+mn-cs"/>
              </a:rPr>
              <a:t>     The 2</a:t>
            </a:r>
            <a:r>
              <a:rPr lang="en-NZ" sz="900" kern="1200" baseline="30000" dirty="0">
                <a:solidFill>
                  <a:schemeClr val="tx1"/>
                </a:solidFill>
                <a:effectLst/>
                <a:latin typeface="+mn-lt"/>
                <a:ea typeface="+mn-ea"/>
                <a:cs typeface="+mn-cs"/>
              </a:rPr>
              <a:t>nd</a:t>
            </a:r>
            <a:r>
              <a:rPr lang="en-NZ" sz="900" kern="1200" dirty="0">
                <a:solidFill>
                  <a:schemeClr val="tx1"/>
                </a:solidFill>
                <a:effectLst/>
                <a:latin typeface="+mn-lt"/>
                <a:ea typeface="+mn-ea"/>
                <a:cs typeface="+mn-cs"/>
              </a:rPr>
              <a:t> Sunday in Ordinary Time is in the month of </a:t>
            </a:r>
            <a:r>
              <a:rPr lang="en-NZ" sz="900" b="1" kern="1200" dirty="0">
                <a:solidFill>
                  <a:schemeClr val="tx1"/>
                </a:solidFill>
                <a:effectLst/>
                <a:latin typeface="+mn-lt"/>
                <a:ea typeface="+mn-ea"/>
                <a:cs typeface="+mn-cs"/>
              </a:rPr>
              <a:t>January</a:t>
            </a:r>
            <a:endParaRPr lang="en-NZ" sz="900" kern="1200" dirty="0">
              <a:solidFill>
                <a:schemeClr val="tx1"/>
              </a:solidFill>
              <a:effectLst/>
              <a:latin typeface="+mn-lt"/>
              <a:ea typeface="+mn-ea"/>
              <a:cs typeface="+mn-cs"/>
            </a:endParaRPr>
          </a:p>
          <a:p>
            <a:r>
              <a:rPr lang="en-NZ" sz="900" kern="1200" dirty="0">
                <a:solidFill>
                  <a:schemeClr val="tx1"/>
                </a:solidFill>
                <a:effectLst/>
                <a:latin typeface="+mn-lt"/>
                <a:ea typeface="+mn-ea"/>
                <a:cs typeface="+mn-cs"/>
              </a:rPr>
              <a:t> </a:t>
            </a:r>
            <a:r>
              <a:rPr lang="en-GB" sz="900" kern="1200" dirty="0">
                <a:solidFill>
                  <a:schemeClr val="tx1"/>
                </a:solidFill>
                <a:effectLst/>
                <a:latin typeface="+mn-lt"/>
                <a:ea typeface="+mn-ea"/>
                <a:cs typeface="+mn-cs"/>
              </a:rPr>
              <a:t>          The 22nd Sunday in Ordinary Time is in the months of</a:t>
            </a:r>
            <a:r>
              <a:rPr lang="en-GB" sz="900" b="1" kern="1200" dirty="0">
                <a:solidFill>
                  <a:schemeClr val="tx1"/>
                </a:solidFill>
                <a:effectLst/>
                <a:latin typeface="+mn-lt"/>
                <a:ea typeface="+mn-ea"/>
                <a:cs typeface="+mn-cs"/>
              </a:rPr>
              <a:t> August or September</a:t>
            </a:r>
            <a:endParaRPr lang="en-NZ" sz="900" kern="1200" dirty="0">
              <a:solidFill>
                <a:schemeClr val="tx1"/>
              </a:solidFill>
              <a:effectLst/>
              <a:latin typeface="+mn-lt"/>
              <a:ea typeface="+mn-ea"/>
              <a:cs typeface="+mn-cs"/>
            </a:endParaRPr>
          </a:p>
          <a:p>
            <a:pPr lvl="0"/>
            <a:r>
              <a:rPr lang="en-NZ" sz="900" kern="1200" dirty="0">
                <a:solidFill>
                  <a:schemeClr val="tx1"/>
                </a:solidFill>
                <a:effectLst/>
                <a:latin typeface="+mn-lt"/>
                <a:ea typeface="+mn-ea"/>
                <a:cs typeface="+mn-cs"/>
              </a:rPr>
              <a:t>     The 14</a:t>
            </a:r>
            <a:r>
              <a:rPr lang="en-NZ" sz="900" kern="1200" baseline="30000" dirty="0">
                <a:solidFill>
                  <a:schemeClr val="tx1"/>
                </a:solidFill>
                <a:effectLst/>
                <a:latin typeface="+mn-lt"/>
                <a:ea typeface="+mn-ea"/>
                <a:cs typeface="+mn-cs"/>
              </a:rPr>
              <a:t>th</a:t>
            </a:r>
            <a:r>
              <a:rPr lang="en-NZ" sz="900" kern="1200" dirty="0">
                <a:solidFill>
                  <a:schemeClr val="tx1"/>
                </a:solidFill>
                <a:effectLst/>
                <a:latin typeface="+mn-lt"/>
                <a:ea typeface="+mn-ea"/>
                <a:cs typeface="+mn-cs"/>
              </a:rPr>
              <a:t> Sunday in Ordinary Time is in the month of </a:t>
            </a:r>
            <a:r>
              <a:rPr lang="en-NZ" sz="900" b="1" kern="1200" dirty="0">
                <a:solidFill>
                  <a:schemeClr val="tx1"/>
                </a:solidFill>
                <a:effectLst/>
                <a:latin typeface="+mn-lt"/>
                <a:ea typeface="+mn-ea"/>
                <a:cs typeface="+mn-cs"/>
              </a:rPr>
              <a:t>July</a:t>
            </a:r>
            <a:endParaRPr lang="en-NZ" sz="900" kern="1200" dirty="0">
              <a:solidFill>
                <a:schemeClr val="tx1"/>
              </a:solidFill>
              <a:effectLst/>
              <a:latin typeface="+mn-lt"/>
              <a:ea typeface="+mn-ea"/>
              <a:cs typeface="+mn-cs"/>
            </a:endParaRPr>
          </a:p>
          <a:p>
            <a:pPr lvl="0"/>
            <a:r>
              <a:rPr lang="en-NZ" sz="900" kern="1200" dirty="0">
                <a:solidFill>
                  <a:schemeClr val="tx1"/>
                </a:solidFill>
                <a:effectLst/>
                <a:latin typeface="+mn-lt"/>
                <a:ea typeface="+mn-ea"/>
                <a:cs typeface="+mn-cs"/>
              </a:rPr>
              <a:t>     The 30</a:t>
            </a:r>
            <a:r>
              <a:rPr lang="en-NZ" sz="900" kern="1200" baseline="30000" dirty="0">
                <a:solidFill>
                  <a:schemeClr val="tx1"/>
                </a:solidFill>
                <a:effectLst/>
                <a:latin typeface="+mn-lt"/>
                <a:ea typeface="+mn-ea"/>
                <a:cs typeface="+mn-cs"/>
              </a:rPr>
              <a:t>th</a:t>
            </a:r>
            <a:r>
              <a:rPr lang="en-NZ" sz="900" kern="1200" dirty="0">
                <a:solidFill>
                  <a:schemeClr val="tx1"/>
                </a:solidFill>
                <a:effectLst/>
                <a:latin typeface="+mn-lt"/>
                <a:ea typeface="+mn-ea"/>
                <a:cs typeface="+mn-cs"/>
              </a:rPr>
              <a:t>  Sunday in Ordinary Time is in the month of </a:t>
            </a:r>
            <a:r>
              <a:rPr lang="en-NZ" sz="900" b="1" kern="1200" dirty="0">
                <a:solidFill>
                  <a:schemeClr val="tx1"/>
                </a:solidFill>
                <a:effectLst/>
                <a:latin typeface="+mn-lt"/>
                <a:ea typeface="+mn-ea"/>
                <a:cs typeface="+mn-cs"/>
              </a:rPr>
              <a:t>October</a:t>
            </a:r>
            <a:endParaRPr lang="en-NZ" sz="900" kern="1200" dirty="0">
              <a:solidFill>
                <a:schemeClr val="tx1"/>
              </a:solidFill>
              <a:effectLst/>
              <a:latin typeface="+mn-lt"/>
              <a:ea typeface="+mn-ea"/>
              <a:cs typeface="+mn-cs"/>
            </a:endParaRPr>
          </a:p>
          <a:p>
            <a:pPr lvl="0"/>
            <a:r>
              <a:rPr lang="en-NZ" sz="900" kern="1200" dirty="0">
                <a:solidFill>
                  <a:schemeClr val="tx1"/>
                </a:solidFill>
                <a:effectLst/>
                <a:latin typeface="+mn-lt"/>
                <a:ea typeface="+mn-ea"/>
                <a:cs typeface="+mn-cs"/>
              </a:rPr>
              <a:t>     The 19</a:t>
            </a:r>
            <a:r>
              <a:rPr lang="en-NZ" sz="900" kern="1200" baseline="30000" dirty="0">
                <a:solidFill>
                  <a:schemeClr val="tx1"/>
                </a:solidFill>
                <a:effectLst/>
                <a:latin typeface="+mn-lt"/>
                <a:ea typeface="+mn-ea"/>
                <a:cs typeface="+mn-cs"/>
              </a:rPr>
              <a:t>th</a:t>
            </a:r>
            <a:r>
              <a:rPr lang="en-NZ" sz="900" kern="1200" dirty="0">
                <a:solidFill>
                  <a:schemeClr val="tx1"/>
                </a:solidFill>
                <a:effectLst/>
                <a:latin typeface="+mn-lt"/>
                <a:ea typeface="+mn-ea"/>
                <a:cs typeface="+mn-cs"/>
              </a:rPr>
              <a:t>  Sunday in Ordinary Time is in the month of </a:t>
            </a:r>
            <a:r>
              <a:rPr lang="en-NZ" sz="900" b="1" kern="1200" dirty="0">
                <a:solidFill>
                  <a:schemeClr val="tx1"/>
                </a:solidFill>
                <a:effectLst/>
                <a:latin typeface="+mn-lt"/>
                <a:ea typeface="+mn-ea"/>
                <a:cs typeface="+mn-cs"/>
              </a:rPr>
              <a:t>August </a:t>
            </a:r>
            <a:endParaRPr lang="en-NZ" sz="900" kern="1200" dirty="0">
              <a:solidFill>
                <a:schemeClr val="tx1"/>
              </a:solidFill>
              <a:effectLst/>
              <a:latin typeface="+mn-lt"/>
              <a:ea typeface="+mn-ea"/>
              <a:cs typeface="+mn-cs"/>
            </a:endParaRPr>
          </a:p>
          <a:p>
            <a:pPr lvl="0"/>
            <a:r>
              <a:rPr lang="en-NZ" sz="900" kern="1200" dirty="0">
                <a:solidFill>
                  <a:schemeClr val="tx1"/>
                </a:solidFill>
                <a:effectLst/>
                <a:latin typeface="+mn-lt"/>
                <a:ea typeface="+mn-ea"/>
                <a:cs typeface="+mn-cs"/>
              </a:rPr>
              <a:t>     The 8</a:t>
            </a:r>
            <a:r>
              <a:rPr lang="en-NZ" sz="900" kern="1200" baseline="30000" dirty="0">
                <a:solidFill>
                  <a:schemeClr val="tx1"/>
                </a:solidFill>
                <a:effectLst/>
                <a:latin typeface="+mn-lt"/>
                <a:ea typeface="+mn-ea"/>
                <a:cs typeface="+mn-cs"/>
              </a:rPr>
              <a:t>th</a:t>
            </a:r>
            <a:r>
              <a:rPr lang="en-NZ" sz="900" kern="1200" dirty="0">
                <a:solidFill>
                  <a:schemeClr val="tx1"/>
                </a:solidFill>
                <a:effectLst/>
                <a:latin typeface="+mn-lt"/>
                <a:ea typeface="+mn-ea"/>
                <a:cs typeface="+mn-cs"/>
              </a:rPr>
              <a:t>  Sunday in Ordinary Time is in the months  of </a:t>
            </a:r>
            <a:r>
              <a:rPr lang="en-NZ" sz="900" b="1" kern="1200" dirty="0">
                <a:solidFill>
                  <a:schemeClr val="tx1"/>
                </a:solidFill>
                <a:effectLst/>
                <a:latin typeface="+mn-lt"/>
                <a:ea typeface="+mn-ea"/>
                <a:cs typeface="+mn-cs"/>
              </a:rPr>
              <a:t>February or March</a:t>
            </a:r>
            <a:endParaRPr lang="en-NZ" sz="900" kern="1200" dirty="0">
              <a:solidFill>
                <a:schemeClr val="tx1"/>
              </a:solidFill>
              <a:effectLst/>
              <a:latin typeface="+mn-lt"/>
              <a:ea typeface="+mn-ea"/>
              <a:cs typeface="+mn-cs"/>
            </a:endParaRPr>
          </a:p>
          <a:p>
            <a:pPr lvl="0"/>
            <a:r>
              <a:rPr lang="en-NZ" sz="900" kern="1200" dirty="0">
                <a:solidFill>
                  <a:schemeClr val="tx1"/>
                </a:solidFill>
                <a:effectLst/>
                <a:latin typeface="+mn-lt"/>
                <a:ea typeface="+mn-ea"/>
                <a:cs typeface="+mn-cs"/>
              </a:rPr>
              <a:t>     The 27</a:t>
            </a:r>
            <a:r>
              <a:rPr lang="en-NZ" sz="900" kern="1200" baseline="30000" dirty="0">
                <a:solidFill>
                  <a:schemeClr val="tx1"/>
                </a:solidFill>
                <a:effectLst/>
                <a:latin typeface="+mn-lt"/>
                <a:ea typeface="+mn-ea"/>
                <a:cs typeface="+mn-cs"/>
              </a:rPr>
              <a:t>th</a:t>
            </a:r>
            <a:r>
              <a:rPr lang="en-NZ" sz="900" kern="1200" dirty="0">
                <a:solidFill>
                  <a:schemeClr val="tx1"/>
                </a:solidFill>
                <a:effectLst/>
                <a:latin typeface="+mn-lt"/>
                <a:ea typeface="+mn-ea"/>
                <a:cs typeface="+mn-cs"/>
              </a:rPr>
              <a:t> Sunday in Ordinary Time is in the month of</a:t>
            </a:r>
            <a:r>
              <a:rPr lang="en-NZ" sz="900" b="1" kern="1200" dirty="0">
                <a:solidFill>
                  <a:schemeClr val="tx1"/>
                </a:solidFill>
                <a:effectLst/>
                <a:latin typeface="+mn-lt"/>
                <a:ea typeface="+mn-ea"/>
                <a:cs typeface="+mn-cs"/>
              </a:rPr>
              <a:t> October</a:t>
            </a:r>
            <a:endParaRPr lang="en-NZ" sz="900" kern="1200" dirty="0">
              <a:solidFill>
                <a:schemeClr val="tx1"/>
              </a:solidFill>
              <a:effectLst/>
              <a:latin typeface="+mn-lt"/>
              <a:ea typeface="+mn-ea"/>
              <a:cs typeface="+mn-cs"/>
            </a:endParaRPr>
          </a:p>
          <a:p>
            <a:pPr lvl="0"/>
            <a:r>
              <a:rPr lang="en-NZ" sz="900" kern="1200" dirty="0">
                <a:solidFill>
                  <a:schemeClr val="tx1"/>
                </a:solidFill>
                <a:effectLst/>
                <a:latin typeface="+mn-lt"/>
                <a:ea typeface="+mn-ea"/>
                <a:cs typeface="+mn-cs"/>
              </a:rPr>
              <a:t>     The 5th Sunday in Ordinary Time is in the month of   </a:t>
            </a:r>
            <a:r>
              <a:rPr lang="en-NZ" sz="900" b="1" kern="1200" dirty="0">
                <a:solidFill>
                  <a:schemeClr val="tx1"/>
                </a:solidFill>
                <a:effectLst/>
                <a:latin typeface="+mn-lt"/>
                <a:ea typeface="+mn-ea"/>
                <a:cs typeface="+mn-cs"/>
              </a:rPr>
              <a:t>February </a:t>
            </a:r>
            <a:endParaRPr lang="en-NZ" sz="900" kern="1200" dirty="0">
              <a:solidFill>
                <a:schemeClr val="tx1"/>
              </a:solidFill>
              <a:effectLst/>
              <a:latin typeface="+mn-lt"/>
              <a:ea typeface="+mn-ea"/>
              <a:cs typeface="+mn-cs"/>
            </a:endParaRPr>
          </a:p>
          <a:p>
            <a:pPr lvl="0"/>
            <a:r>
              <a:rPr lang="en-NZ" sz="900" kern="1200" dirty="0">
                <a:solidFill>
                  <a:schemeClr val="tx1"/>
                </a:solidFill>
                <a:effectLst/>
                <a:latin typeface="+mn-lt"/>
                <a:ea typeface="+mn-ea"/>
                <a:cs typeface="+mn-cs"/>
              </a:rPr>
              <a:t>     The 32</a:t>
            </a:r>
            <a:r>
              <a:rPr lang="en-NZ" sz="900" kern="1200" baseline="30000" dirty="0">
                <a:solidFill>
                  <a:schemeClr val="tx1"/>
                </a:solidFill>
                <a:effectLst/>
                <a:latin typeface="+mn-lt"/>
                <a:ea typeface="+mn-ea"/>
                <a:cs typeface="+mn-cs"/>
              </a:rPr>
              <a:t>nd</a:t>
            </a:r>
            <a:r>
              <a:rPr lang="en-NZ" sz="900" kern="1200" dirty="0">
                <a:solidFill>
                  <a:schemeClr val="tx1"/>
                </a:solidFill>
                <a:effectLst/>
                <a:latin typeface="+mn-lt"/>
                <a:ea typeface="+mn-ea"/>
                <a:cs typeface="+mn-cs"/>
              </a:rPr>
              <a:t>  Sunday in Ordinary Time is in the month of</a:t>
            </a:r>
            <a:r>
              <a:rPr lang="en-NZ" sz="900" b="1" kern="1200" dirty="0">
                <a:solidFill>
                  <a:schemeClr val="tx1"/>
                </a:solidFill>
                <a:effectLst/>
                <a:latin typeface="+mn-lt"/>
                <a:ea typeface="+mn-ea"/>
                <a:cs typeface="+mn-cs"/>
              </a:rPr>
              <a:t>  November</a:t>
            </a:r>
            <a:endParaRPr lang="en-NZ" sz="900" kern="1200" dirty="0">
              <a:solidFill>
                <a:schemeClr val="tx1"/>
              </a:solidFill>
              <a:effectLst/>
              <a:latin typeface="+mn-lt"/>
              <a:ea typeface="+mn-ea"/>
              <a:cs typeface="+mn-cs"/>
            </a:endParaRPr>
          </a:p>
          <a:p>
            <a:pPr lvl="0"/>
            <a:r>
              <a:rPr lang="en-NZ" sz="900" kern="1200" dirty="0">
                <a:solidFill>
                  <a:schemeClr val="tx1"/>
                </a:solidFill>
                <a:effectLst/>
                <a:latin typeface="+mn-lt"/>
                <a:ea typeface="+mn-ea"/>
                <a:cs typeface="+mn-cs"/>
              </a:rPr>
              <a:t>     The 25</a:t>
            </a:r>
            <a:r>
              <a:rPr lang="en-NZ" sz="900" kern="1200" baseline="30000" dirty="0">
                <a:solidFill>
                  <a:schemeClr val="tx1"/>
                </a:solidFill>
                <a:effectLst/>
                <a:latin typeface="+mn-lt"/>
                <a:ea typeface="+mn-ea"/>
                <a:cs typeface="+mn-cs"/>
              </a:rPr>
              <a:t>th</a:t>
            </a:r>
            <a:r>
              <a:rPr lang="en-NZ" sz="900" kern="1200" dirty="0">
                <a:solidFill>
                  <a:schemeClr val="tx1"/>
                </a:solidFill>
                <a:effectLst/>
                <a:latin typeface="+mn-lt"/>
                <a:ea typeface="+mn-ea"/>
                <a:cs typeface="+mn-cs"/>
              </a:rPr>
              <a:t>  Sunday in Ordinary Time is in the month of </a:t>
            </a:r>
            <a:r>
              <a:rPr lang="en-NZ" sz="900" b="1" kern="1200" dirty="0">
                <a:solidFill>
                  <a:schemeClr val="tx1"/>
                </a:solidFill>
                <a:effectLst/>
                <a:latin typeface="+mn-lt"/>
                <a:ea typeface="+mn-ea"/>
                <a:cs typeface="+mn-cs"/>
              </a:rPr>
              <a:t>September</a:t>
            </a:r>
            <a:endParaRPr lang="en-NZ" sz="900" kern="1200" dirty="0">
              <a:solidFill>
                <a:schemeClr val="tx1"/>
              </a:solidFill>
              <a:effectLst/>
              <a:latin typeface="+mn-lt"/>
              <a:ea typeface="+mn-ea"/>
              <a:cs typeface="+mn-cs"/>
            </a:endParaRPr>
          </a:p>
          <a:p>
            <a:r>
              <a:rPr lang="en-NZ" sz="900" kern="1200" dirty="0">
                <a:solidFill>
                  <a:schemeClr val="tx1"/>
                </a:solidFill>
                <a:effectLst/>
                <a:latin typeface="+mn-lt"/>
                <a:ea typeface="+mn-ea"/>
                <a:cs typeface="+mn-cs"/>
              </a:rPr>
              <a:t> </a:t>
            </a:r>
          </a:p>
          <a:p>
            <a:r>
              <a:rPr lang="en-NZ" sz="900" b="1" kern="1200" dirty="0">
                <a:solidFill>
                  <a:schemeClr val="tx1"/>
                </a:solidFill>
                <a:effectLst/>
                <a:latin typeface="+mn-lt"/>
                <a:ea typeface="+mn-ea"/>
                <a:cs typeface="+mn-cs"/>
              </a:rPr>
              <a:t>     Write the answers at the end of the question</a:t>
            </a:r>
            <a:endParaRPr lang="en-NZ" sz="900" kern="1200" dirty="0">
              <a:solidFill>
                <a:schemeClr val="tx1"/>
              </a:solidFill>
              <a:effectLst/>
              <a:latin typeface="+mn-lt"/>
              <a:ea typeface="+mn-ea"/>
              <a:cs typeface="+mn-cs"/>
            </a:endParaRPr>
          </a:p>
          <a:p>
            <a:r>
              <a:rPr lang="en-NZ" sz="900" kern="1200" dirty="0">
                <a:solidFill>
                  <a:schemeClr val="tx1"/>
                </a:solidFill>
                <a:effectLst/>
                <a:latin typeface="+mn-lt"/>
                <a:ea typeface="+mn-ea"/>
                <a:cs typeface="+mn-cs"/>
              </a:rPr>
              <a:t>1) How many weeks are there in Ordinary Time? </a:t>
            </a:r>
            <a:r>
              <a:rPr lang="en-NZ" sz="900" b="1" kern="1200" dirty="0">
                <a:solidFill>
                  <a:schemeClr val="tx1"/>
                </a:solidFill>
                <a:effectLst/>
                <a:latin typeface="+mn-lt"/>
                <a:ea typeface="+mn-ea"/>
                <a:cs typeface="+mn-cs"/>
              </a:rPr>
              <a:t>33 or 34 weeks</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2) What is the order of the Sundays in ‘Ordered’ Time? </a:t>
            </a:r>
            <a:r>
              <a:rPr lang="en-GB" sz="900" b="1" kern="1200" dirty="0">
                <a:solidFill>
                  <a:schemeClr val="tx1"/>
                </a:solidFill>
                <a:effectLst/>
                <a:latin typeface="+mn-lt"/>
                <a:ea typeface="+mn-ea"/>
                <a:cs typeface="+mn-cs"/>
              </a:rPr>
              <a:t>Numerical order</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3)</a:t>
            </a:r>
            <a:r>
              <a:rPr lang="en-GB" sz="900" b="1" kern="1200" dirty="0">
                <a:solidFill>
                  <a:schemeClr val="tx1"/>
                </a:solidFill>
                <a:effectLst/>
                <a:latin typeface="+mn-lt"/>
                <a:ea typeface="+mn-ea"/>
                <a:cs typeface="+mn-cs"/>
              </a:rPr>
              <a:t> </a:t>
            </a:r>
            <a:r>
              <a:rPr lang="en-GB" sz="900" kern="1200" dirty="0">
                <a:solidFill>
                  <a:schemeClr val="tx1"/>
                </a:solidFill>
                <a:effectLst/>
                <a:latin typeface="+mn-lt"/>
                <a:ea typeface="+mn-ea"/>
                <a:cs typeface="+mn-cs"/>
              </a:rPr>
              <a:t>What is the first day of the Liturgical Year? </a:t>
            </a:r>
            <a:r>
              <a:rPr lang="en-GB" sz="900" b="1" kern="1200" dirty="0">
                <a:solidFill>
                  <a:schemeClr val="tx1"/>
                </a:solidFill>
                <a:effectLst/>
                <a:latin typeface="+mn-lt"/>
                <a:ea typeface="+mn-ea"/>
                <a:cs typeface="+mn-cs"/>
              </a:rPr>
              <a:t>The 1</a:t>
            </a:r>
            <a:r>
              <a:rPr lang="en-GB" sz="900" b="1" kern="1200" baseline="30000" dirty="0">
                <a:solidFill>
                  <a:schemeClr val="tx1"/>
                </a:solidFill>
                <a:effectLst/>
                <a:latin typeface="+mn-lt"/>
                <a:ea typeface="+mn-ea"/>
                <a:cs typeface="+mn-cs"/>
              </a:rPr>
              <a:t>st</a:t>
            </a:r>
            <a:r>
              <a:rPr lang="en-GB" sz="900" b="1" kern="1200" dirty="0">
                <a:solidFill>
                  <a:schemeClr val="tx1"/>
                </a:solidFill>
                <a:effectLst/>
                <a:latin typeface="+mn-lt"/>
                <a:ea typeface="+mn-ea"/>
                <a:cs typeface="+mn-cs"/>
              </a:rPr>
              <a:t> Sunday of Advent </a:t>
            </a:r>
            <a:endParaRPr lang="en-NZ"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4) What is the last day of the Liturgical Year? </a:t>
            </a:r>
            <a:r>
              <a:rPr lang="en-GB" sz="900" b="1" kern="1200" dirty="0">
                <a:solidFill>
                  <a:schemeClr val="tx1"/>
                </a:solidFill>
                <a:effectLst/>
                <a:latin typeface="+mn-lt"/>
                <a:ea typeface="+mn-ea"/>
                <a:cs typeface="+mn-cs"/>
              </a:rPr>
              <a:t>The Feast of Christ the King                                                                                             </a:t>
            </a:r>
          </a:p>
          <a:p>
            <a:r>
              <a:rPr lang="en-GB" sz="900" kern="1200" dirty="0">
                <a:solidFill>
                  <a:schemeClr val="tx1"/>
                </a:solidFill>
                <a:effectLst/>
                <a:latin typeface="+mn-lt"/>
                <a:ea typeface="+mn-ea"/>
                <a:cs typeface="+mn-cs"/>
              </a:rPr>
              <a:t>5)What is the greatest feast in the Liturgical Year? </a:t>
            </a:r>
            <a:r>
              <a:rPr lang="en-GB" sz="900" b="1" kern="1200" dirty="0">
                <a:solidFill>
                  <a:schemeClr val="tx1"/>
                </a:solidFill>
                <a:effectLst/>
                <a:latin typeface="+mn-lt"/>
                <a:ea typeface="+mn-ea"/>
                <a:cs typeface="+mn-cs"/>
              </a:rPr>
              <a:t>Easter Sunday – the day Jesus rose</a:t>
            </a:r>
            <a:r>
              <a:rPr lang="en-GB" sz="900" kern="1200" dirty="0">
                <a:solidFill>
                  <a:schemeClr val="tx1"/>
                </a:solidFill>
                <a:effectLst/>
                <a:latin typeface="+mn-lt"/>
                <a:ea typeface="+mn-ea"/>
                <a:cs typeface="+mn-cs"/>
              </a:rPr>
              <a:t>  </a:t>
            </a:r>
            <a:endParaRPr lang="en-NZ" sz="9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6509DF98-2BD5-4ABA-93E2-1EBC91663817}" type="slidenum">
              <a:rPr lang="en-NZ" smtClean="0"/>
              <a:t>9</a:t>
            </a:fld>
            <a:endParaRPr lang="en-NZ"/>
          </a:p>
        </p:txBody>
      </p:sp>
    </p:spTree>
    <p:extLst>
      <p:ext uri="{BB962C8B-B14F-4D97-AF65-F5344CB8AC3E}">
        <p14:creationId xmlns:p14="http://schemas.microsoft.com/office/powerpoint/2010/main" val="1460097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F0A8F77-F501-47A3-87DA-7B27152CCECA}" type="datetimeFigureOut">
              <a:rPr lang="en-NZ" smtClean="0"/>
              <a:t>9/06/2017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3638476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0A8F77-F501-47A3-87DA-7B27152CCECA}" type="datetimeFigureOut">
              <a:rPr lang="en-NZ" smtClean="0"/>
              <a:t>9/06/2017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1546627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0A8F77-F501-47A3-87DA-7B27152CCECA}" type="datetimeFigureOut">
              <a:rPr lang="en-NZ" smtClean="0"/>
              <a:t>9/06/2017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2267944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19837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0A8F77-F501-47A3-87DA-7B27152CCECA}" type="datetimeFigureOut">
              <a:rPr lang="en-NZ" smtClean="0"/>
              <a:t>9/06/2017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255368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0A8F77-F501-47A3-87DA-7B27152CCECA}" type="datetimeFigureOut">
              <a:rPr lang="en-NZ" smtClean="0"/>
              <a:t>9/06/2017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2523172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0A8F77-F501-47A3-87DA-7B27152CCECA}" type="datetimeFigureOut">
              <a:rPr lang="en-NZ" smtClean="0"/>
              <a:t>9/06/2017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3989595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0A8F77-F501-47A3-87DA-7B27152CCECA}" type="datetimeFigureOut">
              <a:rPr lang="en-NZ" smtClean="0"/>
              <a:t>9/06/2017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3165667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0A8F77-F501-47A3-87DA-7B27152CCECA}" type="datetimeFigureOut">
              <a:rPr lang="en-NZ" smtClean="0"/>
              <a:t>9/06/2017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713607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0A8F77-F501-47A3-87DA-7B27152CCECA}" type="datetimeFigureOut">
              <a:rPr lang="en-NZ" smtClean="0"/>
              <a:t>9/06/2017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2859768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F0A8F77-F501-47A3-87DA-7B27152CCECA}" type="datetimeFigureOut">
              <a:rPr lang="en-NZ" smtClean="0"/>
              <a:t>9/06/2017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3939800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F0A8F77-F501-47A3-87DA-7B27152CCECA}" type="datetimeFigureOut">
              <a:rPr lang="en-NZ" smtClean="0"/>
              <a:t>9/06/2017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C48B469-77B0-47FC-A0DE-B3AE3D703E4C}" type="slidenum">
              <a:rPr lang="en-NZ" smtClean="0"/>
              <a:t>‹#›</a:t>
            </a:fld>
            <a:endParaRPr lang="en-NZ"/>
          </a:p>
        </p:txBody>
      </p:sp>
    </p:spTree>
    <p:extLst>
      <p:ext uri="{BB962C8B-B14F-4D97-AF65-F5344CB8AC3E}">
        <p14:creationId xmlns:p14="http://schemas.microsoft.com/office/powerpoint/2010/main" val="529600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F0A8F77-F501-47A3-87DA-7B27152CCECA}" type="datetimeFigureOut">
              <a:rPr lang="en-NZ" smtClean="0"/>
              <a:t>9/06/2017</a:t>
            </a:fld>
            <a:endParaRPr lang="en-NZ"/>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C48B469-77B0-47FC-A0DE-B3AE3D703E4C}" type="slidenum">
              <a:rPr lang="en-NZ" smtClean="0"/>
              <a:t>‹#›</a:t>
            </a:fld>
            <a:endParaRPr lang="en-NZ"/>
          </a:p>
        </p:txBody>
      </p:sp>
    </p:spTree>
    <p:extLst>
      <p:ext uri="{BB962C8B-B14F-4D97-AF65-F5344CB8AC3E}">
        <p14:creationId xmlns:p14="http://schemas.microsoft.com/office/powerpoint/2010/main" val="33803742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slide" Target="slide15.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6.xml"/><Relationship Id="rId7" Type="http://schemas.openxmlformats.org/officeDocument/2006/relationships/image" Target="../media/image20.jp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notesSlide" Target="../notesSlides/notesSlide12.xml"/><Relationship Id="rId9" Type="http://schemas.openxmlformats.org/officeDocument/2006/relationships/hyperlink" Target="http://www.tinyurl.com/NCRSfeedback" TargetMode="External"/></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slide" Target="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slide" Target="slide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slide" Target="slide14.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rgbClr val="D3E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524815"/>
            <a:ext cx="4094603" cy="4094603"/>
          </a:xfrm>
          <a:prstGeom prst="rect">
            <a:avLst/>
          </a:prstGeom>
        </p:spPr>
      </p:pic>
      <p:sp>
        <p:nvSpPr>
          <p:cNvPr id="3" name="Rectangle 2"/>
          <p:cNvSpPr/>
          <p:nvPr/>
        </p:nvSpPr>
        <p:spPr>
          <a:xfrm>
            <a:off x="0" y="0"/>
            <a:ext cx="4006735" cy="5143500"/>
          </a:xfrm>
          <a:prstGeom prst="rect">
            <a:avLst/>
          </a:prstGeom>
          <a:solidFill>
            <a:srgbClr val="51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itle 6"/>
          <p:cNvSpPr>
            <a:spLocks noGrp="1"/>
          </p:cNvSpPr>
          <p:nvPr>
            <p:ph type="title"/>
          </p:nvPr>
        </p:nvSpPr>
        <p:spPr>
          <a:xfrm>
            <a:off x="425121" y="1433678"/>
            <a:ext cx="3156492" cy="2276143"/>
          </a:xfrm>
        </p:spPr>
        <p:txBody>
          <a:bodyPr vert="horz" lIns="68580" tIns="34290" rIns="68580" bIns="34290" rtlCol="0" anchor="b">
            <a:normAutofit fontScale="90000"/>
          </a:bodyPr>
          <a:lstStyle/>
          <a:p>
            <a:pPr algn="ctr">
              <a:lnSpc>
                <a:spcPct val="80000"/>
              </a:lnSpc>
            </a:pPr>
            <a:r>
              <a:rPr lang="en-US" sz="4000" dirty="0">
                <a:solidFill>
                  <a:schemeClr val="bg1"/>
                </a:solidFill>
                <a:latin typeface="AR CENA" panose="02000000000000000000" pitchFamily="2" charset="0"/>
              </a:rPr>
              <a:t>Ordinary Time – the longest season in the Liturgical Year</a:t>
            </a:r>
          </a:p>
        </p:txBody>
      </p:sp>
      <p:sp>
        <p:nvSpPr>
          <p:cNvPr id="11"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S-01</a:t>
            </a:r>
          </a:p>
        </p:txBody>
      </p:sp>
      <p:sp>
        <p:nvSpPr>
          <p:cNvPr id="13"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164129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75" y="0"/>
            <a:ext cx="8201025" cy="1148515"/>
          </a:xfrm>
        </p:spPr>
        <p:txBody>
          <a:bodyPr>
            <a:normAutofit/>
          </a:bodyPr>
          <a:lstStyle/>
          <a:p>
            <a:pPr algn="ctr"/>
            <a:r>
              <a:rPr lang="en-NZ" sz="3600"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ea typeface="Malgun Gothic" panose="020B0503020000020004" pitchFamily="34" charset="-127"/>
              </a:rPr>
              <a:t>What children of your age can do </a:t>
            </a:r>
            <a:br>
              <a:rPr lang="en-NZ" sz="3600"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ea typeface="Malgun Gothic" panose="020B0503020000020004" pitchFamily="34" charset="-127"/>
              </a:rPr>
            </a:br>
            <a:r>
              <a:rPr lang="en-NZ" sz="3600"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ea typeface="Malgun Gothic" panose="020B0503020000020004" pitchFamily="34" charset="-127"/>
              </a:rPr>
              <a:t>during Ordinary Time to walk with Jesus</a:t>
            </a:r>
          </a:p>
        </p:txBody>
      </p:sp>
      <p:pic>
        <p:nvPicPr>
          <p:cNvPr id="4" name="Picture 3" descr="A picture containing book, drawing&#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092" y="2009568"/>
            <a:ext cx="3024189" cy="17030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S-09</a:t>
            </a:r>
          </a:p>
        </p:txBody>
      </p:sp>
      <p:sp>
        <p:nvSpPr>
          <p:cNvPr id="6"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Action Button: Back">
            <a:hlinkClick r:id="" action="ppaction://hlinkshowjump?jump=previousslide" highlightClick="1"/>
          </p:cNvPr>
          <p:cNvSpPr/>
          <p:nvPr/>
        </p:nvSpPr>
        <p:spPr>
          <a:xfrm>
            <a:off x="7596000"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Rectangle 7"/>
          <p:cNvSpPr/>
          <p:nvPr/>
        </p:nvSpPr>
        <p:spPr>
          <a:xfrm>
            <a:off x="3730428" y="1320821"/>
            <a:ext cx="5342452" cy="3309624"/>
          </a:xfrm>
          <a:prstGeom prst="rect">
            <a:avLst/>
          </a:prstGeom>
          <a:solidFill>
            <a:schemeClr val="accent6">
              <a:lumMod val="20000"/>
              <a:lumOff val="80000"/>
            </a:schemeClr>
          </a:solidFill>
          <a:ln>
            <a:solidFill>
              <a:schemeClr val="accent6">
                <a:lumMod val="50000"/>
              </a:schemeClr>
            </a:solidFill>
          </a:ln>
        </p:spPr>
        <p:txBody>
          <a:bodyPr wrap="square">
            <a:spAutoFit/>
          </a:bodyPr>
          <a:lstStyle/>
          <a:p>
            <a:pPr>
              <a:lnSpc>
                <a:spcPct val="115000"/>
              </a:lnSpc>
              <a:spcAft>
                <a:spcPts val="750"/>
              </a:spcAft>
            </a:pPr>
            <a:r>
              <a:rPr lang="en-NZ" sz="1600" dirty="0">
                <a:latin typeface="Arial" panose="020B0604020202020204" pitchFamily="34" charset="0"/>
                <a:ea typeface="Calibri" panose="020F0502020204030204" pitchFamily="34" charset="0"/>
                <a:cs typeface="Arial" panose="020B0604020202020204" pitchFamily="34" charset="0"/>
              </a:rPr>
              <a:t>Use the sentence starters to share your ideas about what you can do to grow closer to Jesus in Ordinary Time</a:t>
            </a:r>
          </a:p>
          <a:p>
            <a:pPr marL="257175" indent="-257175">
              <a:lnSpc>
                <a:spcPct val="115000"/>
              </a:lnSpc>
              <a:buFont typeface="Wingdings" panose="05000000000000000000" pitchFamily="2" charset="2"/>
              <a:buChar char=""/>
            </a:pPr>
            <a:r>
              <a:rPr lang="en-NZ" sz="1600" dirty="0">
                <a:latin typeface="Arial" panose="020B0604020202020204" pitchFamily="34" charset="0"/>
                <a:ea typeface="Calibri" panose="020F0502020204030204" pitchFamily="34" charset="0"/>
                <a:cs typeface="Arial" panose="020B0604020202020204" pitchFamily="34" charset="0"/>
              </a:rPr>
              <a:t>Spend some quiet time with Jesus each day and …</a:t>
            </a:r>
          </a:p>
          <a:p>
            <a:pPr marL="257175" indent="-257175">
              <a:lnSpc>
                <a:spcPct val="115000"/>
              </a:lnSpc>
              <a:buFont typeface="Wingdings" panose="05000000000000000000" pitchFamily="2" charset="2"/>
              <a:buChar char=""/>
            </a:pPr>
            <a:r>
              <a:rPr lang="en-NZ" sz="1600" dirty="0">
                <a:latin typeface="Arial" panose="020B0604020202020204" pitchFamily="34" charset="0"/>
                <a:ea typeface="Calibri" panose="020F0502020204030204" pitchFamily="34" charset="0"/>
                <a:cs typeface="Arial" panose="020B0604020202020204" pitchFamily="34" charset="0"/>
              </a:rPr>
              <a:t>Read the Sunday gospel with your family and think about …</a:t>
            </a:r>
          </a:p>
          <a:p>
            <a:pPr marL="257175" indent="-257175">
              <a:lnSpc>
                <a:spcPct val="115000"/>
              </a:lnSpc>
              <a:buFont typeface="Wingdings" panose="05000000000000000000" pitchFamily="2" charset="2"/>
              <a:buChar char=""/>
            </a:pPr>
            <a:r>
              <a:rPr lang="en-NZ" sz="1600" dirty="0">
                <a:latin typeface="Arial" panose="020B0604020202020204" pitchFamily="34" charset="0"/>
                <a:ea typeface="Calibri" panose="020F0502020204030204" pitchFamily="34" charset="0"/>
                <a:cs typeface="Arial" panose="020B0604020202020204" pitchFamily="34" charset="0"/>
              </a:rPr>
              <a:t>Take responsibility for some ordinary tasks at home such as …</a:t>
            </a:r>
          </a:p>
          <a:p>
            <a:pPr marL="257175" indent="-257175">
              <a:lnSpc>
                <a:spcPct val="115000"/>
              </a:lnSpc>
              <a:buFont typeface="Wingdings" panose="05000000000000000000" pitchFamily="2" charset="2"/>
              <a:buChar char=""/>
            </a:pPr>
            <a:r>
              <a:rPr lang="en-NZ" sz="1600" dirty="0">
                <a:latin typeface="Arial" panose="020B0604020202020204" pitchFamily="34" charset="0"/>
                <a:ea typeface="Calibri" panose="020F0502020204030204" pitchFamily="34" charset="0"/>
                <a:cs typeface="Arial" panose="020B0604020202020204" pitchFamily="34" charset="0"/>
              </a:rPr>
              <a:t>Use Ordinary Time to do ordinary things …</a:t>
            </a:r>
          </a:p>
          <a:p>
            <a:pPr marL="257175" indent="-257175">
              <a:lnSpc>
                <a:spcPct val="115000"/>
              </a:lnSpc>
              <a:buFont typeface="Wingdings" panose="05000000000000000000" pitchFamily="2" charset="2"/>
              <a:buChar char=""/>
            </a:pPr>
            <a:r>
              <a:rPr lang="en-NZ" sz="1600" dirty="0">
                <a:latin typeface="Arial" panose="020B0604020202020204" pitchFamily="34" charset="0"/>
                <a:ea typeface="Calibri" panose="020F0502020204030204" pitchFamily="34" charset="0"/>
                <a:cs typeface="Arial" panose="020B0604020202020204" pitchFamily="34" charset="0"/>
              </a:rPr>
              <a:t>Notice when others are being kind and tell them …</a:t>
            </a:r>
          </a:p>
          <a:p>
            <a:pPr marL="257175" indent="-257175">
              <a:lnSpc>
                <a:spcPct val="115000"/>
              </a:lnSpc>
              <a:spcAft>
                <a:spcPts val="750"/>
              </a:spcAft>
              <a:buFont typeface="Wingdings" panose="05000000000000000000" pitchFamily="2" charset="2"/>
              <a:buChar char=""/>
            </a:pPr>
            <a:r>
              <a:rPr lang="en-NZ" sz="1600" dirty="0">
                <a:latin typeface="Arial" panose="020B0604020202020204" pitchFamily="34" charset="0"/>
                <a:ea typeface="Calibri" panose="020F0502020204030204" pitchFamily="34" charset="0"/>
                <a:cs typeface="Arial" panose="020B0604020202020204" pitchFamily="34" charset="0"/>
              </a:rPr>
              <a:t>Read the stories of Jesus’ ordinary life and reflect on them during class prayer in Ordinary Time.</a:t>
            </a:r>
          </a:p>
        </p:txBody>
      </p:sp>
    </p:spTree>
    <p:extLst>
      <p:ext uri="{BB962C8B-B14F-4D97-AF65-F5344CB8AC3E}">
        <p14:creationId xmlns:p14="http://schemas.microsoft.com/office/powerpoint/2010/main" val="2036765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rPr>
              <a:t>Check up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9346" y="242595"/>
            <a:ext cx="994826" cy="994826"/>
          </a:xfrm>
          <a:prstGeom prst="rect">
            <a:avLst/>
          </a:prstGeom>
          <a:ln>
            <a:noFill/>
          </a:ln>
          <a:effectLst>
            <a:outerShdw blurRad="292100" dist="139700" dir="2700000" algn="tl" rotWithShape="0">
              <a:srgbClr val="333333">
                <a:alpha val="65000"/>
              </a:srgbClr>
            </a:outerShdw>
          </a:effectLst>
        </p:spPr>
      </p:pic>
      <p:sp>
        <p:nvSpPr>
          <p:cNvPr id="4"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S-10</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Action Button: Worksheet">
            <a:hlinkClick r:id="rId4" action="ppaction://hlinksldjump" highlightClick="1"/>
          </p:cNvPr>
          <p:cNvSpPr/>
          <p:nvPr/>
        </p:nvSpPr>
        <p:spPr>
          <a:xfrm>
            <a:off x="7182221" y="4680000"/>
            <a:ext cx="360000" cy="360000"/>
          </a:xfrm>
          <a:prstGeom prst="actionButtonDocumen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Shape: 1"/>
          <p:cNvSpPr/>
          <p:nvPr/>
        </p:nvSpPr>
        <p:spPr>
          <a:xfrm>
            <a:off x="906498" y="1455451"/>
            <a:ext cx="7606195" cy="455507"/>
          </a:xfrm>
          <a:prstGeom prst="rect">
            <a:avLst/>
          </a:prstGeom>
          <a:solidFill>
            <a:schemeClr val="accent6">
              <a:lumMod val="20000"/>
              <a:lumOff val="80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defRPr/>
            </a:pPr>
            <a:r>
              <a:rPr lang="en-NZ" dirty="0">
                <a:solidFill>
                  <a:schemeClr val="tx1"/>
                </a:solidFill>
                <a:latin typeface="Arial" panose="020B0604020202020204" pitchFamily="34" charset="0"/>
                <a:cs typeface="Arial" panose="020B0604020202020204" pitchFamily="34" charset="0"/>
              </a:rPr>
              <a:t>Three things I have learned about Ordinary Time are…</a:t>
            </a:r>
          </a:p>
        </p:txBody>
      </p:sp>
      <p:sp>
        <p:nvSpPr>
          <p:cNvPr id="9" name="Shape: 2"/>
          <p:cNvSpPr/>
          <p:nvPr/>
        </p:nvSpPr>
        <p:spPr>
          <a:xfrm>
            <a:off x="906502" y="2043676"/>
            <a:ext cx="7606195" cy="661752"/>
          </a:xfrm>
          <a:prstGeom prst="rect">
            <a:avLst/>
          </a:prstGeom>
          <a:solidFill>
            <a:schemeClr val="accent6">
              <a:lumMod val="20000"/>
              <a:lumOff val="80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defRPr/>
            </a:pPr>
            <a:r>
              <a:rPr lang="en-NZ" dirty="0">
                <a:solidFill>
                  <a:schemeClr val="tx1"/>
                </a:solidFill>
                <a:latin typeface="Arial" panose="020B0604020202020204" pitchFamily="34" charset="0"/>
                <a:cs typeface="Arial" panose="020B0604020202020204" pitchFamily="34" charset="0"/>
              </a:rPr>
              <a:t>Explain to a younger child where Ordinary Time occurs in the Liturgical Year and what people can do during it to grow closer to God.</a:t>
            </a:r>
          </a:p>
        </p:txBody>
      </p:sp>
      <p:sp>
        <p:nvSpPr>
          <p:cNvPr id="10" name="Shape: 3"/>
          <p:cNvSpPr/>
          <p:nvPr/>
        </p:nvSpPr>
        <p:spPr>
          <a:xfrm>
            <a:off x="906498" y="2844205"/>
            <a:ext cx="7606195" cy="600036"/>
          </a:xfrm>
          <a:prstGeom prst="rect">
            <a:avLst/>
          </a:prstGeom>
          <a:solidFill>
            <a:schemeClr val="accent6">
              <a:lumMod val="20000"/>
              <a:lumOff val="80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defRPr/>
            </a:pPr>
            <a:r>
              <a:rPr lang="en-NZ" dirty="0">
                <a:solidFill>
                  <a:schemeClr val="tx1"/>
                </a:solidFill>
                <a:latin typeface="Arial" panose="020B0604020202020204" pitchFamily="34" charset="0"/>
                <a:cs typeface="Arial" panose="020B0604020202020204" pitchFamily="34" charset="0"/>
              </a:rPr>
              <a:t>The 3 gospel stories about Jesus’ ‘ordinary’ life that I like to read in Ordinary Time are…</a:t>
            </a:r>
          </a:p>
        </p:txBody>
      </p:sp>
      <p:sp>
        <p:nvSpPr>
          <p:cNvPr id="11" name="Shape: 4"/>
          <p:cNvSpPr/>
          <p:nvPr/>
        </p:nvSpPr>
        <p:spPr>
          <a:xfrm>
            <a:off x="906499" y="3577838"/>
            <a:ext cx="7606195" cy="414034"/>
          </a:xfrm>
          <a:prstGeom prst="rect">
            <a:avLst/>
          </a:prstGeom>
          <a:solidFill>
            <a:schemeClr val="accent6">
              <a:lumMod val="20000"/>
              <a:lumOff val="80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dirty="0">
                <a:solidFill>
                  <a:schemeClr val="tx1"/>
                </a:solidFill>
                <a:latin typeface="Arial" panose="020B0604020202020204" pitchFamily="34" charset="0"/>
                <a:cs typeface="Arial" panose="020B0604020202020204" pitchFamily="34" charset="0"/>
              </a:rPr>
              <a:t>Which activity do you think helped you to learn best in this resource?</a:t>
            </a:r>
            <a:endParaRPr lang="en-NZ" sz="2800" dirty="0">
              <a:solidFill>
                <a:schemeClr val="tx1"/>
              </a:solidFill>
              <a:latin typeface="Arial" panose="020B0604020202020204" pitchFamily="34" charset="0"/>
              <a:cs typeface="Arial" panose="020B0604020202020204" pitchFamily="34" charset="0"/>
            </a:endParaRPr>
          </a:p>
        </p:txBody>
      </p:sp>
      <p:sp>
        <p:nvSpPr>
          <p:cNvPr id="12" name="Shape: 5"/>
          <p:cNvSpPr/>
          <p:nvPr/>
        </p:nvSpPr>
        <p:spPr>
          <a:xfrm>
            <a:off x="906500" y="4131428"/>
            <a:ext cx="7606195" cy="388472"/>
          </a:xfrm>
          <a:prstGeom prst="rect">
            <a:avLst/>
          </a:prstGeom>
          <a:solidFill>
            <a:schemeClr val="accent6">
              <a:lumMod val="20000"/>
              <a:lumOff val="80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dirty="0">
                <a:solidFill>
                  <a:schemeClr val="tx1"/>
                </a:solidFill>
                <a:latin typeface="Arial" panose="020B0604020202020204" pitchFamily="34" charset="0"/>
                <a:cs typeface="Arial" panose="020B0604020202020204" pitchFamily="34" charset="0"/>
              </a:rPr>
              <a:t>Questions I would like to ask about the topics in this resource are…</a:t>
            </a:r>
            <a:endParaRPr lang="en-NZ" sz="2800" dirty="0">
              <a:solidFill>
                <a:schemeClr val="tx1"/>
              </a:solidFill>
              <a:latin typeface="Arial" panose="020B0604020202020204" pitchFamily="34" charset="0"/>
              <a:cs typeface="Arial" panose="020B0604020202020204" pitchFamily="34" charset="0"/>
            </a:endParaRPr>
          </a:p>
        </p:txBody>
      </p:sp>
      <p:sp>
        <p:nvSpPr>
          <p:cNvPr id="13" name="TextBox 12"/>
          <p:cNvSpPr txBox="1"/>
          <p:nvPr/>
        </p:nvSpPr>
        <p:spPr>
          <a:xfrm>
            <a:off x="454443" y="1479604"/>
            <a:ext cx="452058" cy="369332"/>
          </a:xfrm>
          <a:prstGeom prst="rect">
            <a:avLst/>
          </a:prstGeom>
          <a:noFill/>
        </p:spPr>
        <p:txBody>
          <a:bodyPr wrap="square" rtlCol="0">
            <a:spAutoFit/>
          </a:bodyPr>
          <a:lstStyle/>
          <a:p>
            <a:r>
              <a:rPr lang="en-NZ" b="1" dirty="0">
                <a:latin typeface="Arial" panose="020B0604020202020204" pitchFamily="34" charset="0"/>
                <a:cs typeface="Arial" panose="020B0604020202020204" pitchFamily="34" charset="0"/>
              </a:rPr>
              <a:t>1)</a:t>
            </a:r>
          </a:p>
        </p:txBody>
      </p:sp>
      <p:sp>
        <p:nvSpPr>
          <p:cNvPr id="14" name="TextBox 13"/>
          <p:cNvSpPr txBox="1"/>
          <p:nvPr/>
        </p:nvSpPr>
        <p:spPr>
          <a:xfrm>
            <a:off x="454443" y="2038668"/>
            <a:ext cx="452058" cy="369332"/>
          </a:xfrm>
          <a:prstGeom prst="rect">
            <a:avLst/>
          </a:prstGeom>
          <a:noFill/>
        </p:spPr>
        <p:txBody>
          <a:bodyPr wrap="square" rtlCol="0">
            <a:spAutoFit/>
          </a:bodyPr>
          <a:lstStyle/>
          <a:p>
            <a:r>
              <a:rPr lang="en-NZ" b="1" dirty="0">
                <a:latin typeface="Arial" panose="020B0604020202020204" pitchFamily="34" charset="0"/>
                <a:cs typeface="Arial" panose="020B0604020202020204" pitchFamily="34" charset="0"/>
              </a:rPr>
              <a:t>2)</a:t>
            </a:r>
          </a:p>
        </p:txBody>
      </p:sp>
      <p:sp>
        <p:nvSpPr>
          <p:cNvPr id="15" name="TextBox 14"/>
          <p:cNvSpPr txBox="1"/>
          <p:nvPr/>
        </p:nvSpPr>
        <p:spPr>
          <a:xfrm>
            <a:off x="454443" y="2838146"/>
            <a:ext cx="452058" cy="369332"/>
          </a:xfrm>
          <a:prstGeom prst="rect">
            <a:avLst/>
          </a:prstGeom>
          <a:noFill/>
        </p:spPr>
        <p:txBody>
          <a:bodyPr wrap="square" rtlCol="0">
            <a:spAutoFit/>
          </a:bodyPr>
          <a:lstStyle/>
          <a:p>
            <a:r>
              <a:rPr lang="en-NZ" b="1" dirty="0">
                <a:latin typeface="Arial" panose="020B0604020202020204" pitchFamily="34" charset="0"/>
                <a:cs typeface="Arial" panose="020B0604020202020204" pitchFamily="34" charset="0"/>
              </a:rPr>
              <a:t>3)</a:t>
            </a:r>
          </a:p>
        </p:txBody>
      </p:sp>
      <p:sp>
        <p:nvSpPr>
          <p:cNvPr id="16" name="TextBox 15"/>
          <p:cNvSpPr txBox="1"/>
          <p:nvPr/>
        </p:nvSpPr>
        <p:spPr>
          <a:xfrm>
            <a:off x="454443" y="3603169"/>
            <a:ext cx="452058" cy="369332"/>
          </a:xfrm>
          <a:prstGeom prst="rect">
            <a:avLst/>
          </a:prstGeom>
          <a:noFill/>
        </p:spPr>
        <p:txBody>
          <a:bodyPr wrap="square" rtlCol="0">
            <a:spAutoFit/>
          </a:bodyPr>
          <a:lstStyle/>
          <a:p>
            <a:r>
              <a:rPr lang="en-NZ" b="1" dirty="0">
                <a:latin typeface="Arial" panose="020B0604020202020204" pitchFamily="34" charset="0"/>
                <a:cs typeface="Arial" panose="020B0604020202020204" pitchFamily="34" charset="0"/>
              </a:rPr>
              <a:t>4)</a:t>
            </a:r>
          </a:p>
        </p:txBody>
      </p:sp>
      <p:sp>
        <p:nvSpPr>
          <p:cNvPr id="17" name="TextBox 16"/>
          <p:cNvSpPr txBox="1"/>
          <p:nvPr/>
        </p:nvSpPr>
        <p:spPr>
          <a:xfrm>
            <a:off x="454440" y="4140998"/>
            <a:ext cx="452058" cy="369332"/>
          </a:xfrm>
          <a:prstGeom prst="rect">
            <a:avLst/>
          </a:prstGeom>
          <a:noFill/>
        </p:spPr>
        <p:txBody>
          <a:bodyPr wrap="square" rtlCol="0">
            <a:spAutoFit/>
          </a:bodyPr>
          <a:lstStyle/>
          <a:p>
            <a:r>
              <a:rPr lang="en-NZ" b="1" dirty="0">
                <a:latin typeface="Arial" panose="020B0604020202020204" pitchFamily="34" charset="0"/>
                <a:cs typeface="Arial" panose="020B0604020202020204" pitchFamily="34" charset="0"/>
              </a:rPr>
              <a:t>5)</a:t>
            </a:r>
          </a:p>
        </p:txBody>
      </p:sp>
      <p:sp>
        <p:nvSpPr>
          <p:cNvPr id="18" name="Rectangle 17"/>
          <p:cNvSpPr/>
          <p:nvPr/>
        </p:nvSpPr>
        <p:spPr>
          <a:xfrm>
            <a:off x="2286000" y="4887057"/>
            <a:ext cx="4572000" cy="261610"/>
          </a:xfrm>
          <a:prstGeom prst="rect">
            <a:avLst/>
          </a:prstGeom>
        </p:spPr>
        <p:txBody>
          <a:bodyPr>
            <a:spAutoFit/>
          </a:bodyPr>
          <a:lstStyle/>
          <a:p>
            <a:pPr lvl="0" algn="ctr"/>
            <a:r>
              <a:rPr lang="en-GB" sz="1100" dirty="0">
                <a:solidFill>
                  <a:schemeClr val="bg1"/>
                </a:solidFill>
                <a:latin typeface="Arial" pitchFamily="34" charset="0"/>
                <a:ea typeface="Segoe UI" pitchFamily="34" charset="0"/>
                <a:cs typeface="Arial" pitchFamily="34" charset="0"/>
              </a:rPr>
              <a:t>Click the </a:t>
            </a:r>
            <a:r>
              <a:rPr lang="en-NZ" sz="1100" dirty="0">
                <a:solidFill>
                  <a:schemeClr val="bg1"/>
                </a:solidFill>
                <a:latin typeface="Arial" pitchFamily="34" charset="0"/>
                <a:ea typeface="Segoe UI" pitchFamily="34" charset="0"/>
                <a:cs typeface="Arial" pitchFamily="34" charset="0"/>
              </a:rPr>
              <a:t>boxes to reveal text </a:t>
            </a:r>
            <a:r>
              <a:rPr lang="en-GB" sz="1100" dirty="0">
                <a:solidFill>
                  <a:schemeClr val="bg1"/>
                </a:solidFill>
                <a:latin typeface="Arial" pitchFamily="34" charset="0"/>
                <a:ea typeface="Segoe UI" pitchFamily="34" charset="0"/>
                <a:cs typeface="Arial" pitchFamily="34" charset="0"/>
              </a:rPr>
              <a:t>and worksheet icon for worksheet.</a:t>
            </a:r>
            <a:endParaRPr lang="en-NZ"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10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1000"/>
                                        <p:tgtEl>
                                          <p:spTgt spid="10">
                                            <p:txEl>
                                              <p:pRg st="0" end="0"/>
                                            </p:txEl>
                                          </p:spTgt>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left)">
                                      <p:cBhvr>
                                        <p:cTn id="25" dur="100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left)">
                                      <p:cBhvr>
                                        <p:cTn id="31" dur="1000"/>
                                        <p:tgtEl>
                                          <p:spTgt spid="12">
                                            <p:txEl>
                                              <p:pRg st="0" end="0"/>
                                            </p:txEl>
                                          </p:spTgt>
                                        </p:tgtEl>
                                      </p:cBhvr>
                                    </p:animEffect>
                                  </p:child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xEl>
                                              <p:pRg st="0" end="0"/>
                                            </p:txEl>
                                          </p:spTgt>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0">
                                            <p:txEl>
                                              <p:pRg st="0" end="0"/>
                                            </p:txEl>
                                          </p:spTgt>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1">
                                            <p:txEl>
                                              <p:pRg st="0" end="0"/>
                                            </p:txEl>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8">
                                            <p:txEl>
                                              <p:pRg st="0" end="0"/>
                                            </p:txEl>
                                          </p:spTgt>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9">
                                            <p:txEl>
                                              <p:pRg st="0" end="0"/>
                                            </p:txEl>
                                          </p:spTgt>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10">
                                            <p:txEl>
                                              <p:pRg st="0" end="0"/>
                                            </p:txEl>
                                          </p:spTgt>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1">
                                            <p:txEl>
                                              <p:pRg st="0" end="0"/>
                                            </p:txEl>
                                          </p:spTgt>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BEBA8EAE-BF5A-486C-A8C5-ECC9F3942E4B}">
                <a14:imgProps xmlns:a14="http://schemas.microsoft.com/office/drawing/2010/main">
                  <a14:imgLayer r:embed="rId6">
                    <a14:imgEffect>
                      <a14:artisticMarker/>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67811"/>
          </a:xfrm>
        </p:spPr>
        <p:txBody>
          <a:bodyPr>
            <a:normAutofit/>
          </a:bodyPr>
          <a:lstStyle/>
          <a:p>
            <a:pPr algn="ctr"/>
            <a:r>
              <a:rPr lang="en-NZ" sz="4050" b="1" spc="38" dirty="0">
                <a:ln w="9525" cmpd="sng">
                  <a:solidFill>
                    <a:schemeClr val="accent6">
                      <a:lumMod val="20000"/>
                      <a:lumOff val="80000"/>
                    </a:schemeClr>
                  </a:solidFill>
                  <a:prstDash val="solid"/>
                </a:ln>
                <a:solidFill>
                  <a:schemeClr val="accent6">
                    <a:lumMod val="50000"/>
                  </a:schemeClr>
                </a:solidFill>
                <a:effectLst>
                  <a:glow rad="38100">
                    <a:schemeClr val="accent1">
                      <a:alpha val="40000"/>
                    </a:schemeClr>
                  </a:glow>
                  <a:reflection blurRad="6350" stA="60000" endA="900" endPos="58000" dir="5400000" sy="-100000" algn="bl" rotWithShape="0"/>
                </a:effectLst>
                <a:latin typeface="AR BLANCA" panose="02000000000000000000" pitchFamily="2" charset="0"/>
              </a:rPr>
              <a:t>Time For Reflection</a:t>
            </a:r>
          </a:p>
        </p:txBody>
      </p:sp>
      <p:pic>
        <p:nvPicPr>
          <p:cNvPr id="4" name="Picture 3" descr="A group of people posing for a picture&#10;&#10;Description generated with very high confidence"/>
          <p:cNvPicPr>
            <a:picLocks noChangeAspect="1"/>
          </p:cNvPicPr>
          <p:nvPr/>
        </p:nvPicPr>
        <p:blipFill rotWithShape="1">
          <a:blip r:embed="rId7">
            <a:extLst>
              <a:ext uri="{28A0092B-C50C-407E-A947-70E740481C1C}">
                <a14:useLocalDpi xmlns:a14="http://schemas.microsoft.com/office/drawing/2010/main" val="0"/>
              </a:ext>
            </a:extLst>
          </a:blip>
          <a:srcRect t="17325"/>
          <a:stretch/>
        </p:blipFill>
        <p:spPr>
          <a:xfrm>
            <a:off x="1328868" y="867812"/>
            <a:ext cx="6486265" cy="4021890"/>
          </a:xfrm>
          <a:prstGeom prst="rect">
            <a:avLst/>
          </a:prstGeom>
          <a:effectLst>
            <a:softEdge rad="241300"/>
          </a:effectLst>
        </p:spPr>
      </p:pic>
      <p:sp>
        <p:nvSpPr>
          <p:cNvPr id="5"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smtClean="0">
                <a:latin typeface="Arial" pitchFamily="34" charset="0"/>
                <a:cs typeface="Arial" pitchFamily="34" charset="0"/>
              </a:rPr>
              <a:t>S-11</a:t>
            </a:r>
            <a:endParaRPr lang="en-GB" sz="900" b="1" kern="0" dirty="0">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8131781"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 name="Reflective Music - Ordinary Time (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99206" y="60562"/>
            <a:ext cx="609600" cy="609600"/>
          </a:xfrm>
          <a:prstGeom prst="rect">
            <a:avLst/>
          </a:prstGeom>
        </p:spPr>
      </p:pic>
      <p:sp>
        <p:nvSpPr>
          <p:cNvPr id="1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Tool instructions stop"/>
          <p:cNvSpPr txBox="1"/>
          <p:nvPr/>
        </p:nvSpPr>
        <p:spPr>
          <a:xfrm>
            <a:off x="3142828" y="4909873"/>
            <a:ext cx="3010761" cy="261610"/>
          </a:xfrm>
          <a:prstGeom prst="rect">
            <a:avLst/>
          </a:prstGeom>
          <a:noFill/>
        </p:spPr>
        <p:txBody>
          <a:bodyPr wrap="none" rtlCol="0">
            <a:spAutoFit/>
          </a:bodyPr>
          <a:lstStyle/>
          <a:p>
            <a:pPr algn="ctr"/>
            <a:r>
              <a:rPr lang="en-GB" sz="1100" dirty="0">
                <a:solidFill>
                  <a:schemeClr val="bg1"/>
                </a:solidFill>
                <a:latin typeface="Arial" pitchFamily="34" charset="0"/>
                <a:ea typeface="Segoe UI" pitchFamily="34" charset="0"/>
                <a:cs typeface="Arial" pitchFamily="34" charset="0"/>
              </a:rPr>
              <a:t>Click the audio button to stop reflective music</a:t>
            </a:r>
          </a:p>
        </p:txBody>
      </p:sp>
      <p:sp>
        <p:nvSpPr>
          <p:cNvPr id="12" name="TextBox: Tool instructions start"/>
          <p:cNvSpPr txBox="1"/>
          <p:nvPr/>
        </p:nvSpPr>
        <p:spPr>
          <a:xfrm>
            <a:off x="3142829" y="4909873"/>
            <a:ext cx="3004349" cy="261610"/>
          </a:xfrm>
          <a:prstGeom prst="rect">
            <a:avLst/>
          </a:prstGeom>
          <a:noFill/>
        </p:spPr>
        <p:txBody>
          <a:bodyPr wrap="none" rtlCol="0">
            <a:spAutoFit/>
          </a:bodyPr>
          <a:lstStyle/>
          <a:p>
            <a:pPr algn="ctr"/>
            <a:r>
              <a:rPr lang="en-GB" sz="1100" dirty="0">
                <a:solidFill>
                  <a:schemeClr val="bg1"/>
                </a:solidFill>
                <a:latin typeface="Arial" pitchFamily="34" charset="0"/>
                <a:ea typeface="Segoe UI" pitchFamily="34" charset="0"/>
                <a:cs typeface="Arial" pitchFamily="34" charset="0"/>
              </a:rPr>
              <a:t>Click the audio button to play reflective music</a:t>
            </a:r>
          </a:p>
        </p:txBody>
      </p:sp>
      <p:pic>
        <p:nvPicPr>
          <p:cNvPr id="13" name="Feedback">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15731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307600" fill="hold"/>
                                        <p:tgtEl>
                                          <p:spTgt spid="9"/>
                                        </p:tgtEl>
                                      </p:cBhvr>
                                    </p:cmd>
                                  </p:childTnLst>
                                </p:cTn>
                              </p:par>
                              <p:par>
                                <p:cTn id="18" presetID="1" presetClass="emph" presetSubtype="2" fill="hold" nodeType="withEffect">
                                  <p:stCondLst>
                                    <p:cond delay="0"/>
                                  </p:stCondLst>
                                  <p:childTnLst>
                                    <p:animClr clrSpc="rgb" dir="cw">
                                      <p:cBhvr>
                                        <p:cTn id="19" dur="1000" fill="hold"/>
                                        <p:tgtEl>
                                          <p:spTgt spid="10"/>
                                        </p:tgtEl>
                                        <p:attrNameLst>
                                          <p:attrName>fillcolor</p:attrName>
                                        </p:attrNameLst>
                                      </p:cBhvr>
                                      <p:to>
                                        <a:schemeClr val="accent2"/>
                                      </p:to>
                                    </p:animClr>
                                    <p:set>
                                      <p:cBhvr>
                                        <p:cTn id="20" dur="1000" fill="hold"/>
                                        <p:tgtEl>
                                          <p:spTgt spid="10"/>
                                        </p:tgtEl>
                                        <p:attrNameLst>
                                          <p:attrName>fill.type</p:attrName>
                                        </p:attrNameLst>
                                      </p:cBhvr>
                                      <p:to>
                                        <p:strVal val="solid"/>
                                      </p:to>
                                    </p:set>
                                    <p:set>
                                      <p:cBhvr>
                                        <p:cTn id="21" dur="1000" fill="hold"/>
                                        <p:tgtEl>
                                          <p:spTgt spid="10"/>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9"/>
                                        </p:tgtEl>
                                      </p:cBhvr>
                                    </p:cmd>
                                  </p:childTnLst>
                                </p:cTn>
                              </p:par>
                              <p:par>
                                <p:cTn id="26" presetID="10" presetClass="exit" presetSubtype="0" fill="hold" grpId="1"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 presetClass="emph" presetSubtype="2" fill="hold" nodeType="withEffect">
                                  <p:stCondLst>
                                    <p:cond delay="0"/>
                                  </p:stCondLst>
                                  <p:childTnLst>
                                    <p:animClr clrSpc="rgb" dir="cw">
                                      <p:cBhvr>
                                        <p:cTn id="33" dur="2000" fill="hold"/>
                                        <p:tgtEl>
                                          <p:spTgt spid="10"/>
                                        </p:tgtEl>
                                        <p:attrNameLst>
                                          <p:attrName>fillcolor</p:attrName>
                                        </p:attrNameLst>
                                      </p:cBhvr>
                                      <p:to>
                                        <a:schemeClr val="bg1"/>
                                      </p:to>
                                    </p:animClr>
                                    <p:set>
                                      <p:cBhvr>
                                        <p:cTn id="34" dur="2000" fill="hold"/>
                                        <p:tgtEl>
                                          <p:spTgt spid="10"/>
                                        </p:tgtEl>
                                        <p:attrNameLst>
                                          <p:attrName>fill.type</p:attrName>
                                        </p:attrNameLst>
                                      </p:cBhvr>
                                      <p:to>
                                        <p:strVal val="solid"/>
                                      </p:to>
                                    </p:set>
                                    <p:set>
                                      <p:cBhvr>
                                        <p:cTn id="3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11" grpId="0"/>
      <p:bldP spid="11" grpId="1"/>
      <p:bldP spid="12" grpId="0"/>
      <p:bldP spid="12" grpId="1"/>
      <p:bldP spid="12" grpId="2"/>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 name="TextBox: Sounds like"/>
          <p:cNvSpPr txBox="1"/>
          <p:nvPr/>
        </p:nvSpPr>
        <p:spPr>
          <a:xfrm rot="17520000">
            <a:off x="5060343" y="3555497"/>
            <a:ext cx="1466748" cy="461665"/>
          </a:xfrm>
          <a:prstGeom prst="rect">
            <a:avLst/>
          </a:prstGeom>
          <a:noFill/>
        </p:spPr>
        <p:txBody>
          <a:bodyPr wrap="none" rtlCol="0">
            <a:spAutoFit/>
          </a:bodyPr>
          <a:lstStyle/>
          <a:p>
            <a:r>
              <a:rPr lang="en-GB" sz="2400" dirty="0"/>
              <a:t>Sound like</a:t>
            </a:r>
          </a:p>
        </p:txBody>
      </p:sp>
      <p:sp>
        <p:nvSpPr>
          <p:cNvPr id="16" name="TextBox: Feels like"/>
          <p:cNvSpPr txBox="1"/>
          <p:nvPr/>
        </p:nvSpPr>
        <p:spPr>
          <a:xfrm rot="17529496">
            <a:off x="6309683" y="2129790"/>
            <a:ext cx="1192955" cy="461665"/>
          </a:xfrm>
          <a:prstGeom prst="rect">
            <a:avLst/>
          </a:prstGeom>
          <a:noFill/>
        </p:spPr>
        <p:txBody>
          <a:bodyPr wrap="none" rtlCol="0">
            <a:spAutoFit/>
          </a:bodyPr>
          <a:lstStyle/>
          <a:p>
            <a:r>
              <a:rPr lang="en-GB" sz="2400" dirty="0"/>
              <a:t>Feel like</a:t>
            </a:r>
          </a:p>
        </p:txBody>
      </p:sp>
      <p:sp>
        <p:nvSpPr>
          <p:cNvPr id="17" name="TextBox: Looks like"/>
          <p:cNvSpPr txBox="1"/>
          <p:nvPr/>
        </p:nvSpPr>
        <p:spPr>
          <a:xfrm rot="3423120">
            <a:off x="5346691" y="1885558"/>
            <a:ext cx="1271182" cy="461665"/>
          </a:xfrm>
          <a:prstGeom prst="rect">
            <a:avLst/>
          </a:prstGeom>
          <a:noFill/>
        </p:spPr>
        <p:txBody>
          <a:bodyPr wrap="none" rtlCol="0">
            <a:spAutoFit/>
          </a:bodyPr>
          <a:lstStyle/>
          <a:p>
            <a:r>
              <a:rPr lang="en-GB" sz="2400" dirty="0"/>
              <a:t>Look like</a:t>
            </a:r>
          </a:p>
        </p:txBody>
      </p:sp>
      <p:grpSp>
        <p:nvGrpSpPr>
          <p:cNvPr id="24" name="Shape: Y-chart"/>
          <p:cNvGrpSpPr/>
          <p:nvPr/>
        </p:nvGrpSpPr>
        <p:grpSpPr>
          <a:xfrm>
            <a:off x="5368189" y="1575264"/>
            <a:ext cx="1583107" cy="3030156"/>
            <a:chOff x="3886200" y="1516107"/>
            <a:chExt cx="1583107" cy="3030156"/>
          </a:xfrm>
        </p:grpSpPr>
        <p:cxnSp>
          <p:nvCxnSpPr>
            <p:cNvPr id="4" name="Straight Connector right"/>
            <p:cNvCxnSpPr/>
            <p:nvPr/>
          </p:nvCxnSpPr>
          <p:spPr>
            <a:xfrm flipV="1">
              <a:off x="4260273" y="1516107"/>
              <a:ext cx="1209034" cy="3030156"/>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left"/>
            <p:cNvCxnSpPr/>
            <p:nvPr/>
          </p:nvCxnSpPr>
          <p:spPr>
            <a:xfrm flipH="1" flipV="1">
              <a:off x="3886200" y="1535917"/>
              <a:ext cx="952612" cy="1491946"/>
            </a:xfrm>
            <a:prstGeom prst="line">
              <a:avLst/>
            </a:prstGeom>
            <a:ln w="177800" cap="rnd"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Box: PageNumber"/>
          <p:cNvSpPr txBox="1">
            <a:spLocks/>
          </p:cNvSpPr>
          <p:nvPr/>
        </p:nvSpPr>
        <p:spPr>
          <a:xfrm>
            <a:off x="8640000" y="4680000"/>
            <a:ext cx="360000" cy="360000"/>
          </a:xfrm>
          <a:prstGeom prst="rect">
            <a:avLst/>
          </a:prstGeom>
          <a:no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S-3</a:t>
            </a:r>
          </a:p>
        </p:txBody>
      </p:sp>
      <p:sp>
        <p:nvSpPr>
          <p:cNvPr id="23" name="Action Button: Up">
            <a:hlinkClick r:id="rId3" action="ppaction://hlinksldjump" highlightClick="1"/>
          </p:cNvPr>
          <p:cNvSpPr/>
          <p:nvPr/>
        </p:nvSpPr>
        <p:spPr>
          <a:xfrm rot="16200000">
            <a:off x="8100000" y="4680000"/>
            <a:ext cx="360000" cy="36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2" name="Textbox: Tool instructions"/>
          <p:cNvSpPr txBox="1"/>
          <p:nvPr/>
        </p:nvSpPr>
        <p:spPr>
          <a:xfrm>
            <a:off x="3169211" y="4886209"/>
            <a:ext cx="2805576"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up arrow to return to the presentation</a:t>
            </a:r>
          </a:p>
        </p:txBody>
      </p:sp>
      <p:sp>
        <p:nvSpPr>
          <p:cNvPr id="25"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3" name="Title 2"/>
          <p:cNvSpPr>
            <a:spLocks noGrp="1"/>
          </p:cNvSpPr>
          <p:nvPr>
            <p:ph type="title"/>
          </p:nvPr>
        </p:nvSpPr>
        <p:spPr>
          <a:xfrm>
            <a:off x="628650" y="273844"/>
            <a:ext cx="7886700" cy="823741"/>
          </a:xfrm>
        </p:spPr>
        <p:txBody>
          <a:bodyPr/>
          <a:lstStyle/>
          <a:p>
            <a:pPr algn="ctr"/>
            <a:r>
              <a:rPr lang="en-NZ"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Ordinary Times in our lives </a:t>
            </a:r>
          </a:p>
        </p:txBody>
      </p:sp>
      <p:pic>
        <p:nvPicPr>
          <p:cNvPr id="19" name="Picture 18" descr="A group of people posing for a photo&#10;&#10;Description generated with very high confidence"/>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72" t="772" r="-186" b="888"/>
          <a:stretch/>
        </p:blipFill>
        <p:spPr>
          <a:xfrm>
            <a:off x="460645" y="1595074"/>
            <a:ext cx="3486926" cy="24454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1" name="Rectangle 20"/>
          <p:cNvSpPr/>
          <p:nvPr/>
        </p:nvSpPr>
        <p:spPr>
          <a:xfrm>
            <a:off x="2456497" y="56864"/>
            <a:ext cx="4231005" cy="251607"/>
          </a:xfrm>
          <a:prstGeom prst="rect">
            <a:avLst/>
          </a:prstGeom>
        </p:spPr>
        <p:txBody>
          <a:bodyPr wrap="square">
            <a:spAutoFit/>
          </a:bodyPr>
          <a:lstStyle/>
          <a:p>
            <a:pPr>
              <a:lnSpc>
                <a:spcPct val="115000"/>
              </a:lnSpc>
              <a:spcAft>
                <a:spcPts val="750"/>
              </a:spcAft>
            </a:pPr>
            <a:r>
              <a:rPr lang="en-NZ" sz="900" dirty="0">
                <a:latin typeface="Arial" panose="020B0604020202020204" pitchFamily="34" charset="0"/>
                <a:ea typeface="Calibri" panose="020F0502020204030204" pitchFamily="34" charset="0"/>
                <a:cs typeface="Arial" panose="020B0604020202020204" pitchFamily="34" charset="0"/>
              </a:rPr>
              <a:t>Name ____________________________ 		Date _______________</a:t>
            </a:r>
            <a:endParaRPr lang="en-NZ" sz="825"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8749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2902" y="238706"/>
            <a:ext cx="5938221" cy="994172"/>
          </a:xfrm>
        </p:spPr>
        <p:txBody>
          <a:bodyPr>
            <a:normAutofit/>
          </a:bodyPr>
          <a:lstStyle/>
          <a:p>
            <a:pPr algn="ctr"/>
            <a:r>
              <a:rPr lang="en-NZ" sz="28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Where the Numbered Sundays occur in Ordinary Time</a:t>
            </a:r>
          </a:p>
        </p:txBody>
      </p:sp>
      <p:pic>
        <p:nvPicPr>
          <p:cNvPr id="4" name="Picture 3" descr="A close up of a sign&#10;&#10;Description generated with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3685" y="2624098"/>
            <a:ext cx="2351609" cy="2351609"/>
          </a:xfrm>
          <a:prstGeom prst="rect">
            <a:avLst/>
          </a:prstGeom>
        </p:spPr>
      </p:pic>
      <p:sp>
        <p:nvSpPr>
          <p:cNvPr id="5"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S-8</a:t>
            </a:r>
          </a:p>
        </p:txBody>
      </p:sp>
      <p:sp>
        <p:nvSpPr>
          <p:cNvPr id="6" name="Action Button: Up">
            <a:hlinkClick r:id="rId4" action="ppaction://hlinksldjump" highlightClick="1"/>
          </p:cNvPr>
          <p:cNvSpPr/>
          <p:nvPr/>
        </p:nvSpPr>
        <p:spPr>
          <a:xfrm rot="16200000">
            <a:off x="8100000" y="4680000"/>
            <a:ext cx="360000" cy="36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8" name="Textbox: Tool instructions"/>
          <p:cNvSpPr txBox="1"/>
          <p:nvPr/>
        </p:nvSpPr>
        <p:spPr>
          <a:xfrm>
            <a:off x="3169224" y="4903127"/>
            <a:ext cx="2805576"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up arrow to return to the presentation</a:t>
            </a:r>
          </a:p>
        </p:txBody>
      </p:sp>
      <p:sp>
        <p:nvSpPr>
          <p:cNvPr id="10" name="Rectangle 9"/>
          <p:cNvSpPr/>
          <p:nvPr/>
        </p:nvSpPr>
        <p:spPr>
          <a:xfrm>
            <a:off x="68233" y="1194532"/>
            <a:ext cx="3917852" cy="1366528"/>
          </a:xfrm>
          <a:prstGeom prst="rect">
            <a:avLst/>
          </a:prstGeom>
          <a:ln>
            <a:solidFill>
              <a:schemeClr val="tx1"/>
            </a:solidFill>
          </a:ln>
        </p:spPr>
        <p:txBody>
          <a:bodyPr wrap="square">
            <a:spAutoFit/>
          </a:bodyPr>
          <a:lstStyle/>
          <a:p>
            <a:pPr marL="257175" indent="-257175">
              <a:lnSpc>
                <a:spcPct val="115000"/>
              </a:lnSpc>
              <a:buFont typeface="Wingdings" panose="05000000000000000000" pitchFamily="2" charset="2"/>
              <a:buChar char=""/>
            </a:pPr>
            <a:r>
              <a:rPr lang="en-NZ" sz="1200" dirty="0">
                <a:latin typeface="Arial" panose="020B0604020202020204" pitchFamily="34" charset="0"/>
                <a:ea typeface="Calibri" panose="020F0502020204030204" pitchFamily="34" charset="0"/>
                <a:cs typeface="Arial" panose="020B0604020202020204" pitchFamily="34" charset="0"/>
              </a:rPr>
              <a:t>Name which month the following Sundays occur in Ordinary Time.</a:t>
            </a:r>
          </a:p>
          <a:p>
            <a:pPr marL="257175" indent="-257175">
              <a:lnSpc>
                <a:spcPct val="115000"/>
              </a:lnSpc>
              <a:buFont typeface="Wingdings" panose="05000000000000000000" pitchFamily="2" charset="2"/>
              <a:buChar char=""/>
            </a:pPr>
            <a:r>
              <a:rPr lang="en-NZ" sz="1200" dirty="0">
                <a:latin typeface="Arial" panose="020B0604020202020204" pitchFamily="34" charset="0"/>
                <a:ea typeface="Calibri" panose="020F0502020204030204" pitchFamily="34" charset="0"/>
                <a:cs typeface="Arial" panose="020B0604020202020204" pitchFamily="34" charset="0"/>
              </a:rPr>
              <a:t>Use the Liturgical Calendar to help you locate them. </a:t>
            </a:r>
          </a:p>
          <a:p>
            <a:pPr marL="257175" indent="-257175">
              <a:lnSpc>
                <a:spcPct val="115000"/>
              </a:lnSpc>
              <a:spcAft>
                <a:spcPts val="750"/>
              </a:spcAft>
              <a:buFont typeface="Wingdings" panose="05000000000000000000" pitchFamily="2" charset="2"/>
              <a:buChar char=""/>
            </a:pPr>
            <a:r>
              <a:rPr lang="en-NZ" sz="1200" dirty="0">
                <a:latin typeface="Arial" panose="020B0604020202020204" pitchFamily="34" charset="0"/>
                <a:ea typeface="Calibri" panose="020F0502020204030204" pitchFamily="34" charset="0"/>
                <a:cs typeface="Arial" panose="020B0604020202020204" pitchFamily="34" charset="0"/>
              </a:rPr>
              <a:t>Write the number of the Sunday on the calendar to indicate which part of the month it occurs</a:t>
            </a:r>
            <a:r>
              <a:rPr lang="en-NZ" sz="1050" dirty="0">
                <a:latin typeface="Arial" panose="020B0604020202020204" pitchFamily="34" charset="0"/>
                <a:ea typeface="Calibri" panose="020F0502020204030204" pitchFamily="34" charset="0"/>
                <a:cs typeface="Arial" panose="020B0604020202020204" pitchFamily="34" charset="0"/>
              </a:rPr>
              <a:t>. </a:t>
            </a:r>
          </a:p>
        </p:txBody>
      </p:sp>
      <p:sp>
        <p:nvSpPr>
          <p:cNvPr id="11" name="Rectangle 10"/>
          <p:cNvSpPr/>
          <p:nvPr/>
        </p:nvSpPr>
        <p:spPr>
          <a:xfrm>
            <a:off x="1743075" y="63945"/>
            <a:ext cx="6100763" cy="251607"/>
          </a:xfrm>
          <a:prstGeom prst="rect">
            <a:avLst/>
          </a:prstGeom>
        </p:spPr>
        <p:txBody>
          <a:bodyPr wrap="square">
            <a:spAutoFit/>
          </a:bodyPr>
          <a:lstStyle/>
          <a:p>
            <a:pPr>
              <a:lnSpc>
                <a:spcPct val="115000"/>
              </a:lnSpc>
              <a:spcAft>
                <a:spcPts val="750"/>
              </a:spcAft>
            </a:pPr>
            <a:r>
              <a:rPr lang="en-NZ" sz="900" dirty="0">
                <a:latin typeface="Arial" panose="020B0604020202020204" pitchFamily="34" charset="0"/>
                <a:ea typeface="Calibri" panose="020F0502020204030204" pitchFamily="34" charset="0"/>
                <a:cs typeface="Arial" panose="020B0604020202020204" pitchFamily="34" charset="0"/>
              </a:rPr>
              <a:t>Name ____________________________ 		Date _______________</a:t>
            </a:r>
            <a:endParaRPr lang="en-NZ" sz="825" dirty="0">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63217" y="2624098"/>
            <a:ext cx="5620468" cy="2215991"/>
          </a:xfrm>
          <a:prstGeom prst="rect">
            <a:avLst/>
          </a:prstGeom>
          <a:ln>
            <a:solidFill>
              <a:schemeClr val="tx1"/>
            </a:solidFill>
          </a:ln>
        </p:spPr>
        <p:txBody>
          <a:bodyPr wrap="square">
            <a:spAutoFit/>
          </a:bodyPr>
          <a:lstStyle/>
          <a:p>
            <a:pPr marL="257175" indent="-257175">
              <a:lnSpc>
                <a:spcPct val="115000"/>
              </a:lnSpc>
              <a:buFont typeface="+mj-lt"/>
              <a:buAutoNum type="arabicParenR"/>
            </a:pPr>
            <a:r>
              <a:rPr lang="en-NZ" sz="1200" dirty="0">
                <a:latin typeface="Arial" panose="020B0604020202020204" pitchFamily="34" charset="0"/>
                <a:ea typeface="Calibri" panose="020F0502020204030204" pitchFamily="34" charset="0"/>
                <a:cs typeface="Arial" panose="020B0604020202020204" pitchFamily="34" charset="0"/>
              </a:rPr>
              <a:t>The 1</a:t>
            </a:r>
            <a:r>
              <a:rPr lang="en-NZ" sz="1200" baseline="30000" dirty="0">
                <a:latin typeface="Arial" panose="020B0604020202020204" pitchFamily="34" charset="0"/>
                <a:ea typeface="Calibri" panose="020F0502020204030204" pitchFamily="34" charset="0"/>
                <a:cs typeface="Arial" panose="020B0604020202020204" pitchFamily="34" charset="0"/>
              </a:rPr>
              <a:t>st</a:t>
            </a:r>
            <a:r>
              <a:rPr lang="en-NZ" sz="1200" dirty="0">
                <a:latin typeface="Arial" panose="020B0604020202020204" pitchFamily="34" charset="0"/>
                <a:ea typeface="Calibri" panose="020F0502020204030204" pitchFamily="34" charset="0"/>
                <a:cs typeface="Arial" panose="020B0604020202020204" pitchFamily="34" charset="0"/>
              </a:rPr>
              <a:t> Sunday in Ordinary Time is in the month of ___________________</a:t>
            </a:r>
          </a:p>
          <a:p>
            <a:pPr marL="257175" indent="-257175">
              <a:lnSpc>
                <a:spcPct val="115000"/>
              </a:lnSpc>
              <a:buFont typeface="+mj-lt"/>
              <a:buAutoNum type="arabicParenR"/>
            </a:pPr>
            <a:r>
              <a:rPr lang="en-NZ" sz="1200" dirty="0">
                <a:latin typeface="Arial" panose="020B0604020202020204" pitchFamily="34" charset="0"/>
                <a:ea typeface="Calibri" panose="020F0502020204030204" pitchFamily="34" charset="0"/>
                <a:cs typeface="Arial" panose="020B0604020202020204" pitchFamily="34" charset="0"/>
              </a:rPr>
              <a:t>The 22nd Sunday in Ordinary Time is in the months  of ________________</a:t>
            </a:r>
          </a:p>
          <a:p>
            <a:pPr marL="257175" indent="-257175">
              <a:lnSpc>
                <a:spcPct val="115000"/>
              </a:lnSpc>
              <a:buFont typeface="+mj-lt"/>
              <a:buAutoNum type="arabicParenR"/>
            </a:pPr>
            <a:r>
              <a:rPr lang="en-NZ" sz="1200" dirty="0">
                <a:latin typeface="Arial" panose="020B0604020202020204" pitchFamily="34" charset="0"/>
                <a:ea typeface="Calibri" panose="020F0502020204030204" pitchFamily="34" charset="0"/>
                <a:cs typeface="Arial" panose="020B0604020202020204" pitchFamily="34" charset="0"/>
              </a:rPr>
              <a:t>The 14</a:t>
            </a:r>
            <a:r>
              <a:rPr lang="en-NZ" sz="1200" baseline="30000" dirty="0">
                <a:latin typeface="Arial" panose="020B0604020202020204" pitchFamily="34" charset="0"/>
                <a:ea typeface="Calibri" panose="020F0502020204030204" pitchFamily="34" charset="0"/>
                <a:cs typeface="Arial" panose="020B0604020202020204" pitchFamily="34" charset="0"/>
              </a:rPr>
              <a:t>th</a:t>
            </a:r>
            <a:r>
              <a:rPr lang="en-NZ" sz="1200" dirty="0">
                <a:latin typeface="Arial" panose="020B0604020202020204" pitchFamily="34" charset="0"/>
                <a:ea typeface="Calibri" panose="020F0502020204030204" pitchFamily="34" charset="0"/>
                <a:cs typeface="Arial" panose="020B0604020202020204" pitchFamily="34" charset="0"/>
              </a:rPr>
              <a:t> Sunday in Ordinary Time is in the month of __________________</a:t>
            </a:r>
          </a:p>
          <a:p>
            <a:pPr marL="257175" indent="-257175">
              <a:lnSpc>
                <a:spcPct val="115000"/>
              </a:lnSpc>
              <a:buFont typeface="+mj-lt"/>
              <a:buAutoNum type="arabicParenR"/>
            </a:pPr>
            <a:r>
              <a:rPr lang="en-NZ" sz="1200" dirty="0">
                <a:latin typeface="Arial" panose="020B0604020202020204" pitchFamily="34" charset="0"/>
                <a:ea typeface="Calibri" panose="020F0502020204030204" pitchFamily="34" charset="0"/>
                <a:cs typeface="Arial" panose="020B0604020202020204" pitchFamily="34" charset="0"/>
              </a:rPr>
              <a:t>The 30</a:t>
            </a:r>
            <a:r>
              <a:rPr lang="en-NZ" sz="1200" baseline="30000" dirty="0">
                <a:latin typeface="Arial" panose="020B0604020202020204" pitchFamily="34" charset="0"/>
                <a:ea typeface="Calibri" panose="020F0502020204030204" pitchFamily="34" charset="0"/>
                <a:cs typeface="Arial" panose="020B0604020202020204" pitchFamily="34" charset="0"/>
              </a:rPr>
              <a:t>th</a:t>
            </a:r>
            <a:r>
              <a:rPr lang="en-NZ" sz="1200" dirty="0">
                <a:latin typeface="Arial" panose="020B0604020202020204" pitchFamily="34" charset="0"/>
                <a:ea typeface="Calibri" panose="020F0502020204030204" pitchFamily="34" charset="0"/>
                <a:cs typeface="Arial" panose="020B0604020202020204" pitchFamily="34" charset="0"/>
              </a:rPr>
              <a:t>  Sunday in Ordinary Time is in the month of __________________</a:t>
            </a:r>
          </a:p>
          <a:p>
            <a:pPr marL="257175" indent="-257175">
              <a:lnSpc>
                <a:spcPct val="115000"/>
              </a:lnSpc>
              <a:buFont typeface="+mj-lt"/>
              <a:buAutoNum type="arabicParenR"/>
            </a:pPr>
            <a:r>
              <a:rPr lang="en-NZ" sz="1200" dirty="0">
                <a:latin typeface="Arial" panose="020B0604020202020204" pitchFamily="34" charset="0"/>
                <a:ea typeface="Calibri" panose="020F0502020204030204" pitchFamily="34" charset="0"/>
                <a:cs typeface="Arial" panose="020B0604020202020204" pitchFamily="34" charset="0"/>
              </a:rPr>
              <a:t>The 19</a:t>
            </a:r>
            <a:r>
              <a:rPr lang="en-NZ" sz="1200" baseline="30000" dirty="0">
                <a:latin typeface="Arial" panose="020B0604020202020204" pitchFamily="34" charset="0"/>
                <a:ea typeface="Calibri" panose="020F0502020204030204" pitchFamily="34" charset="0"/>
                <a:cs typeface="Arial" panose="020B0604020202020204" pitchFamily="34" charset="0"/>
              </a:rPr>
              <a:t>th</a:t>
            </a:r>
            <a:r>
              <a:rPr lang="en-NZ" sz="1200" dirty="0">
                <a:latin typeface="Arial" panose="020B0604020202020204" pitchFamily="34" charset="0"/>
                <a:ea typeface="Calibri" panose="020F0502020204030204" pitchFamily="34" charset="0"/>
                <a:cs typeface="Arial" panose="020B0604020202020204" pitchFamily="34" charset="0"/>
              </a:rPr>
              <a:t>  Sunday in Ordinary Time is in the month of _________________</a:t>
            </a:r>
          </a:p>
          <a:p>
            <a:pPr marL="257175" indent="-257175">
              <a:lnSpc>
                <a:spcPct val="115000"/>
              </a:lnSpc>
              <a:buFont typeface="+mj-lt"/>
              <a:buAutoNum type="arabicParenR"/>
            </a:pPr>
            <a:r>
              <a:rPr lang="en-NZ" sz="1200" dirty="0">
                <a:latin typeface="Arial" panose="020B0604020202020204" pitchFamily="34" charset="0"/>
                <a:ea typeface="Calibri" panose="020F0502020204030204" pitchFamily="34" charset="0"/>
                <a:cs typeface="Arial" panose="020B0604020202020204" pitchFamily="34" charset="0"/>
              </a:rPr>
              <a:t>The 8</a:t>
            </a:r>
            <a:r>
              <a:rPr lang="en-NZ" sz="1200" baseline="30000" dirty="0">
                <a:latin typeface="Arial" panose="020B0604020202020204" pitchFamily="34" charset="0"/>
                <a:ea typeface="Calibri" panose="020F0502020204030204" pitchFamily="34" charset="0"/>
                <a:cs typeface="Arial" panose="020B0604020202020204" pitchFamily="34" charset="0"/>
              </a:rPr>
              <a:t>th</a:t>
            </a:r>
            <a:r>
              <a:rPr lang="en-NZ" sz="1200" dirty="0">
                <a:latin typeface="Arial" panose="020B0604020202020204" pitchFamily="34" charset="0"/>
                <a:ea typeface="Calibri" panose="020F0502020204030204" pitchFamily="34" charset="0"/>
                <a:cs typeface="Arial" panose="020B0604020202020204" pitchFamily="34" charset="0"/>
              </a:rPr>
              <a:t>  Sunday in Ordinary Time is in the months of _________________</a:t>
            </a:r>
          </a:p>
          <a:p>
            <a:pPr marL="257175" indent="-257175">
              <a:lnSpc>
                <a:spcPct val="115000"/>
              </a:lnSpc>
              <a:buFont typeface="+mj-lt"/>
              <a:buAutoNum type="arabicParenR"/>
            </a:pPr>
            <a:r>
              <a:rPr lang="en-NZ" sz="1200" dirty="0">
                <a:latin typeface="Arial" panose="020B0604020202020204" pitchFamily="34" charset="0"/>
                <a:ea typeface="Calibri" panose="020F0502020204030204" pitchFamily="34" charset="0"/>
                <a:cs typeface="Arial" panose="020B0604020202020204" pitchFamily="34" charset="0"/>
              </a:rPr>
              <a:t>The 27</a:t>
            </a:r>
            <a:r>
              <a:rPr lang="en-NZ" sz="1200" baseline="30000" dirty="0">
                <a:latin typeface="Arial" panose="020B0604020202020204" pitchFamily="34" charset="0"/>
                <a:ea typeface="Calibri" panose="020F0502020204030204" pitchFamily="34" charset="0"/>
                <a:cs typeface="Arial" panose="020B0604020202020204" pitchFamily="34" charset="0"/>
              </a:rPr>
              <a:t>th</a:t>
            </a:r>
            <a:r>
              <a:rPr lang="en-NZ" sz="1200" dirty="0">
                <a:latin typeface="Arial" panose="020B0604020202020204" pitchFamily="34" charset="0"/>
                <a:ea typeface="Calibri" panose="020F0502020204030204" pitchFamily="34" charset="0"/>
                <a:cs typeface="Arial" panose="020B0604020202020204" pitchFamily="34" charset="0"/>
              </a:rPr>
              <a:t> Sunday in Ordinary Time is in the month of _________________</a:t>
            </a:r>
          </a:p>
          <a:p>
            <a:pPr marL="257175" indent="-257175">
              <a:lnSpc>
                <a:spcPct val="115000"/>
              </a:lnSpc>
              <a:buFont typeface="+mj-lt"/>
              <a:buAutoNum type="arabicParenR"/>
            </a:pPr>
            <a:r>
              <a:rPr lang="en-NZ" sz="1200" dirty="0">
                <a:latin typeface="Arial" panose="020B0604020202020204" pitchFamily="34" charset="0"/>
                <a:ea typeface="Calibri" panose="020F0502020204030204" pitchFamily="34" charset="0"/>
                <a:cs typeface="Arial" panose="020B0604020202020204" pitchFamily="34" charset="0"/>
              </a:rPr>
              <a:t>The 3</a:t>
            </a:r>
            <a:r>
              <a:rPr lang="en-NZ" sz="1200" baseline="30000" dirty="0">
                <a:latin typeface="Arial" panose="020B0604020202020204" pitchFamily="34" charset="0"/>
                <a:ea typeface="Calibri" panose="020F0502020204030204" pitchFamily="34" charset="0"/>
                <a:cs typeface="Arial" panose="020B0604020202020204" pitchFamily="34" charset="0"/>
              </a:rPr>
              <a:t>rd</a:t>
            </a:r>
            <a:r>
              <a:rPr lang="en-NZ" sz="1200" dirty="0">
                <a:latin typeface="Arial" panose="020B0604020202020204" pitchFamily="34" charset="0"/>
                <a:ea typeface="Calibri" panose="020F0502020204030204" pitchFamily="34" charset="0"/>
                <a:cs typeface="Arial" panose="020B0604020202020204" pitchFamily="34" charset="0"/>
              </a:rPr>
              <a:t> Sunday in Ordinary Time is in the month of __________________</a:t>
            </a:r>
          </a:p>
          <a:p>
            <a:pPr marL="257175" indent="-257175">
              <a:lnSpc>
                <a:spcPct val="115000"/>
              </a:lnSpc>
              <a:buFont typeface="+mj-lt"/>
              <a:buAutoNum type="arabicParenR"/>
            </a:pPr>
            <a:r>
              <a:rPr lang="en-NZ" sz="1200" dirty="0">
                <a:latin typeface="Arial" panose="020B0604020202020204" pitchFamily="34" charset="0"/>
                <a:ea typeface="Calibri" panose="020F0502020204030204" pitchFamily="34" charset="0"/>
                <a:cs typeface="Arial" panose="020B0604020202020204" pitchFamily="34" charset="0"/>
              </a:rPr>
              <a:t>The 32</a:t>
            </a:r>
            <a:r>
              <a:rPr lang="en-NZ" sz="1200" baseline="30000" dirty="0">
                <a:latin typeface="Arial" panose="020B0604020202020204" pitchFamily="34" charset="0"/>
                <a:ea typeface="Calibri" panose="020F0502020204030204" pitchFamily="34" charset="0"/>
                <a:cs typeface="Arial" panose="020B0604020202020204" pitchFamily="34" charset="0"/>
              </a:rPr>
              <a:t>nd</a:t>
            </a:r>
            <a:r>
              <a:rPr lang="en-NZ" sz="1200" dirty="0">
                <a:latin typeface="Arial" panose="020B0604020202020204" pitchFamily="34" charset="0"/>
                <a:ea typeface="Calibri" panose="020F0502020204030204" pitchFamily="34" charset="0"/>
                <a:cs typeface="Arial" panose="020B0604020202020204" pitchFamily="34" charset="0"/>
              </a:rPr>
              <a:t>  Sunday in Ordinary Time is in the month of ________________</a:t>
            </a:r>
          </a:p>
          <a:p>
            <a:pPr marL="257175" indent="-257175">
              <a:lnSpc>
                <a:spcPct val="115000"/>
              </a:lnSpc>
              <a:spcAft>
                <a:spcPts val="450"/>
              </a:spcAft>
              <a:buFont typeface="+mj-lt"/>
              <a:buAutoNum type="arabicParenR"/>
            </a:pPr>
            <a:r>
              <a:rPr lang="en-NZ" sz="1200" dirty="0">
                <a:latin typeface="Arial" panose="020B0604020202020204" pitchFamily="34" charset="0"/>
                <a:ea typeface="Calibri" panose="020F0502020204030204" pitchFamily="34" charset="0"/>
                <a:cs typeface="Arial" panose="020B0604020202020204" pitchFamily="34" charset="0"/>
              </a:rPr>
              <a:t>The 25</a:t>
            </a:r>
            <a:r>
              <a:rPr lang="en-NZ" sz="1200" baseline="30000" dirty="0">
                <a:latin typeface="Arial" panose="020B0604020202020204" pitchFamily="34" charset="0"/>
                <a:ea typeface="Calibri" panose="020F0502020204030204" pitchFamily="34" charset="0"/>
                <a:cs typeface="Arial" panose="020B0604020202020204" pitchFamily="34" charset="0"/>
              </a:rPr>
              <a:t>th</a:t>
            </a:r>
            <a:r>
              <a:rPr lang="en-NZ" sz="1200" dirty="0">
                <a:latin typeface="Arial" panose="020B0604020202020204" pitchFamily="34" charset="0"/>
                <a:ea typeface="Calibri" panose="020F0502020204030204" pitchFamily="34" charset="0"/>
                <a:cs typeface="Arial" panose="020B0604020202020204" pitchFamily="34" charset="0"/>
              </a:rPr>
              <a:t>  Sunday in Ordinary Time is in the month of ________________</a:t>
            </a:r>
          </a:p>
        </p:txBody>
      </p:sp>
      <p:sp>
        <p:nvSpPr>
          <p:cNvPr id="13" name="Rectangle 12"/>
          <p:cNvSpPr/>
          <p:nvPr/>
        </p:nvSpPr>
        <p:spPr>
          <a:xfrm>
            <a:off x="3986085" y="1194532"/>
            <a:ext cx="5013915" cy="13665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200" b="1" dirty="0">
                <a:solidFill>
                  <a:schemeClr val="tx1"/>
                </a:solidFill>
                <a:latin typeface="Arial" panose="020B0604020202020204" pitchFamily="34" charset="0"/>
                <a:cs typeface="Arial" panose="020B0604020202020204" pitchFamily="34" charset="0"/>
              </a:rPr>
              <a:t>Write the answers at the end of the question</a:t>
            </a:r>
          </a:p>
          <a:p>
            <a:pPr marL="228600" indent="-228600">
              <a:buFont typeface="+mj-lt"/>
              <a:buAutoNum type="arabicParenR"/>
            </a:pPr>
            <a:r>
              <a:rPr lang="en-NZ" sz="1200" dirty="0">
                <a:solidFill>
                  <a:schemeClr val="tx1"/>
                </a:solidFill>
                <a:latin typeface="Arial" panose="020B0604020202020204" pitchFamily="34" charset="0"/>
                <a:cs typeface="Arial" panose="020B0604020202020204" pitchFamily="34" charset="0"/>
              </a:rPr>
              <a:t>How many weeks are there in Ordinary Time?__________________</a:t>
            </a:r>
          </a:p>
          <a:p>
            <a:pPr marL="228600" indent="-228600">
              <a:buFont typeface="+mj-lt"/>
              <a:buAutoNum type="arabicParenR"/>
            </a:pPr>
            <a:r>
              <a:rPr lang="en-NZ" sz="1200" dirty="0">
                <a:solidFill>
                  <a:schemeClr val="tx1"/>
                </a:solidFill>
                <a:latin typeface="Arial" panose="020B0604020202020204" pitchFamily="34" charset="0"/>
                <a:cs typeface="Arial" panose="020B0604020202020204" pitchFamily="34" charset="0"/>
              </a:rPr>
              <a:t>What is the order of the Sundays in ‘Ordered’ Time?_____________</a:t>
            </a:r>
          </a:p>
          <a:p>
            <a:pPr marL="228600" indent="-228600">
              <a:buFont typeface="+mj-lt"/>
              <a:buAutoNum type="arabicParenR"/>
            </a:pPr>
            <a:r>
              <a:rPr lang="en-NZ" sz="1200" dirty="0">
                <a:solidFill>
                  <a:schemeClr val="tx1"/>
                </a:solidFill>
                <a:latin typeface="Arial" panose="020B0604020202020204" pitchFamily="34" charset="0"/>
                <a:cs typeface="Arial" panose="020B0604020202020204" pitchFamily="34" charset="0"/>
              </a:rPr>
              <a:t>What is the first day of the Liturgical Year?____________________</a:t>
            </a:r>
          </a:p>
          <a:p>
            <a:pPr marL="228600" indent="-228600">
              <a:buFont typeface="+mj-lt"/>
              <a:buAutoNum type="arabicParenR"/>
            </a:pPr>
            <a:r>
              <a:rPr lang="en-NZ" sz="1200" dirty="0">
                <a:solidFill>
                  <a:schemeClr val="tx1"/>
                </a:solidFill>
                <a:latin typeface="Arial" panose="020B0604020202020204" pitchFamily="34" charset="0"/>
                <a:cs typeface="Arial" panose="020B0604020202020204" pitchFamily="34" charset="0"/>
              </a:rPr>
              <a:t>What is the last day of the Liturgical Year?_____________________</a:t>
            </a:r>
          </a:p>
          <a:p>
            <a:pPr marL="228600" indent="-228600">
              <a:buFont typeface="+mj-lt"/>
              <a:buAutoNum type="arabicParenR"/>
            </a:pPr>
            <a:r>
              <a:rPr lang="en-NZ" sz="1200" dirty="0">
                <a:solidFill>
                  <a:schemeClr val="tx1"/>
                </a:solidFill>
                <a:latin typeface="Arial" panose="020B0604020202020204" pitchFamily="34" charset="0"/>
                <a:cs typeface="Arial" panose="020B0604020202020204" pitchFamily="34" charset="0"/>
              </a:rPr>
              <a:t>What is the greatest feast in the Liturgical Year?________________</a:t>
            </a:r>
          </a:p>
        </p:txBody>
      </p:sp>
    </p:spTree>
    <p:extLst>
      <p:ext uri="{BB962C8B-B14F-4D97-AF65-F5344CB8AC3E}">
        <p14:creationId xmlns:p14="http://schemas.microsoft.com/office/powerpoint/2010/main" val="3982814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544" y="80963"/>
            <a:ext cx="7886700" cy="994172"/>
          </a:xfrm>
        </p:spPr>
        <p:txBody>
          <a:bodyPr/>
          <a:lstStyle/>
          <a:p>
            <a:pPr algn="ctr"/>
            <a:r>
              <a:rPr lang="en-NZ" dirty="0"/>
              <a:t>Check up Worksheet</a:t>
            </a: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7875873" y="273845"/>
            <a:ext cx="971793" cy="971793"/>
          </a:xfrm>
          <a:prstGeom prst="rect">
            <a:avLst/>
          </a:prstGeom>
          <a:ln>
            <a:noFill/>
          </a:ln>
          <a:effectLst>
            <a:outerShdw blurRad="292100" dist="139700" dir="2700000" algn="tl" rotWithShape="0">
              <a:srgbClr val="333333">
                <a:alpha val="65000"/>
              </a:srgbClr>
            </a:outerShdw>
          </a:effectLst>
        </p:spPr>
      </p:pic>
      <p:graphicFrame>
        <p:nvGraphicFramePr>
          <p:cNvPr id="4" name="Table 3"/>
          <p:cNvGraphicFramePr>
            <a:graphicFrameLocks noGrp="1"/>
          </p:cNvGraphicFramePr>
          <p:nvPr>
            <p:extLst>
              <p:ext uri="{D42A27DB-BD31-4B8C-83A1-F6EECF244321}">
                <p14:modId xmlns:p14="http://schemas.microsoft.com/office/powerpoint/2010/main" val="3331590105"/>
              </p:ext>
            </p:extLst>
          </p:nvPr>
        </p:nvGraphicFramePr>
        <p:xfrm>
          <a:off x="1399459" y="1074550"/>
          <a:ext cx="6345108" cy="3620691"/>
        </p:xfrm>
        <a:graphic>
          <a:graphicData uri="http://schemas.openxmlformats.org/drawingml/2006/table">
            <a:tbl>
              <a:tblPr firstRow="1" bandRow="1">
                <a:tableStyleId>{5940675A-B579-460E-94D1-54222C63F5DA}</a:tableStyleId>
              </a:tblPr>
              <a:tblGrid>
                <a:gridCol w="6345108">
                  <a:extLst>
                    <a:ext uri="{9D8B030D-6E8A-4147-A177-3AD203B41FA5}">
                      <a16:colId xmlns:a16="http://schemas.microsoft.com/office/drawing/2014/main" val="3893928086"/>
                    </a:ext>
                  </a:extLst>
                </a:gridCol>
              </a:tblGrid>
              <a:tr h="777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1" kern="1200" dirty="0">
                          <a:solidFill>
                            <a:schemeClr val="tx1"/>
                          </a:solidFill>
                          <a:effectLst/>
                          <a:latin typeface="Arial" panose="020B0604020202020204" pitchFamily="34" charset="0"/>
                          <a:ea typeface="+mn-ea"/>
                          <a:cs typeface="Arial" panose="020B0604020202020204" pitchFamily="34" charset="0"/>
                        </a:rPr>
                        <a:t>Three things I have learned about Ordinary Time 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200" b="1" kern="1200" dirty="0">
                          <a:solidFill>
                            <a:schemeClr val="tx1"/>
                          </a:solidFill>
                          <a:effectLst/>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200" b="1" kern="1200" dirty="0">
                          <a:solidFill>
                            <a:schemeClr val="tx1"/>
                          </a:solidFill>
                          <a:effectLst/>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200" b="1" kern="1200" dirty="0">
                          <a:solidFill>
                            <a:schemeClr val="tx1"/>
                          </a:solidFill>
                          <a:effectLst/>
                          <a:latin typeface="Arial" panose="020B0604020202020204" pitchFamily="34" charset="0"/>
                          <a:ea typeface="+mn-ea"/>
                          <a:cs typeface="Arial" panose="020B0604020202020204" pitchFamily="34" charset="0"/>
                        </a:rPr>
                        <a:t>-</a:t>
                      </a:r>
                    </a:p>
                  </a:txBody>
                  <a:tcPr marL="68580" marR="68580" marT="34290" marB="34290"/>
                </a:tc>
                <a:extLst>
                  <a:ext uri="{0D108BD9-81ED-4DB2-BD59-A6C34878D82A}">
                    <a16:rowId xmlns:a16="http://schemas.microsoft.com/office/drawing/2014/main" val="4218771159"/>
                  </a:ext>
                </a:extLst>
              </a:tr>
              <a:tr h="6836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1" kern="1200" dirty="0">
                          <a:solidFill>
                            <a:schemeClr val="tx1"/>
                          </a:solidFill>
                          <a:effectLst/>
                          <a:latin typeface="Arial" panose="020B0604020202020204" pitchFamily="34" charset="0"/>
                          <a:ea typeface="+mn-ea"/>
                          <a:cs typeface="Arial" panose="020B0604020202020204" pitchFamily="34" charset="0"/>
                        </a:rPr>
                        <a:t>Explain to a younger child where Ordinary Time occurs in the Liturgical Year and what people can do during it </a:t>
                      </a:r>
                      <a:r>
                        <a:rPr lang="en-NZ" sz="1100" b="1" dirty="0">
                          <a:solidFill>
                            <a:schemeClr val="tx1"/>
                          </a:solidFill>
                          <a:latin typeface="Arial" panose="020B0604020202020204" pitchFamily="34" charset="0"/>
                          <a:cs typeface="Arial" panose="020B0604020202020204" pitchFamily="34" charset="0"/>
                        </a:rPr>
                        <a:t>to grow closer to God.</a:t>
                      </a:r>
                      <a:endParaRPr lang="en-NZ" sz="11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34290" marB="34290"/>
                </a:tc>
                <a:extLst>
                  <a:ext uri="{0D108BD9-81ED-4DB2-BD59-A6C34878D82A}">
                    <a16:rowId xmlns:a16="http://schemas.microsoft.com/office/drawing/2014/main" val="2182811536"/>
                  </a:ext>
                </a:extLst>
              </a:tr>
              <a:tr h="777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1" kern="1200" dirty="0">
                          <a:solidFill>
                            <a:schemeClr val="tx1"/>
                          </a:solidFill>
                          <a:effectLst/>
                          <a:latin typeface="Arial" panose="020B0604020202020204" pitchFamily="34" charset="0"/>
                          <a:ea typeface="+mn-ea"/>
                          <a:cs typeface="Arial" panose="020B0604020202020204" pitchFamily="34" charset="0"/>
                        </a:rPr>
                        <a:t>The 3 gospel stories about Jesus’ ‘ordinary’ life that I like to read in Ordinary Time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Arial" panose="020B0604020202020204" pitchFamily="34" charset="0"/>
                          <a:ea typeface="+mn-ea"/>
                          <a:cs typeface="Arial" panose="020B0604020202020204" pitchFamily="34" charset="0"/>
                        </a:rPr>
                        <a:t>-</a:t>
                      </a:r>
                    </a:p>
                  </a:txBody>
                  <a:tcPr marL="68580" marR="68580" marT="34290" marB="34290"/>
                </a:tc>
                <a:extLst>
                  <a:ext uri="{0D108BD9-81ED-4DB2-BD59-A6C34878D82A}">
                    <a16:rowId xmlns:a16="http://schemas.microsoft.com/office/drawing/2014/main" val="2705141170"/>
                  </a:ext>
                </a:extLst>
              </a:tr>
              <a:tr h="6836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1" dirty="0">
                          <a:solidFill>
                            <a:schemeClr val="tx1"/>
                          </a:solidFill>
                          <a:latin typeface="Arial" panose="020B0604020202020204" pitchFamily="34" charset="0"/>
                          <a:cs typeface="Arial" panose="020B0604020202020204" pitchFamily="34" charset="0"/>
                        </a:rPr>
                        <a:t>Which activity do you think helped you to learn best in this resource?</a:t>
                      </a:r>
                    </a:p>
                  </a:txBody>
                  <a:tcPr marL="68580" marR="68580" marT="34290" marB="34290"/>
                </a:tc>
                <a:extLst>
                  <a:ext uri="{0D108BD9-81ED-4DB2-BD59-A6C34878D82A}">
                    <a16:rowId xmlns:a16="http://schemas.microsoft.com/office/drawing/2014/main" val="2765680980"/>
                  </a:ext>
                </a:extLst>
              </a:tr>
              <a:tr h="6836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100" b="1" dirty="0">
                          <a:solidFill>
                            <a:schemeClr val="tx1"/>
                          </a:solidFill>
                          <a:latin typeface="Arial" panose="020B0604020202020204" pitchFamily="34" charset="0"/>
                          <a:cs typeface="Arial" panose="020B0604020202020204" pitchFamily="34" charset="0"/>
                        </a:rPr>
                        <a:t>Questions I would like to ask about the topics in this resource are…</a:t>
                      </a:r>
                      <a:endParaRPr lang="en-NZ" sz="1400" b="1" dirty="0">
                        <a:solidFill>
                          <a:schemeClr val="tx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595239916"/>
                  </a:ext>
                </a:extLst>
              </a:tr>
            </a:tbl>
          </a:graphicData>
        </a:graphic>
      </p:graphicFrame>
      <p:sp>
        <p:nvSpPr>
          <p:cNvPr id="5"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S-10</a:t>
            </a:r>
          </a:p>
        </p:txBody>
      </p:sp>
      <p:sp>
        <p:nvSpPr>
          <p:cNvPr id="6" name="Action Button: Up">
            <a:hlinkClick r:id="rId4" action="ppaction://hlinksldjump" highlightClick="1"/>
          </p:cNvPr>
          <p:cNvSpPr/>
          <p:nvPr/>
        </p:nvSpPr>
        <p:spPr>
          <a:xfrm rot="16200000">
            <a:off x="8100000" y="4680000"/>
            <a:ext cx="360000" cy="36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8" name="Textbox: Tool instructions"/>
          <p:cNvSpPr txBox="1"/>
          <p:nvPr/>
        </p:nvSpPr>
        <p:spPr>
          <a:xfrm>
            <a:off x="3169225" y="4879499"/>
            <a:ext cx="2805576" cy="246221"/>
          </a:xfrm>
          <a:prstGeom prst="rect">
            <a:avLst/>
          </a:prstGeom>
          <a:noFill/>
        </p:spPr>
        <p:txBody>
          <a:bodyPr wrap="none" rtlCol="0">
            <a:spAutoFit/>
          </a:bodyPr>
          <a:lstStyle/>
          <a:p>
            <a:pPr algn="ctr"/>
            <a:r>
              <a:rPr lang="en-GB" sz="1000" dirty="0">
                <a:latin typeface="Arial" pitchFamily="34" charset="0"/>
                <a:ea typeface="Segoe UI" pitchFamily="34" charset="0"/>
                <a:cs typeface="Arial" pitchFamily="34" charset="0"/>
              </a:rPr>
              <a:t>Click the up arrow to return to the presentation</a:t>
            </a:r>
          </a:p>
        </p:txBody>
      </p:sp>
      <p:sp>
        <p:nvSpPr>
          <p:cNvPr id="9" name="Rectangle 8"/>
          <p:cNvSpPr/>
          <p:nvPr/>
        </p:nvSpPr>
        <p:spPr>
          <a:xfrm>
            <a:off x="1743075" y="63945"/>
            <a:ext cx="6100763" cy="251607"/>
          </a:xfrm>
          <a:prstGeom prst="rect">
            <a:avLst/>
          </a:prstGeom>
        </p:spPr>
        <p:txBody>
          <a:bodyPr wrap="square">
            <a:spAutoFit/>
          </a:bodyPr>
          <a:lstStyle/>
          <a:p>
            <a:pPr>
              <a:lnSpc>
                <a:spcPct val="115000"/>
              </a:lnSpc>
              <a:spcAft>
                <a:spcPts val="750"/>
              </a:spcAft>
            </a:pPr>
            <a:r>
              <a:rPr lang="en-NZ" sz="900" dirty="0">
                <a:latin typeface="Arial" panose="020B0604020202020204" pitchFamily="34" charset="0"/>
                <a:ea typeface="Calibri" panose="020F0502020204030204" pitchFamily="34" charset="0"/>
                <a:cs typeface="Arial" panose="020B0604020202020204" pitchFamily="34" charset="0"/>
              </a:rPr>
              <a:t>Name ____________________________ 		Date _______________</a:t>
            </a:r>
            <a:endParaRPr lang="en-NZ" sz="825"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99973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pPr algn="ctr"/>
            <a:r>
              <a:rPr lang="en-NZ" sz="3600"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ea typeface="Malgun Gothic" panose="020B0503020000020004" pitchFamily="34" charset="-127"/>
              </a:rPr>
              <a:t>Learning Intentions</a:t>
            </a:r>
          </a:p>
        </p:txBody>
      </p:sp>
      <p:pic>
        <p:nvPicPr>
          <p:cNvPr id="5" name="Pic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7871" y="273844"/>
            <a:ext cx="1329796" cy="1329796"/>
          </a:xfrm>
          <a:prstGeom prst="rect">
            <a:avLst/>
          </a:prstGeom>
          <a:ln>
            <a:noFill/>
          </a:ln>
          <a:effectLst>
            <a:outerShdw blurRad="292100" dist="139700" dir="2700000" algn="tl" rotWithShape="0">
              <a:srgbClr val="333333">
                <a:alpha val="65000"/>
              </a:srgbClr>
            </a:outerShdw>
          </a:effectLst>
        </p:spPr>
      </p:pic>
      <p:sp>
        <p:nvSpPr>
          <p:cNvPr id="6" name="children will"/>
          <p:cNvSpPr/>
          <p:nvPr/>
        </p:nvSpPr>
        <p:spPr>
          <a:xfrm>
            <a:off x="688138" y="1732456"/>
            <a:ext cx="2783807" cy="492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100" b="1" dirty="0">
                <a:ln>
                  <a:solidFill>
                    <a:sysClr val="windowText" lastClr="000000"/>
                  </a:solidFill>
                </a:ln>
                <a:solidFill>
                  <a:schemeClr val="accent6">
                    <a:lumMod val="20000"/>
                    <a:lumOff val="80000"/>
                  </a:schemeClr>
                </a:solidFill>
                <a:latin typeface="Arial" panose="020B0604020202020204" pitchFamily="34" charset="0"/>
                <a:cs typeface="Arial" panose="020B0604020202020204" pitchFamily="34" charset="0"/>
              </a:rPr>
              <a:t>The children will…</a:t>
            </a:r>
          </a:p>
        </p:txBody>
      </p:sp>
      <p:sp>
        <p:nvSpPr>
          <p:cNvPr id="7" name="Box: 1"/>
          <p:cNvSpPr/>
          <p:nvPr/>
        </p:nvSpPr>
        <p:spPr>
          <a:xfrm>
            <a:off x="688139" y="2225634"/>
            <a:ext cx="8079581" cy="371475"/>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develop an understanding of  what  Ordinary Time in the Church’s year means</a:t>
            </a:r>
          </a:p>
        </p:txBody>
      </p:sp>
      <p:sp>
        <p:nvSpPr>
          <p:cNvPr id="8" name="Box: 2"/>
          <p:cNvSpPr/>
          <p:nvPr/>
        </p:nvSpPr>
        <p:spPr>
          <a:xfrm>
            <a:off x="688138" y="2789952"/>
            <a:ext cx="8079581" cy="666652"/>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describe where Ordinary Time occurs in the Liturgical Year and how people can use it to grow closer to God</a:t>
            </a:r>
            <a:endParaRPr lang="en-NZ" sz="2400" dirty="0">
              <a:solidFill>
                <a:schemeClr val="tx1"/>
              </a:solidFill>
              <a:latin typeface="Arial" panose="020B0604020202020204" pitchFamily="34" charset="0"/>
              <a:cs typeface="Arial" panose="020B0604020202020204" pitchFamily="34" charset="0"/>
            </a:endParaRPr>
          </a:p>
        </p:txBody>
      </p:sp>
      <p:sp>
        <p:nvSpPr>
          <p:cNvPr id="9" name="No. 1"/>
          <p:cNvSpPr txBox="1"/>
          <p:nvPr/>
        </p:nvSpPr>
        <p:spPr>
          <a:xfrm>
            <a:off x="271462" y="2253004"/>
            <a:ext cx="357188" cy="323165"/>
          </a:xfrm>
          <a:prstGeom prst="rect">
            <a:avLst/>
          </a:prstGeom>
          <a:noFill/>
        </p:spPr>
        <p:txBody>
          <a:bodyPr wrap="square" rtlCol="0">
            <a:spAutoFit/>
          </a:bodyPr>
          <a:lstStyle/>
          <a:p>
            <a:r>
              <a:rPr lang="en-NZ" sz="1500" b="1" dirty="0">
                <a:latin typeface="Arial" panose="020B0604020202020204" pitchFamily="34" charset="0"/>
                <a:cs typeface="Arial" panose="020B0604020202020204" pitchFamily="34" charset="0"/>
              </a:rPr>
              <a:t>1)</a:t>
            </a:r>
          </a:p>
        </p:txBody>
      </p:sp>
      <p:sp>
        <p:nvSpPr>
          <p:cNvPr id="10" name="No. 2"/>
          <p:cNvSpPr txBox="1"/>
          <p:nvPr/>
        </p:nvSpPr>
        <p:spPr>
          <a:xfrm>
            <a:off x="271778" y="2789435"/>
            <a:ext cx="435769" cy="323165"/>
          </a:xfrm>
          <a:prstGeom prst="rect">
            <a:avLst/>
          </a:prstGeom>
          <a:noFill/>
        </p:spPr>
        <p:txBody>
          <a:bodyPr wrap="square" rtlCol="0">
            <a:spAutoFit/>
          </a:bodyPr>
          <a:lstStyle/>
          <a:p>
            <a:r>
              <a:rPr lang="en-NZ" sz="1500" b="1" dirty="0">
                <a:latin typeface="Arial" panose="020B0604020202020204" pitchFamily="34" charset="0"/>
                <a:cs typeface="Arial" panose="020B0604020202020204" pitchFamily="34" charset="0"/>
              </a:rPr>
              <a:t>2)</a:t>
            </a:r>
          </a:p>
        </p:txBody>
      </p:sp>
      <p:sp>
        <p:nvSpPr>
          <p:cNvPr id="11" name="Box: 3"/>
          <p:cNvSpPr/>
          <p:nvPr/>
        </p:nvSpPr>
        <p:spPr>
          <a:xfrm>
            <a:off x="688138" y="3649447"/>
            <a:ext cx="8079581" cy="56598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chemeClr val="tx1"/>
                </a:solidFill>
                <a:latin typeface="Arial" panose="020B0604020202020204" pitchFamily="34" charset="0"/>
                <a:cs typeface="Arial" panose="020B0604020202020204" pitchFamily="34" charset="0"/>
              </a:rPr>
              <a:t>name three gospel stories about Jesus’ ‘ordinary’ life that are read  in Ordinary Time.</a:t>
            </a:r>
            <a:endParaRPr lang="en-NZ" sz="2800" dirty="0">
              <a:solidFill>
                <a:schemeClr val="tx1"/>
              </a:solidFill>
              <a:latin typeface="Arial" panose="020B0604020202020204" pitchFamily="34" charset="0"/>
              <a:cs typeface="Arial" panose="020B0604020202020204" pitchFamily="34" charset="0"/>
            </a:endParaRPr>
          </a:p>
        </p:txBody>
      </p:sp>
      <p:sp>
        <p:nvSpPr>
          <p:cNvPr id="12" name="No. 3"/>
          <p:cNvSpPr txBox="1"/>
          <p:nvPr/>
        </p:nvSpPr>
        <p:spPr>
          <a:xfrm>
            <a:off x="271463" y="3649447"/>
            <a:ext cx="357187" cy="323165"/>
          </a:xfrm>
          <a:prstGeom prst="rect">
            <a:avLst/>
          </a:prstGeom>
          <a:noFill/>
        </p:spPr>
        <p:txBody>
          <a:bodyPr wrap="square" rtlCol="0">
            <a:spAutoFit/>
          </a:bodyPr>
          <a:lstStyle/>
          <a:p>
            <a:r>
              <a:rPr lang="en-NZ" sz="1500" b="1" dirty="0">
                <a:latin typeface="Arial" panose="020B0604020202020204" pitchFamily="34" charset="0"/>
                <a:cs typeface="Arial" panose="020B0604020202020204" pitchFamily="34" charset="0"/>
              </a:rPr>
              <a:t>3)</a:t>
            </a:r>
          </a:p>
        </p:txBody>
      </p:sp>
      <p:sp>
        <p:nvSpPr>
          <p:cNvPr id="13"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S-02</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Action Button: Back">
            <a:hlinkClick r:id="" action="ppaction://hlinkshowjump?jump=previousslide" highlightClick="1"/>
          </p:cNvPr>
          <p:cNvSpPr/>
          <p:nvPr/>
        </p:nvSpPr>
        <p:spPr>
          <a:xfrm>
            <a:off x="7596000"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Instruction"/>
          <p:cNvSpPr/>
          <p:nvPr/>
        </p:nvSpPr>
        <p:spPr>
          <a:xfrm>
            <a:off x="3628010" y="4886549"/>
            <a:ext cx="2023311" cy="261610"/>
          </a:xfrm>
          <a:prstGeom prst="rect">
            <a:avLst/>
          </a:prstGeom>
        </p:spPr>
        <p:txBody>
          <a:bodyPr wrap="none">
            <a:spAutoFit/>
          </a:bodyPr>
          <a:lstStyle/>
          <a:p>
            <a:pPr lvl="0" algn="ctr"/>
            <a:r>
              <a:rPr lang="en-GB" sz="1100" dirty="0">
                <a:solidFill>
                  <a:schemeClr val="bg1"/>
                </a:solidFill>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730244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25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left)">
                                      <p:cBhvr>
                                        <p:cTn id="13" dur="125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125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withEffect">
                                  <p:stCondLst>
                                    <p:cond delay="0"/>
                                  </p:stCondLst>
                                  <p:childTnLst>
                                    <p:set>
                                      <p:cBhvr>
                                        <p:cTn id="33" dur="1" fill="hold">
                                          <p:stCondLst>
                                            <p:cond delay="0"/>
                                          </p:stCondLst>
                                        </p:cTn>
                                        <p:tgtEl>
                                          <p:spTgt spid="7">
                                            <p:txEl>
                                              <p:pRg st="0" end="0"/>
                                            </p:txEl>
                                          </p:spTgt>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8">
                                            <p:txEl>
                                              <p:pRg st="0" end="0"/>
                                            </p:txEl>
                                          </p:spTgt>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94172"/>
          </a:xfrm>
        </p:spPr>
        <p:txBody>
          <a:bodyPr>
            <a:normAutofit/>
          </a:bodyPr>
          <a:lstStyle/>
          <a:p>
            <a:pPr algn="ctr"/>
            <a:r>
              <a:rPr lang="en-NZ" sz="3600"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ea typeface="Malgun Gothic" panose="020B0503020000020004" pitchFamily="34" charset="-127"/>
              </a:rPr>
              <a:t>There are many ‘ordinary’ times in our lives</a:t>
            </a:r>
          </a:p>
        </p:txBody>
      </p:sp>
      <p:pic>
        <p:nvPicPr>
          <p:cNvPr id="4" name="Picture 3" descr="A group of people posing for a photo&#10;&#10;Description generated with very high confidence"/>
          <p:cNvPicPr>
            <a:picLocks noChangeAspect="1"/>
          </p:cNvPicPr>
          <p:nvPr/>
        </p:nvPicPr>
        <p:blipFill rotWithShape="1">
          <a:blip r:embed="rId3">
            <a:extLst>
              <a:ext uri="{28A0092B-C50C-407E-A947-70E740481C1C}">
                <a14:useLocalDpi xmlns:a14="http://schemas.microsoft.com/office/drawing/2010/main" val="0"/>
              </a:ext>
            </a:extLst>
          </a:blip>
          <a:srcRect l="472" t="772" r="-186" b="888"/>
          <a:stretch/>
        </p:blipFill>
        <p:spPr>
          <a:xfrm>
            <a:off x="316062" y="1109496"/>
            <a:ext cx="4926683" cy="34551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Scroll: Vertical 5"/>
          <p:cNvSpPr/>
          <p:nvPr/>
        </p:nvSpPr>
        <p:spPr>
          <a:xfrm>
            <a:off x="5623489" y="1939374"/>
            <a:ext cx="3116063" cy="1795424"/>
          </a:xfrm>
          <a:prstGeom prst="verticalScroll">
            <a:avLst>
              <a:gd name="adj" fmla="val 11369"/>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Share what you do on ordinary days at home and at school</a:t>
            </a:r>
          </a:p>
        </p:txBody>
      </p:sp>
      <p:sp>
        <p:nvSpPr>
          <p:cNvPr id="7"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S-03</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Action Button: Worksheet">
            <a:hlinkClick r:id="rId4" action="ppaction://hlinksldjump" highlightClick="1"/>
          </p:cNvPr>
          <p:cNvSpPr/>
          <p:nvPr/>
        </p:nvSpPr>
        <p:spPr>
          <a:xfrm>
            <a:off x="7182221" y="4680000"/>
            <a:ext cx="360000" cy="360000"/>
          </a:xfrm>
          <a:prstGeom prst="actionButtonDocumen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Rectangle 10"/>
          <p:cNvSpPr/>
          <p:nvPr/>
        </p:nvSpPr>
        <p:spPr>
          <a:xfrm>
            <a:off x="3277415" y="4881890"/>
            <a:ext cx="2589170" cy="261610"/>
          </a:xfrm>
          <a:prstGeom prst="rect">
            <a:avLst/>
          </a:prstGeom>
        </p:spPr>
        <p:txBody>
          <a:bodyPr wrap="none">
            <a:spAutoFit/>
          </a:bodyPr>
          <a:lstStyle/>
          <a:p>
            <a:pPr lvl="0" algn="ctr"/>
            <a:r>
              <a:rPr lang="en-NZ" sz="1100" dirty="0">
                <a:solidFill>
                  <a:schemeClr val="bg1"/>
                </a:solidFill>
                <a:latin typeface="Arial" panose="020B0604020202020204" pitchFamily="34" charset="0"/>
                <a:cs typeface="Arial" panose="020B0604020202020204" pitchFamily="34" charset="0"/>
              </a:rPr>
              <a:t>Click the worksheet icon for worksheet</a:t>
            </a:r>
          </a:p>
        </p:txBody>
      </p:sp>
    </p:spTree>
    <p:extLst>
      <p:ext uri="{BB962C8B-B14F-4D97-AF65-F5344CB8AC3E}">
        <p14:creationId xmlns:p14="http://schemas.microsoft.com/office/powerpoint/2010/main" val="1257314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9360"/>
          </a:xfrm>
        </p:spPr>
        <p:txBody>
          <a:bodyPr>
            <a:normAutofit/>
          </a:bodyPr>
          <a:lstStyle/>
          <a:p>
            <a:pPr algn="ctr"/>
            <a:r>
              <a:rPr lang="en-NZ" sz="3600"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ea typeface="Malgun Gothic" panose="020B0503020000020004" pitchFamily="34" charset="-127"/>
              </a:rPr>
              <a:t>The Place of Ordinary Time in the Liturgical Year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458" y="1071160"/>
            <a:ext cx="3788840" cy="3788840"/>
          </a:xfrm>
          <a:prstGeom prst="rect">
            <a:avLst/>
          </a:prstGeom>
          <a:ln>
            <a:noFill/>
          </a:ln>
          <a:effectLst>
            <a:outerShdw blurRad="292100" dist="139700" dir="2700000" algn="tl" rotWithShape="0">
              <a:srgbClr val="333333">
                <a:alpha val="65000"/>
              </a:srgbClr>
            </a:outerShdw>
          </a:effectLst>
        </p:spPr>
      </p:pic>
      <p:sp>
        <p:nvSpPr>
          <p:cNvPr id="6" name="Rectangle: Rounded Corners 5"/>
          <p:cNvSpPr/>
          <p:nvPr/>
        </p:nvSpPr>
        <p:spPr>
          <a:xfrm>
            <a:off x="4450080" y="1235267"/>
            <a:ext cx="4369920" cy="3406858"/>
          </a:xfrm>
          <a:prstGeom prst="roundRect">
            <a:avLst>
              <a:gd name="adj" fmla="val 5101"/>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Wingdings" panose="05000000000000000000" pitchFamily="2" charset="2"/>
              <a:buChar char="Ø"/>
            </a:pPr>
            <a:r>
              <a:rPr lang="en-NZ" sz="1600" dirty="0">
                <a:solidFill>
                  <a:schemeClr val="tx1"/>
                </a:solidFill>
                <a:latin typeface="Arial" panose="020B0604020202020204" pitchFamily="34" charset="0"/>
                <a:cs typeface="Arial" panose="020B0604020202020204" pitchFamily="34" charset="0"/>
              </a:rPr>
              <a:t>Look at the Liturgical Calendar and make an observation about Ordinary Time.</a:t>
            </a:r>
          </a:p>
          <a:p>
            <a:pPr marL="214313" indent="-214313">
              <a:buFont typeface="Wingdings" panose="05000000000000000000" pitchFamily="2" charset="2"/>
              <a:buChar char="Ø"/>
            </a:pPr>
            <a:r>
              <a:rPr lang="en-NZ" sz="1600" dirty="0">
                <a:solidFill>
                  <a:schemeClr val="tx1"/>
                </a:solidFill>
                <a:latin typeface="Arial" panose="020B0604020202020204" pitchFamily="34" charset="0"/>
                <a:cs typeface="Arial" panose="020B0604020202020204" pitchFamily="34" charset="0"/>
              </a:rPr>
              <a:t>Why does Ordinary time take up so much of the year?</a:t>
            </a:r>
          </a:p>
          <a:p>
            <a:pPr marL="214313" indent="-214313">
              <a:buFont typeface="Wingdings" panose="05000000000000000000" pitchFamily="2" charset="2"/>
              <a:buChar char="Ø"/>
            </a:pPr>
            <a:r>
              <a:rPr lang="en-NZ" sz="1600" dirty="0">
                <a:solidFill>
                  <a:schemeClr val="tx1"/>
                </a:solidFill>
                <a:latin typeface="Arial" panose="020B0604020202020204" pitchFamily="34" charset="0"/>
                <a:cs typeface="Arial" panose="020B0604020202020204" pitchFamily="34" charset="0"/>
              </a:rPr>
              <a:t>What do both parts of Ordinary Time follow?</a:t>
            </a:r>
          </a:p>
          <a:p>
            <a:pPr marL="214313" indent="-214313">
              <a:buFont typeface="Wingdings" panose="05000000000000000000" pitchFamily="2" charset="2"/>
              <a:buChar char="Ø"/>
            </a:pPr>
            <a:r>
              <a:rPr lang="en-NZ" sz="1600" dirty="0">
                <a:solidFill>
                  <a:schemeClr val="tx1"/>
                </a:solidFill>
                <a:latin typeface="Arial" panose="020B0604020202020204" pitchFamily="34" charset="0"/>
                <a:cs typeface="Arial" panose="020B0604020202020204" pitchFamily="34" charset="0"/>
              </a:rPr>
              <a:t>Why was green chosen for Ordinary Time?</a:t>
            </a:r>
          </a:p>
          <a:p>
            <a:pPr marL="214313" indent="-214313">
              <a:buFont typeface="Wingdings" panose="05000000000000000000" pitchFamily="2" charset="2"/>
              <a:buChar char="Ø"/>
            </a:pPr>
            <a:r>
              <a:rPr lang="en-NZ" sz="1600" dirty="0">
                <a:solidFill>
                  <a:schemeClr val="tx1"/>
                </a:solidFill>
                <a:latin typeface="Arial" panose="020B0604020202020204" pitchFamily="34" charset="0"/>
                <a:cs typeface="Arial" panose="020B0604020202020204" pitchFamily="34" charset="0"/>
              </a:rPr>
              <a:t>How can followers of Jesus use Ordinary Time to grow closer to him? </a:t>
            </a:r>
          </a:p>
          <a:p>
            <a:pPr marL="214313" indent="-214313">
              <a:buFont typeface="Wingdings" panose="05000000000000000000" pitchFamily="2" charset="2"/>
              <a:buChar char="Ø"/>
            </a:pPr>
            <a:r>
              <a:rPr lang="en-NZ" sz="1600" dirty="0">
                <a:solidFill>
                  <a:schemeClr val="tx1"/>
                </a:solidFill>
                <a:latin typeface="Arial" panose="020B0604020202020204" pitchFamily="34" charset="0"/>
                <a:cs typeface="Arial" panose="020B0604020202020204" pitchFamily="34" charset="0"/>
              </a:rPr>
              <a:t>Describe where the parts of Ordinary Time occur in the Liturgical Year. </a:t>
            </a:r>
          </a:p>
        </p:txBody>
      </p:sp>
      <p:sp>
        <p:nvSpPr>
          <p:cNvPr id="7"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S-04</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Action Button: Get Information 9">
            <a:hlinkClick r:id="" action="ppaction://noaction" highlightClick="1"/>
          </p:cNvPr>
          <p:cNvSpPr/>
          <p:nvPr/>
        </p:nvSpPr>
        <p:spPr>
          <a:xfrm>
            <a:off x="7091608" y="4680000"/>
            <a:ext cx="432048" cy="360000"/>
          </a:xfrm>
          <a:prstGeom prst="actionButtonInformation">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sp>
        <p:nvSpPr>
          <p:cNvPr id="11" name="Oval 10"/>
          <p:cNvSpPr/>
          <p:nvPr/>
        </p:nvSpPr>
        <p:spPr>
          <a:xfrm>
            <a:off x="8532440" y="1277161"/>
            <a:ext cx="210018" cy="201707"/>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500" dirty="0"/>
              <a:t>X</a:t>
            </a:r>
          </a:p>
        </p:txBody>
      </p:sp>
      <p:sp>
        <p:nvSpPr>
          <p:cNvPr id="12" name="Rectangle 11"/>
          <p:cNvSpPr/>
          <p:nvPr/>
        </p:nvSpPr>
        <p:spPr>
          <a:xfrm>
            <a:off x="3471378" y="4881890"/>
            <a:ext cx="2201244" cy="261610"/>
          </a:xfrm>
          <a:prstGeom prst="rect">
            <a:avLst/>
          </a:prstGeom>
        </p:spPr>
        <p:txBody>
          <a:bodyPr wrap="none">
            <a:spAutoFit/>
          </a:bodyPr>
          <a:lstStyle/>
          <a:p>
            <a:pPr lvl="0" algn="ctr"/>
            <a:r>
              <a:rPr lang="en-GB" sz="1100" dirty="0">
                <a:solidFill>
                  <a:schemeClr val="bg1"/>
                </a:solidFill>
                <a:latin typeface="Arial" pitchFamily="34" charset="0"/>
                <a:ea typeface="Segoe UI" pitchFamily="34" charset="0"/>
                <a:cs typeface="Arial" pitchFamily="34" charset="0"/>
              </a:rPr>
              <a:t>Click the “</a:t>
            </a:r>
            <a:r>
              <a:rPr lang="en-GB" sz="1100" dirty="0" err="1">
                <a:solidFill>
                  <a:schemeClr val="bg1"/>
                </a:solidFill>
                <a:latin typeface="Arial" pitchFamily="34" charset="0"/>
                <a:ea typeface="Segoe UI" pitchFamily="34" charset="0"/>
                <a:cs typeface="Arial" pitchFamily="34" charset="0"/>
              </a:rPr>
              <a:t>i</a:t>
            </a:r>
            <a:r>
              <a:rPr lang="en-GB" sz="1100" dirty="0">
                <a:solidFill>
                  <a:schemeClr val="bg1"/>
                </a:solidFill>
                <a:latin typeface="Arial" pitchFamily="34" charset="0"/>
                <a:ea typeface="Segoe UI" pitchFamily="34" charset="0"/>
                <a:cs typeface="Arial" pitchFamily="34" charset="0"/>
              </a:rPr>
              <a:t>” button to reveal text.</a:t>
            </a:r>
          </a:p>
        </p:txBody>
      </p:sp>
    </p:spTree>
    <p:extLst>
      <p:ext uri="{BB962C8B-B14F-4D97-AF65-F5344CB8AC3E}">
        <p14:creationId xmlns:p14="http://schemas.microsoft.com/office/powerpoint/2010/main" val="1062864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nextCondLst>
                <p:cond evt="onClick" delay="0">
                  <p:tgtEl>
                    <p:spTgt spid="10"/>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6"/>
                                        </p:tgtEl>
                                        <p:attrNameLst>
                                          <p:attrName>ppt_x</p:attrName>
                                        </p:attrNameLst>
                                      </p:cBhvr>
                                      <p:tavLst>
                                        <p:tav tm="0">
                                          <p:val>
                                            <p:strVal val="ppt_x"/>
                                          </p:val>
                                        </p:tav>
                                        <p:tav tm="100000">
                                          <p:val>
                                            <p:strVal val="ppt_x"/>
                                          </p:val>
                                        </p:tav>
                                      </p:tavLst>
                                    </p:anim>
                                    <p:anim calcmode="lin" valueType="num">
                                      <p:cBhvr additive="base">
                                        <p:cTn id="18" dur="500"/>
                                        <p:tgtEl>
                                          <p:spTgt spid="6"/>
                                        </p:tgtEl>
                                        <p:attrNameLst>
                                          <p:attrName>ppt_y</p:attrName>
                                        </p:attrNameLst>
                                      </p:cBhvr>
                                      <p:tavLst>
                                        <p:tav tm="0">
                                          <p:val>
                                            <p:strVal val="ppt_y"/>
                                          </p:val>
                                        </p:tav>
                                        <p:tav tm="100000">
                                          <p:val>
                                            <p:strVal val="1+ppt_h/2"/>
                                          </p:val>
                                        </p:tav>
                                      </p:tavLst>
                                    </p:anim>
                                    <p:set>
                                      <p:cBhvr>
                                        <p:cTn id="19" dur="1" fill="hold">
                                          <p:stCondLst>
                                            <p:cond delay="499"/>
                                          </p:stCondLst>
                                        </p:cTn>
                                        <p:tgtEl>
                                          <p:spTgt spid="6"/>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2" nodeType="clickEffect">
                                  <p:stCondLst>
                                    <p:cond delay="0"/>
                                  </p:stCondLst>
                                  <p:childTnLst>
                                    <p:set>
                                      <p:cBhvr>
                                        <p:cTn id="27" dur="1" fill="hold">
                                          <p:stCondLst>
                                            <p:cond delay="0"/>
                                          </p:stCondLst>
                                        </p:cTn>
                                        <p:tgtEl>
                                          <p:spTgt spid="6"/>
                                        </p:tgtEl>
                                        <p:attrNameLst>
                                          <p:attrName>style.visibility</p:attrName>
                                        </p:attrNameLst>
                                      </p:cBhvr>
                                      <p:to>
                                        <p:strVal val="hidden"/>
                                      </p:to>
                                    </p:set>
                                  </p:childTnLst>
                                </p:cTn>
                              </p:par>
                              <p:par>
                                <p:cTn id="28" presetID="1" presetClass="exit" presetSubtype="0" fill="hold" grpId="2" nodeType="withEffect">
                                  <p:stCondLst>
                                    <p:cond delay="0"/>
                                  </p:stCondLst>
                                  <p:childTnLst>
                                    <p:set>
                                      <p:cBhvr>
                                        <p:cTn id="2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3"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xit" presetSubtype="0" fill="hold" grpId="3"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animBg="1"/>
      <p:bldP spid="6" grpId="1" animBg="1"/>
      <p:bldP spid="6" grpId="2" animBg="1"/>
      <p:bldP spid="6" grpId="3" animBg="1"/>
      <p:bldP spid="11" grpId="0" animBg="1"/>
      <p:bldP spid="11" grpId="1" animBg="1"/>
      <p:bldP spid="11" grpId="2" animBg="1"/>
      <p:bldP spid="11"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2006"/>
          </a:xfrm>
        </p:spPr>
        <p:txBody>
          <a:bodyPr>
            <a:normAutofit/>
          </a:bodyPr>
          <a:lstStyle/>
          <a:p>
            <a:pPr algn="ctr"/>
            <a:r>
              <a:rPr lang="en-NZ" sz="3600"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ea typeface="Malgun Gothic" panose="020B0503020000020004" pitchFamily="34" charset="-127"/>
              </a:rPr>
              <a:t>Ordinary Time is the time that is not part </a:t>
            </a:r>
            <a:br>
              <a:rPr lang="en-NZ" sz="3600"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ea typeface="Malgun Gothic" panose="020B0503020000020004" pitchFamily="34" charset="-127"/>
              </a:rPr>
            </a:br>
            <a:r>
              <a:rPr lang="en-NZ" sz="3600"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ea typeface="Malgun Gothic" panose="020B0503020000020004" pitchFamily="34" charset="-127"/>
              </a:rPr>
              <a:t>of the major seasons in the Church’s year </a:t>
            </a:r>
          </a:p>
        </p:txBody>
      </p:sp>
      <p:sp>
        <p:nvSpPr>
          <p:cNvPr id="3" name="Shape: Image"/>
          <p:cNvSpPr/>
          <p:nvPr/>
        </p:nvSpPr>
        <p:spPr>
          <a:xfrm>
            <a:off x="2559463" y="1202940"/>
            <a:ext cx="4025071" cy="1689597"/>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024612" y="88005"/>
            <a:ext cx="3142776" cy="2945500"/>
          </a:xfrm>
          <a:prstGeom prst="rect">
            <a:avLst/>
          </a:prstGeom>
          <a:noFill/>
          <a:extLst>
            <a:ext uri="{909E8E84-426E-40DD-AFC4-6F175D3DCCD1}">
              <a14:hiddenFill xmlns:a14="http://schemas.microsoft.com/office/drawing/2010/main">
                <a:solidFill>
                  <a:srgbClr val="FFFFFF"/>
                </a:solidFill>
              </a14:hiddenFill>
            </a:ext>
          </a:extLst>
        </p:spPr>
      </p:pic>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125187" y="2395242"/>
            <a:ext cx="3275694" cy="263693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6378490" y="591259"/>
            <a:ext cx="2417718" cy="1938992"/>
          </a:xfrm>
          <a:prstGeom prst="rect">
            <a:avLst/>
          </a:prstGeom>
          <a:noFill/>
        </p:spPr>
        <p:txBody>
          <a:bodyPr wrap="square" rtlCol="0">
            <a:spAutoFit/>
          </a:bodyPr>
          <a:lstStyle/>
          <a:p>
            <a:r>
              <a:rPr lang="en-NZ" sz="1500" dirty="0">
                <a:latin typeface="Arial" panose="020B0604020202020204" pitchFamily="34" charset="0"/>
                <a:cs typeface="Arial" panose="020B0604020202020204" pitchFamily="34" charset="0"/>
              </a:rPr>
              <a:t>Name some of the special events celebrated in the life of the Church and how they are celebrated</a:t>
            </a:r>
            <a:r>
              <a:rPr lang="en-NZ" sz="1500" b="1" dirty="0">
                <a:latin typeface="Arial" panose="020B0604020202020204" pitchFamily="34" charset="0"/>
                <a:cs typeface="Arial" panose="020B0604020202020204" pitchFamily="34" charset="0"/>
              </a:rPr>
              <a:t>.</a:t>
            </a:r>
            <a:endParaRPr lang="en-NZ" sz="1500" dirty="0">
              <a:latin typeface="Arial" panose="020B0604020202020204" pitchFamily="34" charset="0"/>
              <a:cs typeface="Arial" panose="020B0604020202020204" pitchFamily="34" charset="0"/>
            </a:endParaRPr>
          </a:p>
          <a:p>
            <a:r>
              <a:rPr lang="en-NZ" sz="1500" dirty="0">
                <a:latin typeface="Arial" panose="020B0604020202020204" pitchFamily="34" charset="0"/>
                <a:cs typeface="Arial" panose="020B0604020202020204" pitchFamily="34" charset="0"/>
              </a:rPr>
              <a:t>Name some of the special events in the life of your family and how they are celebrated.</a:t>
            </a:r>
            <a:endParaRPr lang="en-GB" sz="2100" dirty="0">
              <a:latin typeface="Arial" panose="020B0604020202020204" pitchFamily="34" charset="0"/>
              <a:ea typeface="Segoe UI" pitchFamily="34" charset="0"/>
              <a:cs typeface="Arial" panose="020B0604020202020204" pitchFamily="34" charset="0"/>
            </a:endParaRP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0" y="8031"/>
            <a:ext cx="3177434" cy="2902972"/>
          </a:xfrm>
          <a:prstGeom prst="rect">
            <a:avLst/>
          </a:prstGeom>
          <a:noFill/>
          <a:extLst>
            <a:ext uri="{909E8E84-426E-40DD-AFC4-6F175D3DCCD1}">
              <a14:hiddenFill xmlns:a14="http://schemas.microsoft.com/office/drawing/2010/main">
                <a:solidFill>
                  <a:srgbClr val="FFFFFF"/>
                </a:solidFill>
              </a14:hiddenFill>
            </a:ext>
          </a:extLst>
        </p:spPr>
      </p:pic>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720156" y="2322074"/>
            <a:ext cx="3370410" cy="28093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260262" y="474490"/>
            <a:ext cx="2465330" cy="1938992"/>
          </a:xfrm>
          <a:prstGeom prst="rect">
            <a:avLst/>
          </a:prstGeom>
          <a:noFill/>
        </p:spPr>
        <p:txBody>
          <a:bodyPr wrap="square" rtlCol="0">
            <a:spAutoFit/>
          </a:bodyPr>
          <a:lstStyle/>
          <a:p>
            <a:r>
              <a:rPr lang="en-NZ" sz="1500" dirty="0">
                <a:latin typeface="Arial" panose="020B0604020202020204" pitchFamily="34" charset="0"/>
                <a:cs typeface="Arial" panose="020B0604020202020204" pitchFamily="34" charset="0"/>
              </a:rPr>
              <a:t>Ordinary does not mean unimportant. After the high celebrations of the seasons of Christmas and Easter Christians need time to rest and reflect on the teachings Jesus taught in his ‘ordinary’ life. </a:t>
            </a:r>
          </a:p>
        </p:txBody>
      </p:sp>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2" y="3252515"/>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2" y="2557571"/>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2" y="186262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2" y="1167684"/>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8" name="Textbox: Tool instructions"/>
          <p:cNvSpPr txBox="1"/>
          <p:nvPr/>
        </p:nvSpPr>
        <p:spPr>
          <a:xfrm>
            <a:off x="2977653" y="4881890"/>
            <a:ext cx="3188693" cy="261610"/>
          </a:xfrm>
          <a:prstGeom prst="rect">
            <a:avLst/>
          </a:prstGeom>
          <a:noFill/>
        </p:spPr>
        <p:txBody>
          <a:bodyPr wrap="none" rtlCol="0">
            <a:spAutoFit/>
          </a:bodyPr>
          <a:lstStyle/>
          <a:p>
            <a:pPr algn="ctr"/>
            <a:r>
              <a:rPr lang="en-GB" sz="1100" dirty="0">
                <a:solidFill>
                  <a:schemeClr val="bg1"/>
                </a:solidFill>
                <a:latin typeface="Arial" pitchFamily="34" charset="0"/>
                <a:ea typeface="Segoe UI" pitchFamily="34" charset="0"/>
                <a:cs typeface="Arial" pitchFamily="34" charset="0"/>
              </a:rPr>
              <a:t>Click the pins on the right to reveal post-it notes.</a:t>
            </a:r>
          </a:p>
        </p:txBody>
      </p:sp>
      <p:sp>
        <p:nvSpPr>
          <p:cNvPr id="29" name="Textbox: Line 4"/>
          <p:cNvSpPr txBox="1"/>
          <p:nvPr/>
        </p:nvSpPr>
        <p:spPr>
          <a:xfrm rot="20948926">
            <a:off x="4398742" y="2887737"/>
            <a:ext cx="2545697" cy="1708160"/>
          </a:xfrm>
          <a:prstGeom prst="rect">
            <a:avLst/>
          </a:prstGeom>
          <a:noFill/>
        </p:spPr>
        <p:txBody>
          <a:bodyPr wrap="square" rtlCol="0">
            <a:spAutoFit/>
          </a:bodyPr>
          <a:lstStyle/>
          <a:p>
            <a:r>
              <a:rPr lang="en-NZ" sz="1500" dirty="0">
                <a:latin typeface="Arial" panose="020B0604020202020204" pitchFamily="34" charset="0"/>
                <a:cs typeface="Arial" panose="020B0604020202020204" pitchFamily="34" charset="0"/>
              </a:rPr>
              <a:t>What is good about ‘ordinary’ times in your family and in the Church?</a:t>
            </a:r>
          </a:p>
          <a:p>
            <a:r>
              <a:rPr lang="en-NZ" sz="1500" dirty="0">
                <a:latin typeface="Arial" panose="020B0604020202020204" pitchFamily="34" charset="0"/>
                <a:cs typeface="Arial" panose="020B0604020202020204" pitchFamily="34" charset="0"/>
              </a:rPr>
              <a:t>How are they different from times of celebration?</a:t>
            </a:r>
          </a:p>
          <a:p>
            <a:r>
              <a:rPr lang="en-NZ" sz="1500" dirty="0">
                <a:latin typeface="Arial" panose="020B0604020202020204" pitchFamily="34" charset="0"/>
                <a:cs typeface="Arial" panose="020B0604020202020204" pitchFamily="34" charset="0"/>
              </a:rPr>
              <a:t>What would happen if we didn’t have ‘ordinary’ times?</a:t>
            </a:r>
          </a:p>
        </p:txBody>
      </p:sp>
      <p:sp>
        <p:nvSpPr>
          <p:cNvPr id="26" name="Textbox: Line 2"/>
          <p:cNvSpPr txBox="1"/>
          <p:nvPr/>
        </p:nvSpPr>
        <p:spPr>
          <a:xfrm rot="20948926">
            <a:off x="1037887" y="2744690"/>
            <a:ext cx="2574499" cy="2169825"/>
          </a:xfrm>
          <a:prstGeom prst="rect">
            <a:avLst/>
          </a:prstGeom>
          <a:noFill/>
        </p:spPr>
        <p:txBody>
          <a:bodyPr wrap="square" rtlCol="0">
            <a:spAutoFit/>
          </a:bodyPr>
          <a:lstStyle/>
          <a:p>
            <a:r>
              <a:rPr lang="en-NZ" sz="1500" dirty="0">
                <a:latin typeface="Arial" panose="020B0604020202020204" pitchFamily="34" charset="0"/>
                <a:cs typeface="Arial" panose="020B0604020202020204" pitchFamily="34" charset="0"/>
              </a:rPr>
              <a:t>Ordinary Time is a time for quiet growth. The journey of faith, like the journey of life that Christians are on, passes through different seasons. Some include special events and others are just routine and ordinary.</a:t>
            </a:r>
          </a:p>
        </p:txBody>
      </p:sp>
      <p:sp>
        <p:nvSpPr>
          <p:cNvPr id="34"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S-05</a:t>
            </a:r>
          </a:p>
        </p:txBody>
      </p:sp>
    </p:spTree>
    <p:extLst>
      <p:ext uri="{BB962C8B-B14F-4D97-AF65-F5344CB8AC3E}">
        <p14:creationId xmlns:p14="http://schemas.microsoft.com/office/powerpoint/2010/main" val="4189028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8196"/>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7" restart="whenNotActive" fill="hold" evtFilter="cancelBubble" nodeType="interactiveSeq">
                <p:stCondLst>
                  <p:cond evt="onClick" delay="0">
                    <p:tgtEl>
                      <p:spTgt spid="33"/>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19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4"/>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8196"/>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1"/>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7" grpId="0"/>
      <p:bldP spid="27" grpId="1"/>
      <p:bldP spid="27" grpId="2"/>
      <p:bldP spid="6" grpId="0"/>
      <p:bldP spid="6" grpId="1"/>
      <p:bldP spid="6" grpId="2"/>
      <p:bldP spid="29" grpId="0"/>
      <p:bldP spid="29" grpId="1"/>
      <p:bldP spid="29" grpId="2"/>
      <p:bldP spid="26" grpId="0"/>
      <p:bldP spid="26" grpId="1"/>
      <p:bldP spid="26"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set"/>
          <p:cNvSpPr/>
          <p:nvPr/>
        </p:nvSpPr>
        <p:spPr>
          <a:xfrm>
            <a:off x="6325371" y="2855771"/>
            <a:ext cx="1575064" cy="426474"/>
          </a:xfrm>
          <a:prstGeom prst="round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Reset</a:t>
            </a:r>
          </a:p>
        </p:txBody>
      </p:sp>
      <p:sp>
        <p:nvSpPr>
          <p:cNvPr id="2" name="Title 1"/>
          <p:cNvSpPr>
            <a:spLocks noGrp="1"/>
          </p:cNvSpPr>
          <p:nvPr>
            <p:ph type="title"/>
          </p:nvPr>
        </p:nvSpPr>
        <p:spPr>
          <a:xfrm>
            <a:off x="0" y="0"/>
            <a:ext cx="7562162" cy="1161453"/>
          </a:xfrm>
        </p:spPr>
        <p:txBody>
          <a:bodyPr>
            <a:normAutofit/>
          </a:bodyPr>
          <a:lstStyle/>
          <a:p>
            <a:pPr algn="ctr"/>
            <a:r>
              <a:rPr lang="en-NZ"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rPr>
              <a:t>How the Church uses colour to mark the Liturgical seasons including  Ordinary Time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36" y="1313201"/>
            <a:ext cx="4639932" cy="32541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A picture containing indoor, floor, wall, table&#10;&#10;Description generated with very high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2161" y="138848"/>
            <a:ext cx="1428203" cy="961290"/>
          </a:xfrm>
          <a:prstGeom prst="rect">
            <a:avLst/>
          </a:prstGeom>
          <a:ln>
            <a:solidFill>
              <a:schemeClr val="bg1"/>
            </a:solidFill>
          </a:ln>
        </p:spPr>
      </p:pic>
      <p:sp>
        <p:nvSpPr>
          <p:cNvPr id="10"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S-06</a:t>
            </a: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Action Button: Back">
            <a:hlinkClick r:id="" action="ppaction://hlinkshowjump?jump=previousslide" highlightClick="1"/>
          </p:cNvPr>
          <p:cNvSpPr/>
          <p:nvPr/>
        </p:nvSpPr>
        <p:spPr>
          <a:xfrm>
            <a:off x="7596000"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Card: 3"/>
          <p:cNvSpPr/>
          <p:nvPr/>
        </p:nvSpPr>
        <p:spPr>
          <a:xfrm>
            <a:off x="5704885" y="1313201"/>
            <a:ext cx="3196354" cy="3326286"/>
          </a:xfrm>
          <a:prstGeom prst="roundRect">
            <a:avLst>
              <a:gd name="adj" fmla="val 8001"/>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en-NZ" sz="1600" dirty="0">
                <a:solidFill>
                  <a:schemeClr val="tx1"/>
                </a:solidFill>
                <a:latin typeface="Arial" panose="020B0604020202020204" pitchFamily="34" charset="0"/>
                <a:ea typeface="Calibri" panose="020F0502020204030204" pitchFamily="34" charset="0"/>
                <a:cs typeface="Times New Roman" panose="02020603050405020304" pitchFamily="18" charset="0"/>
              </a:rPr>
              <a:t>The vestments that the priest wears also reflect the colour of the season that is being celebrated. The same colour is used for the altar cloths and the sanctuary decorations such as banners, flowers and symbols.</a:t>
            </a:r>
            <a:r>
              <a:rPr lang="en-NZ" sz="1600" dirty="0">
                <a:latin typeface="Arial" panose="020B0604020202020204" pitchFamily="34" charset="0"/>
                <a:ea typeface="Calibri" panose="020F0502020204030204" pitchFamily="34" charset="0"/>
                <a:cs typeface="Times New Roman" panose="02020603050405020304" pitchFamily="18" charset="0"/>
              </a:rPr>
              <a:t> </a:t>
            </a:r>
          </a:p>
          <a:p>
            <a:pPr>
              <a:lnSpc>
                <a:spcPct val="115000"/>
              </a:lnSpc>
              <a:spcAft>
                <a:spcPts val="750"/>
              </a:spcAft>
            </a:pPr>
            <a:r>
              <a:rPr lang="en-NZ" sz="1600" b="1" dirty="0">
                <a:solidFill>
                  <a:srgbClr val="009644"/>
                </a:solidFill>
                <a:latin typeface="Arial" panose="020B0604020202020204" pitchFamily="34" charset="0"/>
                <a:ea typeface="Calibri" panose="020F0502020204030204" pitchFamily="34" charset="0"/>
                <a:cs typeface="Times New Roman" panose="02020603050405020304" pitchFamily="18" charset="0"/>
              </a:rPr>
              <a:t>What colour vestments would priests wear most during the Liturgical Year? Why?</a:t>
            </a:r>
            <a:endParaRPr lang="en-NZ" dirty="0">
              <a:solidFill>
                <a:srgbClr val="009644"/>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Card: 2"/>
          <p:cNvSpPr/>
          <p:nvPr/>
        </p:nvSpPr>
        <p:spPr>
          <a:xfrm>
            <a:off x="5704885" y="1311824"/>
            <a:ext cx="3196354" cy="3327663"/>
          </a:xfrm>
          <a:prstGeom prst="roundRect">
            <a:avLst>
              <a:gd name="adj" fmla="val 8001"/>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en-NZ" sz="1600" dirty="0">
                <a:solidFill>
                  <a:schemeClr val="tx1"/>
                </a:solidFill>
                <a:latin typeface="Arial" panose="020B0604020202020204" pitchFamily="34" charset="0"/>
                <a:ea typeface="Calibri" panose="020F0502020204030204" pitchFamily="34" charset="0"/>
                <a:cs typeface="Times New Roman" panose="02020603050405020304" pitchFamily="18" charset="0"/>
              </a:rPr>
              <a:t>The Church uses colour to show which season of the Liturgical Year it is celebrating. The colours reflect the mood of the season. The colours used in the Church match the colours on the Liturgical Calendar. </a:t>
            </a:r>
          </a:p>
          <a:p>
            <a:pPr>
              <a:lnSpc>
                <a:spcPct val="115000"/>
              </a:lnSpc>
              <a:spcAft>
                <a:spcPts val="750"/>
              </a:spcAft>
            </a:pPr>
            <a:r>
              <a:rPr lang="en-NZ" sz="1600" b="1" dirty="0">
                <a:solidFill>
                  <a:srgbClr val="009644"/>
                </a:solidFill>
                <a:latin typeface="Arial" panose="020B0604020202020204" pitchFamily="34" charset="0"/>
                <a:ea typeface="Calibri" panose="020F0502020204030204" pitchFamily="34" charset="0"/>
                <a:cs typeface="Times New Roman" panose="02020603050405020304" pitchFamily="18" charset="0"/>
              </a:rPr>
              <a:t>Name the colour for each season in the Liturgical Year. </a:t>
            </a:r>
            <a:endParaRPr lang="en-NZ" dirty="0">
              <a:solidFill>
                <a:srgbClr val="009644"/>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Card: 1"/>
          <p:cNvSpPr/>
          <p:nvPr/>
        </p:nvSpPr>
        <p:spPr>
          <a:xfrm>
            <a:off x="5704885" y="1311824"/>
            <a:ext cx="3196354" cy="3327663"/>
          </a:xfrm>
          <a:prstGeom prst="roundRect">
            <a:avLst>
              <a:gd name="adj" fmla="val 8001"/>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50"/>
              </a:spcAft>
            </a:pPr>
            <a:r>
              <a:rPr lang="en-NZ" sz="1600" dirty="0">
                <a:solidFill>
                  <a:schemeClr val="tx1"/>
                </a:solidFill>
                <a:latin typeface="Arial" panose="020B0604020202020204" pitchFamily="34" charset="0"/>
                <a:ea typeface="Calibri" panose="020F0502020204030204" pitchFamily="34" charset="0"/>
              </a:rPr>
              <a:t>After the celebrations of Christmas and Easter the mood of the Eucharist changes. The special symbols, decorations, hymns and prayers used to celebrate the season are no longer used.</a:t>
            </a:r>
            <a:endParaRPr lang="en-NZ" sz="1600" b="1" dirty="0">
              <a:solidFill>
                <a:schemeClr val="tx1"/>
              </a:solidFill>
              <a:latin typeface="Arial" panose="020B0604020202020204" pitchFamily="34" charset="0"/>
              <a:ea typeface="Calibri" panose="020F0502020204030204" pitchFamily="34" charset="0"/>
            </a:endParaRPr>
          </a:p>
          <a:p>
            <a:r>
              <a:rPr lang="en-NZ" sz="1600" b="1" dirty="0">
                <a:solidFill>
                  <a:srgbClr val="009644"/>
                </a:solidFill>
                <a:latin typeface="Arial" panose="020B0604020202020204" pitchFamily="34" charset="0"/>
                <a:ea typeface="Calibri" panose="020F0502020204030204" pitchFamily="34" charset="0"/>
              </a:rPr>
              <a:t>Name some of the Christmas and Easter liturgical decorations that are removed when the seasons have ended.</a:t>
            </a:r>
            <a:endParaRPr lang="en-NZ" sz="1600" dirty="0">
              <a:solidFill>
                <a:srgbClr val="009644"/>
              </a:solidFill>
            </a:endParaRPr>
          </a:p>
        </p:txBody>
      </p:sp>
      <p:sp>
        <p:nvSpPr>
          <p:cNvPr id="14" name="Rectangle 13"/>
          <p:cNvSpPr/>
          <p:nvPr/>
        </p:nvSpPr>
        <p:spPr>
          <a:xfrm>
            <a:off x="2707758" y="4860000"/>
            <a:ext cx="3793026" cy="261610"/>
          </a:xfrm>
          <a:prstGeom prst="rect">
            <a:avLst/>
          </a:prstGeom>
        </p:spPr>
        <p:txBody>
          <a:bodyPr wrap="none">
            <a:spAutoFit/>
          </a:bodyPr>
          <a:lstStyle/>
          <a:p>
            <a:pPr lvl="0" algn="ctr"/>
            <a:r>
              <a:rPr lang="en-GB" sz="1100" dirty="0">
                <a:solidFill>
                  <a:schemeClr val="bg1"/>
                </a:solidFill>
                <a:latin typeface="Arial" pitchFamily="34" charset="0"/>
                <a:ea typeface="Segoe UI" pitchFamily="34" charset="0"/>
                <a:cs typeface="Arial" pitchFamily="34" charset="0"/>
              </a:rPr>
              <a:t>Click the “cards” to move through and “reset” to start over.</a:t>
            </a:r>
          </a:p>
        </p:txBody>
      </p:sp>
    </p:spTree>
    <p:extLst>
      <p:ext uri="{BB962C8B-B14F-4D97-AF65-F5344CB8AC3E}">
        <p14:creationId xmlns:p14="http://schemas.microsoft.com/office/powerpoint/2010/main" val="597466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8"/>
                                        </p:tgtEl>
                                        <p:attrNameLst>
                                          <p:attrName>ppt_w</p:attrName>
                                        </p:attrNameLst>
                                      </p:cBhvr>
                                      <p:tavLst>
                                        <p:tav tm="0">
                                          <p:val>
                                            <p:strVal val="ppt_w"/>
                                          </p:val>
                                        </p:tav>
                                        <p:tav tm="100000">
                                          <p:val>
                                            <p:fltVal val="0"/>
                                          </p:val>
                                        </p:tav>
                                      </p:tavLst>
                                    </p:anim>
                                    <p:anim calcmode="lin" valueType="num">
                                      <p:cBhvr>
                                        <p:cTn id="16" dur="1000"/>
                                        <p:tgtEl>
                                          <p:spTgt spid="8"/>
                                        </p:tgtEl>
                                        <p:attrNameLst>
                                          <p:attrName>ppt_h</p:attrName>
                                        </p:attrNameLst>
                                      </p:cBhvr>
                                      <p:tavLst>
                                        <p:tav tm="0">
                                          <p:val>
                                            <p:strVal val="ppt_h"/>
                                          </p:val>
                                        </p:tav>
                                        <p:tav tm="100000">
                                          <p:val>
                                            <p:fltVal val="0"/>
                                          </p:val>
                                        </p:tav>
                                      </p:tavLst>
                                    </p:anim>
                                    <p:anim calcmode="lin" valueType="num">
                                      <p:cBhvr>
                                        <p:cTn id="17" dur="1000"/>
                                        <p:tgtEl>
                                          <p:spTgt spid="8"/>
                                        </p:tgtEl>
                                        <p:attrNameLst>
                                          <p:attrName>style.rotation</p:attrName>
                                        </p:attrNameLst>
                                      </p:cBhvr>
                                      <p:tavLst>
                                        <p:tav tm="0">
                                          <p:val>
                                            <p:fltVal val="0"/>
                                          </p:val>
                                        </p:tav>
                                        <p:tav tm="100000">
                                          <p:val>
                                            <p:fltVal val="90"/>
                                          </p:val>
                                        </p:tav>
                                      </p:tavLst>
                                    </p:anim>
                                    <p:animEffect transition="out" filter="fade">
                                      <p:cBhvr>
                                        <p:cTn id="18" dur="1000"/>
                                        <p:tgtEl>
                                          <p:spTgt spid="8"/>
                                        </p:tgtEl>
                                      </p:cBhvr>
                                    </p:animEffect>
                                    <p:set>
                                      <p:cBhvr>
                                        <p:cTn id="1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9"/>
                                        </p:tgtEl>
                                        <p:attrNameLst>
                                          <p:attrName>ppt_w</p:attrName>
                                        </p:attrNameLst>
                                      </p:cBhvr>
                                      <p:tavLst>
                                        <p:tav tm="0">
                                          <p:val>
                                            <p:strVal val="ppt_w"/>
                                          </p:val>
                                        </p:tav>
                                        <p:tav tm="100000">
                                          <p:val>
                                            <p:fltVal val="0"/>
                                          </p:val>
                                        </p:tav>
                                      </p:tavLst>
                                    </p:anim>
                                    <p:anim calcmode="lin" valueType="num">
                                      <p:cBhvr>
                                        <p:cTn id="25" dur="1000"/>
                                        <p:tgtEl>
                                          <p:spTgt spid="9"/>
                                        </p:tgtEl>
                                        <p:attrNameLst>
                                          <p:attrName>ppt_h</p:attrName>
                                        </p:attrNameLst>
                                      </p:cBhvr>
                                      <p:tavLst>
                                        <p:tav tm="0">
                                          <p:val>
                                            <p:strVal val="ppt_h"/>
                                          </p:val>
                                        </p:tav>
                                        <p:tav tm="100000">
                                          <p:val>
                                            <p:fltVal val="0"/>
                                          </p:val>
                                        </p:tav>
                                      </p:tavLst>
                                    </p:anim>
                                    <p:anim calcmode="lin" valueType="num">
                                      <p:cBhvr>
                                        <p:cTn id="26" dur="1000"/>
                                        <p:tgtEl>
                                          <p:spTgt spid="9"/>
                                        </p:tgtEl>
                                        <p:attrNameLst>
                                          <p:attrName>style.rotation</p:attrName>
                                        </p:attrNameLst>
                                      </p:cBhvr>
                                      <p:tavLst>
                                        <p:tav tm="0">
                                          <p:val>
                                            <p:fltVal val="0"/>
                                          </p:val>
                                        </p:tav>
                                        <p:tav tm="100000">
                                          <p:val>
                                            <p:fltVal val="90"/>
                                          </p:val>
                                        </p:tav>
                                      </p:tavLst>
                                    </p:anim>
                                    <p:animEffect transition="out" filter="fade">
                                      <p:cBhvr>
                                        <p:cTn id="27" dur="1000"/>
                                        <p:tgtEl>
                                          <p:spTgt spid="9"/>
                                        </p:tgtEl>
                                      </p:cBhvr>
                                    </p:animEffect>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1"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nextCondLst>
                <p:cond evt="onClick" delay="0">
                  <p:tgtEl>
                    <p:spTgt spid="13"/>
                  </p:tgtEl>
                </p:cond>
              </p:nextCondLst>
            </p:seq>
          </p:childTnLst>
        </p:cTn>
      </p:par>
    </p:tnLst>
    <p:bldLst>
      <p:bldP spid="9" grpId="0" animBg="1"/>
      <p:bldP spid="9" grpId="1" animBg="1"/>
      <p:bldP spid="8" grpId="0" animBg="1"/>
      <p:bldP spid="8" grpId="1" animBg="1"/>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List box"/>
          <p:cNvSpPr/>
          <p:nvPr/>
        </p:nvSpPr>
        <p:spPr>
          <a:xfrm>
            <a:off x="1255294" y="3093725"/>
            <a:ext cx="6286926" cy="1580630"/>
          </a:xfrm>
          <a:prstGeom prst="roundRect">
            <a:avLst>
              <a:gd name="adj" fmla="val 9320"/>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sp>
        <p:nvSpPr>
          <p:cNvPr id="2" name="Title 1"/>
          <p:cNvSpPr>
            <a:spLocks noGrp="1"/>
          </p:cNvSpPr>
          <p:nvPr>
            <p:ph type="title"/>
          </p:nvPr>
        </p:nvSpPr>
        <p:spPr>
          <a:xfrm>
            <a:off x="628649" y="-3571"/>
            <a:ext cx="7886700" cy="787521"/>
          </a:xfrm>
        </p:spPr>
        <p:txBody>
          <a:bodyPr>
            <a:normAutofit/>
          </a:bodyPr>
          <a:lstStyle/>
          <a:p>
            <a:pPr algn="ctr"/>
            <a:r>
              <a:rPr lang="en-NZ"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rPr>
              <a:t>Ordinary Time is Ordered or Numbered Time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3" y="3119375"/>
            <a:ext cx="539607" cy="722435"/>
          </a:xfrm>
          <a:prstGeom prst="rect">
            <a:avLst/>
          </a:prstGeom>
          <a:ln>
            <a:solidFill>
              <a:schemeClr val="accent6">
                <a:lumMod val="50000"/>
              </a:schemeClr>
            </a:solidFill>
          </a:ln>
        </p:spPr>
      </p:pic>
      <p:pic>
        <p:nvPicPr>
          <p:cNvPr id="6" name="Picture 2" descr="A close up of a book&#10;&#10;Description generated with high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044" y="4179042"/>
            <a:ext cx="979532" cy="550780"/>
          </a:xfrm>
          <a:prstGeom prst="rect">
            <a:avLst/>
          </a:prstGeom>
          <a:ln>
            <a:solidFill>
              <a:schemeClr val="accent6">
                <a:lumMod val="50000"/>
              </a:schemeClr>
            </a:solidFill>
          </a:ln>
        </p:spPr>
      </p:pic>
      <p:pic>
        <p:nvPicPr>
          <p:cNvPr id="8"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1518" y="3901732"/>
            <a:ext cx="919237" cy="690329"/>
          </a:xfrm>
          <a:prstGeom prst="rect">
            <a:avLst/>
          </a:prstGeom>
          <a:ln>
            <a:solidFill>
              <a:schemeClr val="accent6">
                <a:lumMod val="50000"/>
              </a:schemeClr>
            </a:solidFill>
          </a:ln>
        </p:spPr>
      </p:pic>
      <p:pic>
        <p:nvPicPr>
          <p:cNvPr id="10" name="Picture 1" descr="A picture containing text&#10;&#10;Description generated with high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044" y="3142517"/>
            <a:ext cx="1008432" cy="924183"/>
          </a:xfrm>
          <a:prstGeom prst="rect">
            <a:avLst/>
          </a:prstGeom>
          <a:ln>
            <a:solidFill>
              <a:schemeClr val="accent6">
                <a:lumMod val="50000"/>
              </a:schemeClr>
            </a:solidFill>
          </a:ln>
        </p:spPr>
      </p:pic>
      <p:sp>
        <p:nvSpPr>
          <p:cNvPr id="11" name="Sentences 1-6"/>
          <p:cNvSpPr/>
          <p:nvPr/>
        </p:nvSpPr>
        <p:spPr>
          <a:xfrm>
            <a:off x="0" y="795078"/>
            <a:ext cx="9144000" cy="2264723"/>
          </a:xfrm>
          <a:prstGeom prst="rect">
            <a:avLst/>
          </a:prstGeom>
          <a:solidFill>
            <a:schemeClr val="accent6">
              <a:lumMod val="20000"/>
              <a:lumOff val="80000"/>
            </a:schemeClr>
          </a:solidFill>
          <a:ln>
            <a:noFill/>
          </a:ln>
        </p:spPr>
        <p:txBody>
          <a:bodyPr wrap="square">
            <a:spAutoFit/>
          </a:bodyPr>
          <a:lstStyle/>
          <a:p>
            <a:pPr marL="257175" indent="-257175">
              <a:spcAft>
                <a:spcPts val="450"/>
              </a:spcAft>
              <a:buFont typeface="+mj-lt"/>
              <a:buAutoNum type="arabicParenR"/>
            </a:pPr>
            <a:r>
              <a:rPr lang="en-NZ" sz="1400" dirty="0">
                <a:latin typeface="Arial" panose="020B0604020202020204" pitchFamily="34" charset="0"/>
                <a:cs typeface="Arial" panose="020B0604020202020204" pitchFamily="34" charset="0"/>
              </a:rPr>
              <a:t>The rhythm of the Liturgical Year is the same </a:t>
            </a:r>
          </a:p>
          <a:p>
            <a:pPr marL="257175" indent="-257175">
              <a:spcAft>
                <a:spcPts val="450"/>
              </a:spcAft>
              <a:buFont typeface="+mj-lt"/>
              <a:buAutoNum type="arabicParenR"/>
            </a:pPr>
            <a:r>
              <a:rPr lang="en-NZ" sz="1400" dirty="0">
                <a:latin typeface="Arial" panose="020B0604020202020204" pitchFamily="34" charset="0"/>
                <a:cs typeface="Arial" panose="020B0604020202020204" pitchFamily="34" charset="0"/>
              </a:rPr>
              <a:t>Ordinary Time is ordered or numbered time</a:t>
            </a:r>
          </a:p>
          <a:p>
            <a:pPr marL="257175" indent="-257175">
              <a:spcAft>
                <a:spcPts val="450"/>
              </a:spcAft>
              <a:buFont typeface="+mj-lt"/>
              <a:buAutoNum type="arabicParenR"/>
            </a:pPr>
            <a:r>
              <a:rPr lang="en-NZ" sz="1400" dirty="0">
                <a:latin typeface="Arial" panose="020B0604020202020204" pitchFamily="34" charset="0"/>
                <a:cs typeface="Arial" panose="020B0604020202020204" pitchFamily="34" charset="0"/>
              </a:rPr>
              <a:t>On the Liturgical Calendar Ordinary Time is green</a:t>
            </a:r>
          </a:p>
          <a:p>
            <a:pPr marL="257175" indent="-257175">
              <a:spcAft>
                <a:spcPts val="450"/>
              </a:spcAft>
              <a:buFont typeface="+mj-lt"/>
              <a:buAutoNum type="arabicParenR"/>
            </a:pPr>
            <a:r>
              <a:rPr lang="en-NZ" sz="1400" dirty="0">
                <a:latin typeface="Arial" panose="020B0604020202020204" pitchFamily="34" charset="0"/>
                <a:cs typeface="Arial" panose="020B0604020202020204" pitchFamily="34" charset="0"/>
              </a:rPr>
              <a:t>Sundays are the Lord’s Day which gives Christians the</a:t>
            </a:r>
          </a:p>
          <a:p>
            <a:pPr marL="257175" indent="-257175">
              <a:spcAft>
                <a:spcPts val="450"/>
              </a:spcAft>
              <a:buFont typeface="+mj-lt"/>
              <a:buAutoNum type="arabicParenR"/>
            </a:pPr>
            <a:r>
              <a:rPr lang="en-NZ" sz="1400" dirty="0">
                <a:latin typeface="Arial" panose="020B0604020202020204" pitchFamily="34" charset="0"/>
                <a:cs typeface="Arial" panose="020B0604020202020204" pitchFamily="34" charset="0"/>
              </a:rPr>
              <a:t>On all Sundays Christians are invited to gather together to </a:t>
            </a:r>
          </a:p>
          <a:p>
            <a:pPr marL="257175" indent="-257175">
              <a:spcAft>
                <a:spcPts val="450"/>
              </a:spcAft>
              <a:buFont typeface="+mj-lt"/>
              <a:buAutoNum type="arabicParenR"/>
            </a:pPr>
            <a:endParaRPr lang="en-NZ" sz="1400" dirty="0">
              <a:latin typeface="Arial" panose="020B0604020202020204" pitchFamily="34" charset="0"/>
              <a:cs typeface="Arial" panose="020B0604020202020204" pitchFamily="34" charset="0"/>
            </a:endParaRPr>
          </a:p>
          <a:p>
            <a:pPr marL="257175" indent="-257175">
              <a:spcAft>
                <a:spcPts val="450"/>
              </a:spcAft>
              <a:buFont typeface="+mj-lt"/>
              <a:buAutoNum type="arabicParenR"/>
            </a:pPr>
            <a:r>
              <a:rPr lang="en-NZ" sz="1400" dirty="0">
                <a:latin typeface="Arial" panose="020B0604020202020204" pitchFamily="34" charset="0"/>
                <a:cs typeface="Arial" panose="020B0604020202020204" pitchFamily="34" charset="0"/>
              </a:rPr>
              <a:t>Every Sunday is like Easter as it is the day Christians</a:t>
            </a:r>
          </a:p>
          <a:p>
            <a:pPr>
              <a:spcAft>
                <a:spcPts val="450"/>
              </a:spcAft>
            </a:pPr>
            <a:r>
              <a:rPr lang="en-NZ" sz="1400" dirty="0">
                <a:latin typeface="Arial" panose="020B0604020202020204" pitchFamily="34" charset="0"/>
                <a:cs typeface="Arial" panose="020B0604020202020204" pitchFamily="34" charset="0"/>
              </a:rPr>
              <a:t> </a:t>
            </a:r>
          </a:p>
        </p:txBody>
      </p:sp>
      <p:sp>
        <p:nvSpPr>
          <p:cNvPr id="13"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S-07</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Action Button: Back">
            <a:hlinkClick r:id="" action="ppaction://hlinkshowjump?jump=previousslide" highlightClick="1"/>
          </p:cNvPr>
          <p:cNvSpPr/>
          <p:nvPr/>
        </p:nvSpPr>
        <p:spPr>
          <a:xfrm>
            <a:off x="7596000"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2nd half: 1"/>
          <p:cNvSpPr/>
          <p:nvPr/>
        </p:nvSpPr>
        <p:spPr>
          <a:xfrm>
            <a:off x="3864952" y="789775"/>
            <a:ext cx="5982049" cy="318998"/>
          </a:xfrm>
          <a:prstGeom prst="rect">
            <a:avLst/>
          </a:prstGeom>
          <a:solidFill>
            <a:schemeClr val="accent1">
              <a:alpha val="0"/>
            </a:schemeClr>
          </a:solidFill>
        </p:spPr>
        <p:txBody>
          <a:bodyPr wrap="square">
            <a:spAutoFit/>
          </a:bodyPr>
          <a:lstStyle/>
          <a:p>
            <a:pPr>
              <a:lnSpc>
                <a:spcPct val="115000"/>
              </a:lnSpc>
              <a:spcAft>
                <a:spcPts val="750"/>
              </a:spcAft>
            </a:pPr>
            <a:r>
              <a:rPr lang="en-NZ" sz="1400" dirty="0">
                <a:latin typeface="Arial" panose="020B0604020202020204" pitchFamily="34" charset="0"/>
                <a:ea typeface="Calibri" panose="020F0502020204030204" pitchFamily="34" charset="0"/>
                <a:cs typeface="Arial" panose="020B0604020202020204" pitchFamily="34" charset="0"/>
              </a:rPr>
              <a:t>as the rhythm of life with times of celebration and ordinary times.</a:t>
            </a:r>
          </a:p>
        </p:txBody>
      </p:sp>
      <p:sp>
        <p:nvSpPr>
          <p:cNvPr id="19" name="2nd half: 2"/>
          <p:cNvSpPr/>
          <p:nvPr/>
        </p:nvSpPr>
        <p:spPr>
          <a:xfrm>
            <a:off x="3728253" y="1063127"/>
            <a:ext cx="4192173" cy="318998"/>
          </a:xfrm>
          <a:prstGeom prst="rect">
            <a:avLst/>
          </a:prstGeom>
          <a:solidFill>
            <a:schemeClr val="accent1">
              <a:alpha val="0"/>
            </a:schemeClr>
          </a:solidFill>
        </p:spPr>
        <p:txBody>
          <a:bodyPr wrap="none">
            <a:spAutoFit/>
          </a:bodyPr>
          <a:lstStyle/>
          <a:p>
            <a:pPr>
              <a:lnSpc>
                <a:spcPct val="115000"/>
              </a:lnSpc>
            </a:pPr>
            <a:r>
              <a:rPr lang="en-NZ" sz="1400" dirty="0">
                <a:latin typeface="Arial" panose="020B0604020202020204" pitchFamily="34" charset="0"/>
                <a:ea typeface="Calibri" panose="020F0502020204030204" pitchFamily="34" charset="0"/>
                <a:cs typeface="Arial" panose="020B0604020202020204" pitchFamily="34" charset="0"/>
              </a:rPr>
              <a:t>that is celebrated in two parts, one long, one short.</a:t>
            </a:r>
          </a:p>
        </p:txBody>
      </p:sp>
      <p:sp>
        <p:nvSpPr>
          <p:cNvPr id="20" name="2nd half: 3"/>
          <p:cNvSpPr/>
          <p:nvPr/>
        </p:nvSpPr>
        <p:spPr>
          <a:xfrm>
            <a:off x="4254140" y="1342334"/>
            <a:ext cx="3288080" cy="318998"/>
          </a:xfrm>
          <a:prstGeom prst="rect">
            <a:avLst/>
          </a:prstGeom>
          <a:solidFill>
            <a:schemeClr val="accent1">
              <a:alpha val="0"/>
            </a:schemeClr>
          </a:solidFill>
        </p:spPr>
        <p:txBody>
          <a:bodyPr wrap="none">
            <a:spAutoFit/>
          </a:bodyPr>
          <a:lstStyle/>
          <a:p>
            <a:pPr>
              <a:lnSpc>
                <a:spcPct val="115000"/>
              </a:lnSpc>
            </a:pPr>
            <a:r>
              <a:rPr lang="en-NZ" sz="1400" dirty="0">
                <a:latin typeface="Arial" panose="020B0604020202020204" pitchFamily="34" charset="0"/>
                <a:ea typeface="Calibri" panose="020F0502020204030204" pitchFamily="34" charset="0"/>
                <a:cs typeface="Arial" panose="020B0604020202020204" pitchFamily="34" charset="0"/>
              </a:rPr>
              <a:t>which is the colour of growth and hope.</a:t>
            </a:r>
          </a:p>
        </p:txBody>
      </p:sp>
      <p:sp>
        <p:nvSpPr>
          <p:cNvPr id="24" name="2nd half: 4"/>
          <p:cNvSpPr/>
          <p:nvPr/>
        </p:nvSpPr>
        <p:spPr>
          <a:xfrm>
            <a:off x="4624137" y="1633768"/>
            <a:ext cx="4610558" cy="307777"/>
          </a:xfrm>
          <a:prstGeom prst="rect">
            <a:avLst/>
          </a:prstGeom>
          <a:solidFill>
            <a:schemeClr val="accent1">
              <a:alpha val="0"/>
            </a:schemeClr>
          </a:solidFill>
        </p:spPr>
        <p:txBody>
          <a:bodyPr wrap="none">
            <a:spAutoFit/>
          </a:bodyPr>
          <a:lstStyle/>
          <a:p>
            <a:r>
              <a:rPr lang="en-NZ" sz="1400" dirty="0">
                <a:latin typeface="Arial" panose="020B0604020202020204" pitchFamily="34" charset="0"/>
                <a:ea typeface="Calibri" panose="020F0502020204030204" pitchFamily="34" charset="0"/>
                <a:cs typeface="Arial" panose="020B0604020202020204" pitchFamily="34" charset="0"/>
              </a:rPr>
              <a:t>opportunity to celebrate the day Jesus rose every week.</a:t>
            </a:r>
            <a:endParaRPr lang="en-NZ" sz="1400" dirty="0"/>
          </a:p>
        </p:txBody>
      </p:sp>
      <p:sp>
        <p:nvSpPr>
          <p:cNvPr id="21" name="2nd half: 5"/>
          <p:cNvSpPr/>
          <p:nvPr/>
        </p:nvSpPr>
        <p:spPr>
          <a:xfrm>
            <a:off x="4874607" y="1894445"/>
            <a:ext cx="3735235" cy="340093"/>
          </a:xfrm>
          <a:prstGeom prst="rect">
            <a:avLst/>
          </a:prstGeom>
          <a:solidFill>
            <a:schemeClr val="accent1">
              <a:alpha val="0"/>
            </a:schemeClr>
          </a:solidFill>
        </p:spPr>
        <p:txBody>
          <a:bodyPr wrap="square">
            <a:spAutoFit/>
          </a:bodyPr>
          <a:lstStyle/>
          <a:p>
            <a:pPr>
              <a:lnSpc>
                <a:spcPct val="115000"/>
              </a:lnSpc>
            </a:pPr>
            <a:r>
              <a:rPr lang="en-NZ" sz="1400" dirty="0">
                <a:latin typeface="Arial" panose="020B0604020202020204" pitchFamily="34" charset="0"/>
                <a:ea typeface="Calibri" panose="020F0502020204030204" pitchFamily="34" charset="0"/>
                <a:cs typeface="Arial" panose="020B0604020202020204" pitchFamily="34" charset="0"/>
              </a:rPr>
              <a:t>celebrate and encourage each other on their</a:t>
            </a:r>
          </a:p>
        </p:txBody>
      </p:sp>
      <p:sp>
        <p:nvSpPr>
          <p:cNvPr id="23" name="2nd half: 5 (1)"/>
          <p:cNvSpPr/>
          <p:nvPr/>
        </p:nvSpPr>
        <p:spPr>
          <a:xfrm>
            <a:off x="273733" y="2123200"/>
            <a:ext cx="1407758" cy="307777"/>
          </a:xfrm>
          <a:prstGeom prst="rect">
            <a:avLst/>
          </a:prstGeom>
        </p:spPr>
        <p:txBody>
          <a:bodyPr wrap="none">
            <a:spAutoFit/>
          </a:bodyPr>
          <a:lstStyle/>
          <a:p>
            <a:r>
              <a:rPr lang="en-NZ" sz="1400" dirty="0">
                <a:latin typeface="Arial" panose="020B0604020202020204" pitchFamily="34" charset="0"/>
                <a:ea typeface="Calibri" panose="020F0502020204030204" pitchFamily="34" charset="0"/>
                <a:cs typeface="Arial" panose="020B0604020202020204" pitchFamily="34" charset="0"/>
              </a:rPr>
              <a:t>journey of faith.</a:t>
            </a:r>
            <a:endParaRPr lang="en-NZ" sz="1400" dirty="0"/>
          </a:p>
        </p:txBody>
      </p:sp>
      <p:sp>
        <p:nvSpPr>
          <p:cNvPr id="22" name="2nd half: 6"/>
          <p:cNvSpPr/>
          <p:nvPr/>
        </p:nvSpPr>
        <p:spPr>
          <a:xfrm>
            <a:off x="4512287" y="2445603"/>
            <a:ext cx="3682144" cy="340093"/>
          </a:xfrm>
          <a:prstGeom prst="rect">
            <a:avLst/>
          </a:prstGeom>
          <a:solidFill>
            <a:schemeClr val="accent1">
              <a:alpha val="0"/>
            </a:schemeClr>
          </a:solidFill>
        </p:spPr>
        <p:txBody>
          <a:bodyPr wrap="square">
            <a:spAutoFit/>
          </a:bodyPr>
          <a:lstStyle/>
          <a:p>
            <a:pPr>
              <a:lnSpc>
                <a:spcPct val="115000"/>
              </a:lnSpc>
            </a:pPr>
            <a:r>
              <a:rPr lang="en-NZ" sz="1400" dirty="0">
                <a:latin typeface="Arial" panose="020B0604020202020204" pitchFamily="34" charset="0"/>
                <a:ea typeface="Calibri" panose="020F0502020204030204" pitchFamily="34" charset="0"/>
                <a:cs typeface="Arial" panose="020B0604020202020204" pitchFamily="34" charset="0"/>
              </a:rPr>
              <a:t>remember and celebrate the day Jesus rose</a:t>
            </a:r>
          </a:p>
        </p:txBody>
      </p:sp>
      <p:sp>
        <p:nvSpPr>
          <p:cNvPr id="3" name="2nd half: 6 (1)"/>
          <p:cNvSpPr/>
          <p:nvPr/>
        </p:nvSpPr>
        <p:spPr>
          <a:xfrm>
            <a:off x="258067" y="2684014"/>
            <a:ext cx="1386918" cy="307777"/>
          </a:xfrm>
          <a:prstGeom prst="rect">
            <a:avLst/>
          </a:prstGeom>
        </p:spPr>
        <p:txBody>
          <a:bodyPr wrap="none">
            <a:spAutoFit/>
          </a:bodyPr>
          <a:lstStyle/>
          <a:p>
            <a:r>
              <a:rPr lang="en-NZ" sz="1400" dirty="0">
                <a:latin typeface="Arial" panose="020B0604020202020204" pitchFamily="34" charset="0"/>
                <a:ea typeface="Calibri" panose="020F0502020204030204" pitchFamily="34" charset="0"/>
                <a:cs typeface="Arial" panose="020B0604020202020204" pitchFamily="34" charset="0"/>
              </a:rPr>
              <a:t>from the dead. </a:t>
            </a:r>
            <a:endParaRPr lang="en-NZ" sz="1400" dirty="0"/>
          </a:p>
        </p:txBody>
      </p:sp>
      <p:sp>
        <p:nvSpPr>
          <p:cNvPr id="12" name="List"/>
          <p:cNvSpPr/>
          <p:nvPr/>
        </p:nvSpPr>
        <p:spPr>
          <a:xfrm>
            <a:off x="1268674" y="3116556"/>
            <a:ext cx="6273546" cy="1557799"/>
          </a:xfrm>
          <a:prstGeom prst="rect">
            <a:avLst/>
          </a:prstGeom>
        </p:spPr>
        <p:txBody>
          <a:bodyPr wrap="square">
            <a:spAutoFit/>
          </a:bodyPr>
          <a:lstStyle/>
          <a:p>
            <a:pPr marL="257175" indent="-257175">
              <a:lnSpc>
                <a:spcPct val="115000"/>
              </a:lnSpc>
              <a:buFont typeface="+mj-lt"/>
              <a:buAutoNum type="alphaUcParenR"/>
            </a:pPr>
            <a:r>
              <a:rPr lang="en-NZ" sz="1400" dirty="0">
                <a:latin typeface="Arial" panose="020B0604020202020204" pitchFamily="34" charset="0"/>
                <a:ea typeface="Calibri" panose="020F0502020204030204" pitchFamily="34" charset="0"/>
                <a:cs typeface="Arial" panose="020B0604020202020204" pitchFamily="34" charset="0"/>
              </a:rPr>
              <a:t>opportunity to celebrate the day Jesus rose every week. </a:t>
            </a:r>
          </a:p>
          <a:p>
            <a:pPr marL="257175" indent="-257175">
              <a:lnSpc>
                <a:spcPct val="115000"/>
              </a:lnSpc>
              <a:buFont typeface="+mj-lt"/>
              <a:buAutoNum type="alphaUcParenR"/>
            </a:pPr>
            <a:r>
              <a:rPr lang="en-NZ" sz="1400" dirty="0">
                <a:latin typeface="Arial" panose="020B0604020202020204" pitchFamily="34" charset="0"/>
                <a:ea typeface="Calibri" panose="020F0502020204030204" pitchFamily="34" charset="0"/>
                <a:cs typeface="Arial" panose="020B0604020202020204" pitchFamily="34" charset="0"/>
              </a:rPr>
              <a:t>celebrate and encourage each other on their journey of faith.</a:t>
            </a:r>
          </a:p>
          <a:p>
            <a:pPr marL="257175" indent="-257175">
              <a:lnSpc>
                <a:spcPct val="115000"/>
              </a:lnSpc>
              <a:buFont typeface="+mj-lt"/>
              <a:buAutoNum type="alphaUcParenR"/>
            </a:pPr>
            <a:r>
              <a:rPr lang="en-NZ" sz="1400" dirty="0">
                <a:latin typeface="Arial" panose="020B0604020202020204" pitchFamily="34" charset="0"/>
                <a:ea typeface="Calibri" panose="020F0502020204030204" pitchFamily="34" charset="0"/>
                <a:cs typeface="Arial" panose="020B0604020202020204" pitchFamily="34" charset="0"/>
              </a:rPr>
              <a:t>that is celebrated in two parts, one long, one short.</a:t>
            </a:r>
          </a:p>
          <a:p>
            <a:pPr marL="257175" indent="-257175">
              <a:lnSpc>
                <a:spcPct val="115000"/>
              </a:lnSpc>
              <a:buFont typeface="+mj-lt"/>
              <a:buAutoNum type="alphaUcParenR"/>
            </a:pPr>
            <a:r>
              <a:rPr lang="en-NZ" sz="1400" dirty="0">
                <a:latin typeface="Arial" panose="020B0604020202020204" pitchFamily="34" charset="0"/>
                <a:ea typeface="Calibri" panose="020F0502020204030204" pitchFamily="34" charset="0"/>
                <a:cs typeface="Arial" panose="020B0604020202020204" pitchFamily="34" charset="0"/>
              </a:rPr>
              <a:t>remember and celebrate the day Jesus rose from the dead. </a:t>
            </a:r>
          </a:p>
          <a:p>
            <a:pPr marL="257175" indent="-257175">
              <a:lnSpc>
                <a:spcPct val="115000"/>
              </a:lnSpc>
              <a:buFont typeface="+mj-lt"/>
              <a:buAutoNum type="alphaUcParenR"/>
            </a:pPr>
            <a:r>
              <a:rPr lang="en-NZ" sz="1400" dirty="0">
                <a:latin typeface="Arial" panose="020B0604020202020204" pitchFamily="34" charset="0"/>
                <a:ea typeface="Calibri" panose="020F0502020204030204" pitchFamily="34" charset="0"/>
                <a:cs typeface="Arial" panose="020B0604020202020204" pitchFamily="34" charset="0"/>
              </a:rPr>
              <a:t>which is the colour of growth and hope.</a:t>
            </a:r>
          </a:p>
          <a:p>
            <a:pPr marL="257175" indent="-257175">
              <a:lnSpc>
                <a:spcPct val="115000"/>
              </a:lnSpc>
              <a:spcAft>
                <a:spcPts val="750"/>
              </a:spcAft>
              <a:buFont typeface="+mj-lt"/>
              <a:buAutoNum type="alphaUcParenR"/>
            </a:pPr>
            <a:r>
              <a:rPr lang="en-NZ" sz="1400" dirty="0">
                <a:latin typeface="Arial" panose="020B0604020202020204" pitchFamily="34" charset="0"/>
                <a:ea typeface="Calibri" panose="020F0502020204030204" pitchFamily="34" charset="0"/>
                <a:cs typeface="Arial" panose="020B0604020202020204" pitchFamily="34" charset="0"/>
              </a:rPr>
              <a:t>as the rhythm of life with times of celebration and ordinary times.</a:t>
            </a:r>
          </a:p>
        </p:txBody>
      </p:sp>
      <p:sp>
        <p:nvSpPr>
          <p:cNvPr id="25" name="List trigger: A"/>
          <p:cNvSpPr/>
          <p:nvPr/>
        </p:nvSpPr>
        <p:spPr>
          <a:xfrm>
            <a:off x="1329461" y="3197375"/>
            <a:ext cx="5252147" cy="193638"/>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sp>
        <p:nvSpPr>
          <p:cNvPr id="26" name="List trigger: B"/>
          <p:cNvSpPr/>
          <p:nvPr/>
        </p:nvSpPr>
        <p:spPr>
          <a:xfrm>
            <a:off x="1329460" y="3422105"/>
            <a:ext cx="5252147" cy="193638"/>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sp>
        <p:nvSpPr>
          <p:cNvPr id="27" name="List trigger: C"/>
          <p:cNvSpPr/>
          <p:nvPr/>
        </p:nvSpPr>
        <p:spPr>
          <a:xfrm>
            <a:off x="1329459" y="3700362"/>
            <a:ext cx="5252147" cy="193638"/>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sp>
        <p:nvSpPr>
          <p:cNvPr id="28" name="List trigger: D"/>
          <p:cNvSpPr/>
          <p:nvPr/>
        </p:nvSpPr>
        <p:spPr>
          <a:xfrm>
            <a:off x="1329458" y="3939702"/>
            <a:ext cx="5252147" cy="193638"/>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sp>
        <p:nvSpPr>
          <p:cNvPr id="29" name="List trigger: E"/>
          <p:cNvSpPr/>
          <p:nvPr/>
        </p:nvSpPr>
        <p:spPr>
          <a:xfrm>
            <a:off x="1329457" y="4179042"/>
            <a:ext cx="5252147" cy="193638"/>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sp>
        <p:nvSpPr>
          <p:cNvPr id="30" name="List trigger: F"/>
          <p:cNvSpPr/>
          <p:nvPr/>
        </p:nvSpPr>
        <p:spPr>
          <a:xfrm>
            <a:off x="1329457" y="4418382"/>
            <a:ext cx="5366765" cy="193638"/>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013"/>
          </a:p>
        </p:txBody>
      </p:sp>
      <p:sp>
        <p:nvSpPr>
          <p:cNvPr id="31" name="Rectangle 30"/>
          <p:cNvSpPr/>
          <p:nvPr/>
        </p:nvSpPr>
        <p:spPr>
          <a:xfrm>
            <a:off x="1952159" y="4877559"/>
            <a:ext cx="5239679" cy="261610"/>
          </a:xfrm>
          <a:prstGeom prst="rect">
            <a:avLst/>
          </a:prstGeom>
        </p:spPr>
        <p:txBody>
          <a:bodyPr wrap="square">
            <a:spAutoFit/>
          </a:bodyPr>
          <a:lstStyle/>
          <a:p>
            <a:pPr lvl="0" algn="ctr"/>
            <a:r>
              <a:rPr lang="en-NZ" sz="1100" dirty="0">
                <a:solidFill>
                  <a:schemeClr val="bg1"/>
                </a:solidFill>
                <a:latin typeface="Arial" panose="020B0604020202020204" pitchFamily="34" charset="0"/>
                <a:cs typeface="Arial" panose="020B0604020202020204" pitchFamily="34" charset="0"/>
              </a:rPr>
              <a:t>Click the end of the sentences or the words on the list to complete the sentences.</a:t>
            </a:r>
          </a:p>
        </p:txBody>
      </p:sp>
    </p:spTree>
    <p:extLst>
      <p:ext uri="{BB962C8B-B14F-4D97-AF65-F5344CB8AC3E}">
        <p14:creationId xmlns:p14="http://schemas.microsoft.com/office/powerpoint/2010/main" val="3981928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10" presetID="47" presetClass="exit" presetSubtype="0" fill="hold" nodeType="withEffect">
                                  <p:stCondLst>
                                    <p:cond delay="0"/>
                                  </p:stCondLst>
                                  <p:childTnLst>
                                    <p:animEffect transition="out" filter="fade">
                                      <p:cBhvr>
                                        <p:cTn id="11" dur="1000"/>
                                        <p:tgtEl>
                                          <p:spTgt spid="12">
                                            <p:txEl>
                                              <p:pRg st="5" end="5"/>
                                            </p:txEl>
                                          </p:spTgt>
                                        </p:tgtEl>
                                      </p:cBhvr>
                                    </p:animEffect>
                                    <p:anim calcmode="lin" valueType="num">
                                      <p:cBhvr>
                                        <p:cTn id="12" dur="1000"/>
                                        <p:tgtEl>
                                          <p:spTgt spid="12">
                                            <p:txEl>
                                              <p:pRg st="5" end="5"/>
                                            </p:txEl>
                                          </p:spTgt>
                                        </p:tgtEl>
                                        <p:attrNameLst>
                                          <p:attrName>ppt_x</p:attrName>
                                        </p:attrNameLst>
                                      </p:cBhvr>
                                      <p:tavLst>
                                        <p:tav tm="0">
                                          <p:val>
                                            <p:strVal val="ppt_x"/>
                                          </p:val>
                                        </p:tav>
                                        <p:tav tm="100000">
                                          <p:val>
                                            <p:strVal val="ppt_x"/>
                                          </p:val>
                                        </p:tav>
                                      </p:tavLst>
                                    </p:anim>
                                    <p:anim calcmode="lin" valueType="num">
                                      <p:cBhvr>
                                        <p:cTn id="13" dur="1000"/>
                                        <p:tgtEl>
                                          <p:spTgt spid="12">
                                            <p:txEl>
                                              <p:pRg st="5" end="5"/>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12">
                                            <p:txEl>
                                              <p:pRg st="5" end="5"/>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30"/>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fade">
                                      <p:cBhvr>
                                        <p:cTn id="20" dur="1000"/>
                                        <p:tgtEl>
                                          <p:spTgt spid="18">
                                            <p:txEl>
                                              <p:pRg st="0" end="0"/>
                                            </p:txEl>
                                          </p:spTgt>
                                        </p:tgtEl>
                                      </p:cBhvr>
                                    </p:animEffect>
                                    <p:anim calcmode="lin" valueType="num">
                                      <p:cBhvr>
                                        <p:cTn id="21"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23" presetID="47" presetClass="exit" presetSubtype="0" fill="hold" nodeType="withEffect">
                                  <p:stCondLst>
                                    <p:cond delay="0"/>
                                  </p:stCondLst>
                                  <p:childTnLst>
                                    <p:animEffect transition="out" filter="fade">
                                      <p:cBhvr>
                                        <p:cTn id="24" dur="1000"/>
                                        <p:tgtEl>
                                          <p:spTgt spid="12">
                                            <p:txEl>
                                              <p:pRg st="5" end="5"/>
                                            </p:txEl>
                                          </p:spTgt>
                                        </p:tgtEl>
                                      </p:cBhvr>
                                    </p:animEffect>
                                    <p:anim calcmode="lin" valueType="num">
                                      <p:cBhvr>
                                        <p:cTn id="25" dur="1000"/>
                                        <p:tgtEl>
                                          <p:spTgt spid="12">
                                            <p:txEl>
                                              <p:pRg st="5" end="5"/>
                                            </p:txEl>
                                          </p:spTgt>
                                        </p:tgtEl>
                                        <p:attrNameLst>
                                          <p:attrName>ppt_x</p:attrName>
                                        </p:attrNameLst>
                                      </p:cBhvr>
                                      <p:tavLst>
                                        <p:tav tm="0">
                                          <p:val>
                                            <p:strVal val="ppt_x"/>
                                          </p:val>
                                        </p:tav>
                                        <p:tav tm="100000">
                                          <p:val>
                                            <p:strVal val="ppt_x"/>
                                          </p:val>
                                        </p:tav>
                                      </p:tavLst>
                                    </p:anim>
                                    <p:anim calcmode="lin" valueType="num">
                                      <p:cBhvr>
                                        <p:cTn id="26" dur="1000"/>
                                        <p:tgtEl>
                                          <p:spTgt spid="12">
                                            <p:txEl>
                                              <p:pRg st="5" end="5"/>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12">
                                            <p:txEl>
                                              <p:pRg st="5" end="5"/>
                                            </p:txEl>
                                          </p:spTgt>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fade">
                                      <p:cBhvr>
                                        <p:cTn id="33" dur="1000"/>
                                        <p:tgtEl>
                                          <p:spTgt spid="19">
                                            <p:txEl>
                                              <p:pRg st="0" end="0"/>
                                            </p:txEl>
                                          </p:spTgt>
                                        </p:tgtEl>
                                      </p:cBhvr>
                                    </p:animEffect>
                                    <p:anim calcmode="lin" valueType="num">
                                      <p:cBhvr>
                                        <p:cTn id="34"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36" presetID="47" presetClass="exit" presetSubtype="0" fill="hold" nodeType="withEffect">
                                  <p:stCondLst>
                                    <p:cond delay="0"/>
                                  </p:stCondLst>
                                  <p:childTnLst>
                                    <p:animEffect transition="out" filter="fade">
                                      <p:cBhvr>
                                        <p:cTn id="37" dur="1000"/>
                                        <p:tgtEl>
                                          <p:spTgt spid="12">
                                            <p:txEl>
                                              <p:pRg st="2" end="2"/>
                                            </p:txEl>
                                          </p:spTgt>
                                        </p:tgtEl>
                                      </p:cBhvr>
                                    </p:animEffect>
                                    <p:anim calcmode="lin" valueType="num">
                                      <p:cBhvr>
                                        <p:cTn id="38" dur="1000"/>
                                        <p:tgtEl>
                                          <p:spTgt spid="12">
                                            <p:txEl>
                                              <p:pRg st="2" end="2"/>
                                            </p:txEl>
                                          </p:spTgt>
                                        </p:tgtEl>
                                        <p:attrNameLst>
                                          <p:attrName>ppt_x</p:attrName>
                                        </p:attrNameLst>
                                      </p:cBhvr>
                                      <p:tavLst>
                                        <p:tav tm="0">
                                          <p:val>
                                            <p:strVal val="ppt_x"/>
                                          </p:val>
                                        </p:tav>
                                        <p:tav tm="100000">
                                          <p:val>
                                            <p:strVal val="ppt_x"/>
                                          </p:val>
                                        </p:tav>
                                      </p:tavLst>
                                    </p:anim>
                                    <p:anim calcmode="lin" valueType="num">
                                      <p:cBhvr>
                                        <p:cTn id="39" dur="1000"/>
                                        <p:tgtEl>
                                          <p:spTgt spid="12">
                                            <p:txEl>
                                              <p:pRg st="2" end="2"/>
                                            </p:txEl>
                                          </p:spTgt>
                                        </p:tgtEl>
                                        <p:attrNameLst>
                                          <p:attrName>ppt_y</p:attrName>
                                        </p:attrNameLst>
                                      </p:cBhvr>
                                      <p:tavLst>
                                        <p:tav tm="0">
                                          <p:val>
                                            <p:strVal val="ppt_y"/>
                                          </p:val>
                                        </p:tav>
                                        <p:tav tm="100000">
                                          <p:val>
                                            <p:strVal val="ppt_y-.1"/>
                                          </p:val>
                                        </p:tav>
                                      </p:tavLst>
                                    </p:anim>
                                    <p:set>
                                      <p:cBhvr>
                                        <p:cTn id="40" dur="1" fill="hold">
                                          <p:stCondLst>
                                            <p:cond delay="999"/>
                                          </p:stCondLst>
                                        </p:cTn>
                                        <p:tgtEl>
                                          <p:spTgt spid="12">
                                            <p:txEl>
                                              <p:pRg st="2" end="2"/>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9">
                                            <p:txEl>
                                              <p:pRg st="0" end="0"/>
                                            </p:txEl>
                                          </p:spTgt>
                                        </p:tgtEl>
                                        <p:attrNameLst>
                                          <p:attrName>style.visibility</p:attrName>
                                        </p:attrNameLst>
                                      </p:cBhvr>
                                      <p:to>
                                        <p:strVal val="visible"/>
                                      </p:to>
                                    </p:set>
                                    <p:animEffect transition="in" filter="fade">
                                      <p:cBhvr>
                                        <p:cTn id="46" dur="1000"/>
                                        <p:tgtEl>
                                          <p:spTgt spid="19">
                                            <p:txEl>
                                              <p:pRg st="0" end="0"/>
                                            </p:txEl>
                                          </p:spTgt>
                                        </p:tgtEl>
                                      </p:cBhvr>
                                    </p:animEffect>
                                    <p:anim calcmode="lin" valueType="num">
                                      <p:cBhvr>
                                        <p:cTn id="47"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49" presetID="47" presetClass="exit" presetSubtype="0" fill="hold" nodeType="withEffect">
                                  <p:stCondLst>
                                    <p:cond delay="0"/>
                                  </p:stCondLst>
                                  <p:childTnLst>
                                    <p:animEffect transition="out" filter="fade">
                                      <p:cBhvr>
                                        <p:cTn id="50" dur="1000"/>
                                        <p:tgtEl>
                                          <p:spTgt spid="12">
                                            <p:txEl>
                                              <p:pRg st="2" end="2"/>
                                            </p:txEl>
                                          </p:spTgt>
                                        </p:tgtEl>
                                      </p:cBhvr>
                                    </p:animEffect>
                                    <p:anim calcmode="lin" valueType="num">
                                      <p:cBhvr>
                                        <p:cTn id="51" dur="1000"/>
                                        <p:tgtEl>
                                          <p:spTgt spid="12">
                                            <p:txEl>
                                              <p:pRg st="2" end="2"/>
                                            </p:txEl>
                                          </p:spTgt>
                                        </p:tgtEl>
                                        <p:attrNameLst>
                                          <p:attrName>ppt_x</p:attrName>
                                        </p:attrNameLst>
                                      </p:cBhvr>
                                      <p:tavLst>
                                        <p:tav tm="0">
                                          <p:val>
                                            <p:strVal val="ppt_x"/>
                                          </p:val>
                                        </p:tav>
                                        <p:tav tm="100000">
                                          <p:val>
                                            <p:strVal val="ppt_x"/>
                                          </p:val>
                                        </p:tav>
                                      </p:tavLst>
                                    </p:anim>
                                    <p:anim calcmode="lin" valueType="num">
                                      <p:cBhvr>
                                        <p:cTn id="52" dur="1000"/>
                                        <p:tgtEl>
                                          <p:spTgt spid="12">
                                            <p:txEl>
                                              <p:pRg st="2" end="2"/>
                                            </p:txEl>
                                          </p:spTgt>
                                        </p:tgtEl>
                                        <p:attrNameLst>
                                          <p:attrName>ppt_y</p:attrName>
                                        </p:attrNameLst>
                                      </p:cBhvr>
                                      <p:tavLst>
                                        <p:tav tm="0">
                                          <p:val>
                                            <p:strVal val="ppt_y"/>
                                          </p:val>
                                        </p:tav>
                                        <p:tav tm="100000">
                                          <p:val>
                                            <p:strVal val="ppt_y-.1"/>
                                          </p:val>
                                        </p:tav>
                                      </p:tavLst>
                                    </p:anim>
                                    <p:set>
                                      <p:cBhvr>
                                        <p:cTn id="53" dur="1" fill="hold">
                                          <p:stCondLst>
                                            <p:cond delay="999"/>
                                          </p:stCondLst>
                                        </p:cTn>
                                        <p:tgtEl>
                                          <p:spTgt spid="12">
                                            <p:txEl>
                                              <p:pRg st="2" end="2"/>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0">
                                            <p:txEl>
                                              <p:pRg st="0" end="0"/>
                                            </p:txEl>
                                          </p:spTgt>
                                        </p:tgtEl>
                                        <p:attrNameLst>
                                          <p:attrName>style.visibility</p:attrName>
                                        </p:attrNameLst>
                                      </p:cBhvr>
                                      <p:to>
                                        <p:strVal val="visible"/>
                                      </p:to>
                                    </p:set>
                                    <p:animEffect transition="in" filter="fade">
                                      <p:cBhvr>
                                        <p:cTn id="59" dur="1000"/>
                                        <p:tgtEl>
                                          <p:spTgt spid="20">
                                            <p:txEl>
                                              <p:pRg st="0" end="0"/>
                                            </p:txEl>
                                          </p:spTgt>
                                        </p:tgtEl>
                                      </p:cBhvr>
                                    </p:animEffect>
                                    <p:anim calcmode="lin" valueType="num">
                                      <p:cBhvr>
                                        <p:cTn id="60"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20">
                                            <p:txEl>
                                              <p:pRg st="0" end="0"/>
                                            </p:txEl>
                                          </p:spTgt>
                                        </p:tgtEl>
                                        <p:attrNameLst>
                                          <p:attrName>ppt_y</p:attrName>
                                        </p:attrNameLst>
                                      </p:cBhvr>
                                      <p:tavLst>
                                        <p:tav tm="0">
                                          <p:val>
                                            <p:strVal val="#ppt_y+.1"/>
                                          </p:val>
                                        </p:tav>
                                        <p:tav tm="100000">
                                          <p:val>
                                            <p:strVal val="#ppt_y"/>
                                          </p:val>
                                        </p:tav>
                                      </p:tavLst>
                                    </p:anim>
                                  </p:childTnLst>
                                </p:cTn>
                              </p:par>
                              <p:par>
                                <p:cTn id="62" presetID="47" presetClass="exit" presetSubtype="0" fill="hold" nodeType="withEffect">
                                  <p:stCondLst>
                                    <p:cond delay="0"/>
                                  </p:stCondLst>
                                  <p:childTnLst>
                                    <p:animEffect transition="out" filter="fade">
                                      <p:cBhvr>
                                        <p:cTn id="63" dur="1000"/>
                                        <p:tgtEl>
                                          <p:spTgt spid="12">
                                            <p:txEl>
                                              <p:pRg st="4" end="4"/>
                                            </p:txEl>
                                          </p:spTgt>
                                        </p:tgtEl>
                                      </p:cBhvr>
                                    </p:animEffect>
                                    <p:anim calcmode="lin" valueType="num">
                                      <p:cBhvr>
                                        <p:cTn id="64" dur="1000"/>
                                        <p:tgtEl>
                                          <p:spTgt spid="12">
                                            <p:txEl>
                                              <p:pRg st="4" end="4"/>
                                            </p:txEl>
                                          </p:spTgt>
                                        </p:tgtEl>
                                        <p:attrNameLst>
                                          <p:attrName>ppt_x</p:attrName>
                                        </p:attrNameLst>
                                      </p:cBhvr>
                                      <p:tavLst>
                                        <p:tav tm="0">
                                          <p:val>
                                            <p:strVal val="ppt_x"/>
                                          </p:val>
                                        </p:tav>
                                        <p:tav tm="100000">
                                          <p:val>
                                            <p:strVal val="ppt_x"/>
                                          </p:val>
                                        </p:tav>
                                      </p:tavLst>
                                    </p:anim>
                                    <p:anim calcmode="lin" valueType="num">
                                      <p:cBhvr>
                                        <p:cTn id="65" dur="1000"/>
                                        <p:tgtEl>
                                          <p:spTgt spid="12">
                                            <p:txEl>
                                              <p:pRg st="4" end="4"/>
                                            </p:txEl>
                                          </p:spTgt>
                                        </p:tgtEl>
                                        <p:attrNameLst>
                                          <p:attrName>ppt_y</p:attrName>
                                        </p:attrNameLst>
                                      </p:cBhvr>
                                      <p:tavLst>
                                        <p:tav tm="0">
                                          <p:val>
                                            <p:strVal val="ppt_y"/>
                                          </p:val>
                                        </p:tav>
                                        <p:tav tm="100000">
                                          <p:val>
                                            <p:strVal val="ppt_y-.1"/>
                                          </p:val>
                                        </p:tav>
                                      </p:tavLst>
                                    </p:anim>
                                    <p:set>
                                      <p:cBhvr>
                                        <p:cTn id="66" dur="1" fill="hold">
                                          <p:stCondLst>
                                            <p:cond delay="999"/>
                                          </p:stCondLst>
                                        </p:cTn>
                                        <p:tgtEl>
                                          <p:spTgt spid="12">
                                            <p:txEl>
                                              <p:pRg st="4" end="4"/>
                                            </p:txEl>
                                          </p:spTgt>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29"/>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20">
                                            <p:txEl>
                                              <p:pRg st="0" end="0"/>
                                            </p:txEl>
                                          </p:spTgt>
                                        </p:tgtEl>
                                        <p:attrNameLst>
                                          <p:attrName>style.visibility</p:attrName>
                                        </p:attrNameLst>
                                      </p:cBhvr>
                                      <p:to>
                                        <p:strVal val="visible"/>
                                      </p:to>
                                    </p:set>
                                    <p:animEffect transition="in" filter="fade">
                                      <p:cBhvr>
                                        <p:cTn id="72" dur="1000"/>
                                        <p:tgtEl>
                                          <p:spTgt spid="20">
                                            <p:txEl>
                                              <p:pRg st="0" end="0"/>
                                            </p:txEl>
                                          </p:spTgt>
                                        </p:tgtEl>
                                      </p:cBhvr>
                                    </p:animEffect>
                                    <p:anim calcmode="lin" valueType="num">
                                      <p:cBhvr>
                                        <p:cTn id="7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20">
                                            <p:txEl>
                                              <p:pRg st="0" end="0"/>
                                            </p:txEl>
                                          </p:spTgt>
                                        </p:tgtEl>
                                        <p:attrNameLst>
                                          <p:attrName>ppt_y</p:attrName>
                                        </p:attrNameLst>
                                      </p:cBhvr>
                                      <p:tavLst>
                                        <p:tav tm="0">
                                          <p:val>
                                            <p:strVal val="#ppt_y+.1"/>
                                          </p:val>
                                        </p:tav>
                                        <p:tav tm="100000">
                                          <p:val>
                                            <p:strVal val="#ppt_y"/>
                                          </p:val>
                                        </p:tav>
                                      </p:tavLst>
                                    </p:anim>
                                  </p:childTnLst>
                                </p:cTn>
                              </p:par>
                              <p:par>
                                <p:cTn id="75" presetID="47" presetClass="exit" presetSubtype="0" fill="hold" nodeType="withEffect">
                                  <p:stCondLst>
                                    <p:cond delay="0"/>
                                  </p:stCondLst>
                                  <p:childTnLst>
                                    <p:animEffect transition="out" filter="fade">
                                      <p:cBhvr>
                                        <p:cTn id="76" dur="1000"/>
                                        <p:tgtEl>
                                          <p:spTgt spid="12">
                                            <p:txEl>
                                              <p:pRg st="4" end="4"/>
                                            </p:txEl>
                                          </p:spTgt>
                                        </p:tgtEl>
                                      </p:cBhvr>
                                    </p:animEffect>
                                    <p:anim calcmode="lin" valueType="num">
                                      <p:cBhvr>
                                        <p:cTn id="77" dur="1000"/>
                                        <p:tgtEl>
                                          <p:spTgt spid="12">
                                            <p:txEl>
                                              <p:pRg st="4" end="4"/>
                                            </p:txEl>
                                          </p:spTgt>
                                        </p:tgtEl>
                                        <p:attrNameLst>
                                          <p:attrName>ppt_x</p:attrName>
                                        </p:attrNameLst>
                                      </p:cBhvr>
                                      <p:tavLst>
                                        <p:tav tm="0">
                                          <p:val>
                                            <p:strVal val="ppt_x"/>
                                          </p:val>
                                        </p:tav>
                                        <p:tav tm="100000">
                                          <p:val>
                                            <p:strVal val="ppt_x"/>
                                          </p:val>
                                        </p:tav>
                                      </p:tavLst>
                                    </p:anim>
                                    <p:anim calcmode="lin" valueType="num">
                                      <p:cBhvr>
                                        <p:cTn id="78" dur="1000"/>
                                        <p:tgtEl>
                                          <p:spTgt spid="12">
                                            <p:txEl>
                                              <p:pRg st="4" end="4"/>
                                            </p:txEl>
                                          </p:spTgt>
                                        </p:tgtEl>
                                        <p:attrNameLst>
                                          <p:attrName>ppt_y</p:attrName>
                                        </p:attrNameLst>
                                      </p:cBhvr>
                                      <p:tavLst>
                                        <p:tav tm="0">
                                          <p:val>
                                            <p:strVal val="ppt_y"/>
                                          </p:val>
                                        </p:tav>
                                        <p:tav tm="100000">
                                          <p:val>
                                            <p:strVal val="ppt_y-.1"/>
                                          </p:val>
                                        </p:tav>
                                      </p:tavLst>
                                    </p:anim>
                                    <p:set>
                                      <p:cBhvr>
                                        <p:cTn id="79" dur="1" fill="hold">
                                          <p:stCondLst>
                                            <p:cond delay="999"/>
                                          </p:stCondLst>
                                        </p:cTn>
                                        <p:tgtEl>
                                          <p:spTgt spid="12">
                                            <p:txEl>
                                              <p:pRg st="4" end="4"/>
                                            </p:txEl>
                                          </p:spTgt>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80" restart="whenNotActive" fill="hold" evtFilter="cancelBubble" nodeType="interactiveSeq">
                <p:stCondLst>
                  <p:cond evt="onClick" delay="0">
                    <p:tgtEl>
                      <p:spTgt spid="24"/>
                    </p:tgtEl>
                  </p:cond>
                </p:stCondLst>
                <p:endSync evt="end" delay="0">
                  <p:rtn val="all"/>
                </p:endSync>
                <p:childTnLst>
                  <p:par>
                    <p:cTn id="81" fill="hold">
                      <p:stCondLst>
                        <p:cond delay="0"/>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24">
                                            <p:txEl>
                                              <p:pRg st="0" end="0"/>
                                            </p:txEl>
                                          </p:spTgt>
                                        </p:tgtEl>
                                        <p:attrNameLst>
                                          <p:attrName>style.visibility</p:attrName>
                                        </p:attrNameLst>
                                      </p:cBhvr>
                                      <p:to>
                                        <p:strVal val="visible"/>
                                      </p:to>
                                    </p:set>
                                    <p:animEffect transition="in" filter="fade">
                                      <p:cBhvr>
                                        <p:cTn id="85" dur="1000"/>
                                        <p:tgtEl>
                                          <p:spTgt spid="24">
                                            <p:txEl>
                                              <p:pRg st="0" end="0"/>
                                            </p:txEl>
                                          </p:spTgt>
                                        </p:tgtEl>
                                      </p:cBhvr>
                                    </p:animEffect>
                                    <p:anim calcmode="lin" valueType="num">
                                      <p:cBhvr>
                                        <p:cTn id="86"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24">
                                            <p:txEl>
                                              <p:pRg st="0" end="0"/>
                                            </p:txEl>
                                          </p:spTgt>
                                        </p:tgtEl>
                                        <p:attrNameLst>
                                          <p:attrName>ppt_y</p:attrName>
                                        </p:attrNameLst>
                                      </p:cBhvr>
                                      <p:tavLst>
                                        <p:tav tm="0">
                                          <p:val>
                                            <p:strVal val="#ppt_y+.1"/>
                                          </p:val>
                                        </p:tav>
                                        <p:tav tm="100000">
                                          <p:val>
                                            <p:strVal val="#ppt_y"/>
                                          </p:val>
                                        </p:tav>
                                      </p:tavLst>
                                    </p:anim>
                                  </p:childTnLst>
                                </p:cTn>
                              </p:par>
                              <p:par>
                                <p:cTn id="88" presetID="47" presetClass="exit" presetSubtype="0" fill="hold" nodeType="withEffect">
                                  <p:stCondLst>
                                    <p:cond delay="0"/>
                                  </p:stCondLst>
                                  <p:childTnLst>
                                    <p:animEffect transition="out" filter="fade">
                                      <p:cBhvr>
                                        <p:cTn id="89" dur="1000"/>
                                        <p:tgtEl>
                                          <p:spTgt spid="12">
                                            <p:txEl>
                                              <p:pRg st="0" end="0"/>
                                            </p:txEl>
                                          </p:spTgt>
                                        </p:tgtEl>
                                      </p:cBhvr>
                                    </p:animEffect>
                                    <p:anim calcmode="lin" valueType="num">
                                      <p:cBhvr>
                                        <p:cTn id="90" dur="1000"/>
                                        <p:tgtEl>
                                          <p:spTgt spid="12">
                                            <p:txEl>
                                              <p:pRg st="0" end="0"/>
                                            </p:txEl>
                                          </p:spTgt>
                                        </p:tgtEl>
                                        <p:attrNameLst>
                                          <p:attrName>ppt_x</p:attrName>
                                        </p:attrNameLst>
                                      </p:cBhvr>
                                      <p:tavLst>
                                        <p:tav tm="0">
                                          <p:val>
                                            <p:strVal val="ppt_x"/>
                                          </p:val>
                                        </p:tav>
                                        <p:tav tm="100000">
                                          <p:val>
                                            <p:strVal val="ppt_x"/>
                                          </p:val>
                                        </p:tav>
                                      </p:tavLst>
                                    </p:anim>
                                    <p:anim calcmode="lin" valueType="num">
                                      <p:cBhvr>
                                        <p:cTn id="91" dur="1000"/>
                                        <p:tgtEl>
                                          <p:spTgt spid="12">
                                            <p:txEl>
                                              <p:pRg st="0" end="0"/>
                                            </p:txEl>
                                          </p:spTgt>
                                        </p:tgtEl>
                                        <p:attrNameLst>
                                          <p:attrName>ppt_y</p:attrName>
                                        </p:attrNameLst>
                                      </p:cBhvr>
                                      <p:tavLst>
                                        <p:tav tm="0">
                                          <p:val>
                                            <p:strVal val="ppt_y"/>
                                          </p:val>
                                        </p:tav>
                                        <p:tav tm="100000">
                                          <p:val>
                                            <p:strVal val="ppt_y-.1"/>
                                          </p:val>
                                        </p:tav>
                                      </p:tavLst>
                                    </p:anim>
                                    <p:set>
                                      <p:cBhvr>
                                        <p:cTn id="92" dur="1" fill="hold">
                                          <p:stCondLst>
                                            <p:cond delay="999"/>
                                          </p:stCondLst>
                                        </p:cTn>
                                        <p:tgtEl>
                                          <p:spTgt spid="12">
                                            <p:txEl>
                                              <p:pRg st="0" end="0"/>
                                            </p:txEl>
                                          </p:spTgt>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4">
                                            <p:txEl>
                                              <p:pRg st="0" end="0"/>
                                            </p:txEl>
                                          </p:spTgt>
                                        </p:tgtEl>
                                        <p:attrNameLst>
                                          <p:attrName>style.visibility</p:attrName>
                                        </p:attrNameLst>
                                      </p:cBhvr>
                                      <p:to>
                                        <p:strVal val="visible"/>
                                      </p:to>
                                    </p:set>
                                    <p:animEffect transition="in" filter="fade">
                                      <p:cBhvr>
                                        <p:cTn id="98" dur="1000"/>
                                        <p:tgtEl>
                                          <p:spTgt spid="24">
                                            <p:txEl>
                                              <p:pRg st="0" end="0"/>
                                            </p:txEl>
                                          </p:spTgt>
                                        </p:tgtEl>
                                      </p:cBhvr>
                                    </p:animEffect>
                                    <p:anim calcmode="lin" valueType="num">
                                      <p:cBhvr>
                                        <p:cTn id="99"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100" dur="1000" fill="hold"/>
                                        <p:tgtEl>
                                          <p:spTgt spid="24">
                                            <p:txEl>
                                              <p:pRg st="0" end="0"/>
                                            </p:txEl>
                                          </p:spTgt>
                                        </p:tgtEl>
                                        <p:attrNameLst>
                                          <p:attrName>ppt_y</p:attrName>
                                        </p:attrNameLst>
                                      </p:cBhvr>
                                      <p:tavLst>
                                        <p:tav tm="0">
                                          <p:val>
                                            <p:strVal val="#ppt_y+.1"/>
                                          </p:val>
                                        </p:tav>
                                        <p:tav tm="100000">
                                          <p:val>
                                            <p:strVal val="#ppt_y"/>
                                          </p:val>
                                        </p:tav>
                                      </p:tavLst>
                                    </p:anim>
                                  </p:childTnLst>
                                </p:cTn>
                              </p:par>
                              <p:par>
                                <p:cTn id="101" presetID="47" presetClass="exit" presetSubtype="0" fill="hold" nodeType="withEffect">
                                  <p:stCondLst>
                                    <p:cond delay="0"/>
                                  </p:stCondLst>
                                  <p:childTnLst>
                                    <p:animEffect transition="out" filter="fade">
                                      <p:cBhvr>
                                        <p:cTn id="102" dur="1000"/>
                                        <p:tgtEl>
                                          <p:spTgt spid="12">
                                            <p:txEl>
                                              <p:pRg st="0" end="0"/>
                                            </p:txEl>
                                          </p:spTgt>
                                        </p:tgtEl>
                                      </p:cBhvr>
                                    </p:animEffect>
                                    <p:anim calcmode="lin" valueType="num">
                                      <p:cBhvr>
                                        <p:cTn id="103" dur="1000"/>
                                        <p:tgtEl>
                                          <p:spTgt spid="12">
                                            <p:txEl>
                                              <p:pRg st="0" end="0"/>
                                            </p:txEl>
                                          </p:spTgt>
                                        </p:tgtEl>
                                        <p:attrNameLst>
                                          <p:attrName>ppt_x</p:attrName>
                                        </p:attrNameLst>
                                      </p:cBhvr>
                                      <p:tavLst>
                                        <p:tav tm="0">
                                          <p:val>
                                            <p:strVal val="ppt_x"/>
                                          </p:val>
                                        </p:tav>
                                        <p:tav tm="100000">
                                          <p:val>
                                            <p:strVal val="ppt_x"/>
                                          </p:val>
                                        </p:tav>
                                      </p:tavLst>
                                    </p:anim>
                                    <p:anim calcmode="lin" valueType="num">
                                      <p:cBhvr>
                                        <p:cTn id="104" dur="1000"/>
                                        <p:tgtEl>
                                          <p:spTgt spid="12">
                                            <p:txEl>
                                              <p:pRg st="0" end="0"/>
                                            </p:txEl>
                                          </p:spTgt>
                                        </p:tgtEl>
                                        <p:attrNameLst>
                                          <p:attrName>ppt_y</p:attrName>
                                        </p:attrNameLst>
                                      </p:cBhvr>
                                      <p:tavLst>
                                        <p:tav tm="0">
                                          <p:val>
                                            <p:strVal val="ppt_y"/>
                                          </p:val>
                                        </p:tav>
                                        <p:tav tm="100000">
                                          <p:val>
                                            <p:strVal val="ppt_y-.1"/>
                                          </p:val>
                                        </p:tav>
                                      </p:tavLst>
                                    </p:anim>
                                    <p:set>
                                      <p:cBhvr>
                                        <p:cTn id="105" dur="1" fill="hold">
                                          <p:stCondLst>
                                            <p:cond delay="999"/>
                                          </p:stCondLst>
                                        </p:cTn>
                                        <p:tgtEl>
                                          <p:spTgt spid="12">
                                            <p:txEl>
                                              <p:pRg st="0" end="0"/>
                                            </p:txEl>
                                          </p:spTgt>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06" restart="whenNotActive" fill="hold" evtFilter="cancelBubble" nodeType="interactiveSeq">
                <p:stCondLst>
                  <p:cond evt="onClick" delay="0">
                    <p:tgtEl>
                      <p:spTgt spid="21"/>
                    </p:tgtEl>
                  </p:cond>
                </p:stCondLst>
                <p:endSync evt="end" delay="0">
                  <p:rtn val="all"/>
                </p:endSync>
                <p:childTnLst>
                  <p:par>
                    <p:cTn id="107" fill="hold">
                      <p:stCondLst>
                        <p:cond delay="0"/>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21">
                                            <p:txEl>
                                              <p:pRg st="0" end="0"/>
                                            </p:txEl>
                                          </p:spTgt>
                                        </p:tgtEl>
                                        <p:attrNameLst>
                                          <p:attrName>style.visibility</p:attrName>
                                        </p:attrNameLst>
                                      </p:cBhvr>
                                      <p:to>
                                        <p:strVal val="visible"/>
                                      </p:to>
                                    </p:set>
                                    <p:animEffect transition="in" filter="fade">
                                      <p:cBhvr>
                                        <p:cTn id="111" dur="1000"/>
                                        <p:tgtEl>
                                          <p:spTgt spid="21">
                                            <p:txEl>
                                              <p:pRg st="0" end="0"/>
                                            </p:txEl>
                                          </p:spTgt>
                                        </p:tgtEl>
                                      </p:cBhvr>
                                    </p:animEffect>
                                    <p:anim calcmode="lin" valueType="num">
                                      <p:cBhvr>
                                        <p:cTn id="112"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13"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23">
                                            <p:txEl>
                                              <p:pRg st="0" end="0"/>
                                            </p:txEl>
                                          </p:spTgt>
                                        </p:tgtEl>
                                        <p:attrNameLst>
                                          <p:attrName>style.visibility</p:attrName>
                                        </p:attrNameLst>
                                      </p:cBhvr>
                                      <p:to>
                                        <p:strVal val="visible"/>
                                      </p:to>
                                    </p:set>
                                    <p:animEffect transition="in" filter="fade">
                                      <p:cBhvr>
                                        <p:cTn id="116" dur="1000"/>
                                        <p:tgtEl>
                                          <p:spTgt spid="23">
                                            <p:txEl>
                                              <p:pRg st="0" end="0"/>
                                            </p:txEl>
                                          </p:spTgt>
                                        </p:tgtEl>
                                      </p:cBhvr>
                                    </p:animEffect>
                                    <p:anim calcmode="lin" valueType="num">
                                      <p:cBhvr>
                                        <p:cTn id="117"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18"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119" presetID="47" presetClass="exit" presetSubtype="0" fill="hold" nodeType="withEffect">
                                  <p:stCondLst>
                                    <p:cond delay="0"/>
                                  </p:stCondLst>
                                  <p:childTnLst>
                                    <p:animEffect transition="out" filter="fade">
                                      <p:cBhvr>
                                        <p:cTn id="120" dur="1000"/>
                                        <p:tgtEl>
                                          <p:spTgt spid="12">
                                            <p:txEl>
                                              <p:pRg st="1" end="1"/>
                                            </p:txEl>
                                          </p:spTgt>
                                        </p:tgtEl>
                                      </p:cBhvr>
                                    </p:animEffect>
                                    <p:anim calcmode="lin" valueType="num">
                                      <p:cBhvr>
                                        <p:cTn id="121" dur="1000"/>
                                        <p:tgtEl>
                                          <p:spTgt spid="12">
                                            <p:txEl>
                                              <p:pRg st="1" end="1"/>
                                            </p:txEl>
                                          </p:spTgt>
                                        </p:tgtEl>
                                        <p:attrNameLst>
                                          <p:attrName>ppt_x</p:attrName>
                                        </p:attrNameLst>
                                      </p:cBhvr>
                                      <p:tavLst>
                                        <p:tav tm="0">
                                          <p:val>
                                            <p:strVal val="ppt_x"/>
                                          </p:val>
                                        </p:tav>
                                        <p:tav tm="100000">
                                          <p:val>
                                            <p:strVal val="ppt_x"/>
                                          </p:val>
                                        </p:tav>
                                      </p:tavLst>
                                    </p:anim>
                                    <p:anim calcmode="lin" valueType="num">
                                      <p:cBhvr>
                                        <p:cTn id="122" dur="1000"/>
                                        <p:tgtEl>
                                          <p:spTgt spid="12">
                                            <p:txEl>
                                              <p:pRg st="1" end="1"/>
                                            </p:txEl>
                                          </p:spTgt>
                                        </p:tgtEl>
                                        <p:attrNameLst>
                                          <p:attrName>ppt_y</p:attrName>
                                        </p:attrNameLst>
                                      </p:cBhvr>
                                      <p:tavLst>
                                        <p:tav tm="0">
                                          <p:val>
                                            <p:strVal val="ppt_y"/>
                                          </p:val>
                                        </p:tav>
                                        <p:tav tm="100000">
                                          <p:val>
                                            <p:strVal val="ppt_y-.1"/>
                                          </p:val>
                                        </p:tav>
                                      </p:tavLst>
                                    </p:anim>
                                    <p:set>
                                      <p:cBhvr>
                                        <p:cTn id="123" dur="1" fill="hold">
                                          <p:stCondLst>
                                            <p:cond delay="999"/>
                                          </p:stCondLst>
                                        </p:cTn>
                                        <p:tgtEl>
                                          <p:spTgt spid="12">
                                            <p:txEl>
                                              <p:pRg st="1" end="1"/>
                                            </p:txEl>
                                          </p:spTgt>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24" restart="whenNotActive" fill="hold" evtFilter="cancelBubble" nodeType="interactiveSeq">
                <p:stCondLst>
                  <p:cond evt="onClick" delay="0">
                    <p:tgtEl>
                      <p:spTgt spid="26"/>
                    </p:tgtEl>
                  </p:cond>
                </p:stCondLst>
                <p:endSync evt="end" delay="0">
                  <p:rtn val="all"/>
                </p:endSync>
                <p:childTnLst>
                  <p:par>
                    <p:cTn id="125" fill="hold">
                      <p:stCondLst>
                        <p:cond delay="0"/>
                      </p:stCondLst>
                      <p:childTnLst>
                        <p:par>
                          <p:cTn id="126" fill="hold">
                            <p:stCondLst>
                              <p:cond delay="0"/>
                            </p:stCondLst>
                            <p:childTnLst>
                              <p:par>
                                <p:cTn id="127" presetID="42" presetClass="entr" presetSubtype="0" fill="hold" nodeType="clickEffect">
                                  <p:stCondLst>
                                    <p:cond delay="0"/>
                                  </p:stCondLst>
                                  <p:childTnLst>
                                    <p:set>
                                      <p:cBhvr>
                                        <p:cTn id="128" dur="1" fill="hold">
                                          <p:stCondLst>
                                            <p:cond delay="0"/>
                                          </p:stCondLst>
                                        </p:cTn>
                                        <p:tgtEl>
                                          <p:spTgt spid="21">
                                            <p:txEl>
                                              <p:pRg st="0" end="0"/>
                                            </p:txEl>
                                          </p:spTgt>
                                        </p:tgtEl>
                                        <p:attrNameLst>
                                          <p:attrName>style.visibility</p:attrName>
                                        </p:attrNameLst>
                                      </p:cBhvr>
                                      <p:to>
                                        <p:strVal val="visible"/>
                                      </p:to>
                                    </p:set>
                                    <p:animEffect transition="in" filter="fade">
                                      <p:cBhvr>
                                        <p:cTn id="129" dur="1000"/>
                                        <p:tgtEl>
                                          <p:spTgt spid="21">
                                            <p:txEl>
                                              <p:pRg st="0" end="0"/>
                                            </p:txEl>
                                          </p:spTgt>
                                        </p:tgtEl>
                                      </p:cBhvr>
                                    </p:animEffect>
                                    <p:anim calcmode="lin" valueType="num">
                                      <p:cBhvr>
                                        <p:cTn id="130"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31"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23">
                                            <p:txEl>
                                              <p:pRg st="0" end="0"/>
                                            </p:txEl>
                                          </p:spTgt>
                                        </p:tgtEl>
                                        <p:attrNameLst>
                                          <p:attrName>style.visibility</p:attrName>
                                        </p:attrNameLst>
                                      </p:cBhvr>
                                      <p:to>
                                        <p:strVal val="visible"/>
                                      </p:to>
                                    </p:set>
                                    <p:animEffect transition="in" filter="fade">
                                      <p:cBhvr>
                                        <p:cTn id="134" dur="1000"/>
                                        <p:tgtEl>
                                          <p:spTgt spid="23">
                                            <p:txEl>
                                              <p:pRg st="0" end="0"/>
                                            </p:txEl>
                                          </p:spTgt>
                                        </p:tgtEl>
                                      </p:cBhvr>
                                    </p:animEffect>
                                    <p:anim calcmode="lin" valueType="num">
                                      <p:cBhvr>
                                        <p:cTn id="135"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36"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137" presetID="47" presetClass="exit" presetSubtype="0" fill="hold" nodeType="withEffect">
                                  <p:stCondLst>
                                    <p:cond delay="0"/>
                                  </p:stCondLst>
                                  <p:childTnLst>
                                    <p:animEffect transition="out" filter="fade">
                                      <p:cBhvr>
                                        <p:cTn id="138" dur="1000"/>
                                        <p:tgtEl>
                                          <p:spTgt spid="12">
                                            <p:txEl>
                                              <p:pRg st="1" end="1"/>
                                            </p:txEl>
                                          </p:spTgt>
                                        </p:tgtEl>
                                      </p:cBhvr>
                                    </p:animEffect>
                                    <p:anim calcmode="lin" valueType="num">
                                      <p:cBhvr>
                                        <p:cTn id="139" dur="1000"/>
                                        <p:tgtEl>
                                          <p:spTgt spid="12">
                                            <p:txEl>
                                              <p:pRg st="1" end="1"/>
                                            </p:txEl>
                                          </p:spTgt>
                                        </p:tgtEl>
                                        <p:attrNameLst>
                                          <p:attrName>ppt_x</p:attrName>
                                        </p:attrNameLst>
                                      </p:cBhvr>
                                      <p:tavLst>
                                        <p:tav tm="0">
                                          <p:val>
                                            <p:strVal val="ppt_x"/>
                                          </p:val>
                                        </p:tav>
                                        <p:tav tm="100000">
                                          <p:val>
                                            <p:strVal val="ppt_x"/>
                                          </p:val>
                                        </p:tav>
                                      </p:tavLst>
                                    </p:anim>
                                    <p:anim calcmode="lin" valueType="num">
                                      <p:cBhvr>
                                        <p:cTn id="140" dur="1000"/>
                                        <p:tgtEl>
                                          <p:spTgt spid="12">
                                            <p:txEl>
                                              <p:pRg st="1" end="1"/>
                                            </p:txEl>
                                          </p:spTgt>
                                        </p:tgtEl>
                                        <p:attrNameLst>
                                          <p:attrName>ppt_y</p:attrName>
                                        </p:attrNameLst>
                                      </p:cBhvr>
                                      <p:tavLst>
                                        <p:tav tm="0">
                                          <p:val>
                                            <p:strVal val="ppt_y"/>
                                          </p:val>
                                        </p:tav>
                                        <p:tav tm="100000">
                                          <p:val>
                                            <p:strVal val="ppt_y-.1"/>
                                          </p:val>
                                        </p:tav>
                                      </p:tavLst>
                                    </p:anim>
                                    <p:set>
                                      <p:cBhvr>
                                        <p:cTn id="141" dur="1" fill="hold">
                                          <p:stCondLst>
                                            <p:cond delay="999"/>
                                          </p:stCondLst>
                                        </p:cTn>
                                        <p:tgtEl>
                                          <p:spTgt spid="12">
                                            <p:txEl>
                                              <p:pRg st="1" end="1"/>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2" restart="whenNotActive" fill="hold" evtFilter="cancelBubble" nodeType="interactiveSeq">
                <p:stCondLst>
                  <p:cond evt="onClick" delay="0">
                    <p:tgtEl>
                      <p:spTgt spid="22"/>
                    </p:tgtEl>
                  </p:cond>
                </p:stCondLst>
                <p:endSync evt="end" delay="0">
                  <p:rtn val="all"/>
                </p:endSync>
                <p:childTnLst>
                  <p:par>
                    <p:cTn id="143" fill="hold">
                      <p:stCondLst>
                        <p:cond delay="0"/>
                      </p:stCondLst>
                      <p:childTnLst>
                        <p:par>
                          <p:cTn id="144" fill="hold">
                            <p:stCondLst>
                              <p:cond delay="0"/>
                            </p:stCondLst>
                            <p:childTnLst>
                              <p:par>
                                <p:cTn id="145" presetID="42" presetClass="entr" presetSubtype="0" fill="hold" nodeType="clickEffect">
                                  <p:stCondLst>
                                    <p:cond delay="0"/>
                                  </p:stCondLst>
                                  <p:childTnLst>
                                    <p:set>
                                      <p:cBhvr>
                                        <p:cTn id="146" dur="1" fill="hold">
                                          <p:stCondLst>
                                            <p:cond delay="0"/>
                                          </p:stCondLst>
                                        </p:cTn>
                                        <p:tgtEl>
                                          <p:spTgt spid="22">
                                            <p:txEl>
                                              <p:pRg st="0" end="0"/>
                                            </p:txEl>
                                          </p:spTgt>
                                        </p:tgtEl>
                                        <p:attrNameLst>
                                          <p:attrName>style.visibility</p:attrName>
                                        </p:attrNameLst>
                                      </p:cBhvr>
                                      <p:to>
                                        <p:strVal val="visible"/>
                                      </p:to>
                                    </p:set>
                                    <p:animEffect transition="in" filter="fade">
                                      <p:cBhvr>
                                        <p:cTn id="147" dur="1000"/>
                                        <p:tgtEl>
                                          <p:spTgt spid="22">
                                            <p:txEl>
                                              <p:pRg st="0" end="0"/>
                                            </p:txEl>
                                          </p:spTgt>
                                        </p:tgtEl>
                                      </p:cBhvr>
                                    </p:animEffect>
                                    <p:anim calcmode="lin" valueType="num">
                                      <p:cBhvr>
                                        <p:cTn id="148"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9" dur="1000" fill="hold"/>
                                        <p:tgtEl>
                                          <p:spTgt spid="22">
                                            <p:txEl>
                                              <p:pRg st="0" end="0"/>
                                            </p:txEl>
                                          </p:spTgt>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0"/>
                                  </p:stCondLst>
                                  <p:childTnLst>
                                    <p:set>
                                      <p:cBhvr>
                                        <p:cTn id="151" dur="1" fill="hold">
                                          <p:stCondLst>
                                            <p:cond delay="0"/>
                                          </p:stCondLst>
                                        </p:cTn>
                                        <p:tgtEl>
                                          <p:spTgt spid="3">
                                            <p:txEl>
                                              <p:pRg st="0" end="0"/>
                                            </p:txEl>
                                          </p:spTgt>
                                        </p:tgtEl>
                                        <p:attrNameLst>
                                          <p:attrName>style.visibility</p:attrName>
                                        </p:attrNameLst>
                                      </p:cBhvr>
                                      <p:to>
                                        <p:strVal val="visible"/>
                                      </p:to>
                                    </p:set>
                                    <p:animEffect transition="in" filter="fade">
                                      <p:cBhvr>
                                        <p:cTn id="152" dur="1000"/>
                                        <p:tgtEl>
                                          <p:spTgt spid="3">
                                            <p:txEl>
                                              <p:pRg st="0" end="0"/>
                                            </p:txEl>
                                          </p:spTgt>
                                        </p:tgtEl>
                                      </p:cBhvr>
                                    </p:animEffect>
                                    <p:anim calcmode="lin" valueType="num">
                                      <p:cBhvr>
                                        <p:cTn id="15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5" presetID="47" presetClass="exit" presetSubtype="0" fill="hold" nodeType="withEffect">
                                  <p:stCondLst>
                                    <p:cond delay="0"/>
                                  </p:stCondLst>
                                  <p:childTnLst>
                                    <p:animEffect transition="out" filter="fade">
                                      <p:cBhvr>
                                        <p:cTn id="156" dur="1000"/>
                                        <p:tgtEl>
                                          <p:spTgt spid="12">
                                            <p:txEl>
                                              <p:pRg st="3" end="3"/>
                                            </p:txEl>
                                          </p:spTgt>
                                        </p:tgtEl>
                                      </p:cBhvr>
                                    </p:animEffect>
                                    <p:anim calcmode="lin" valueType="num">
                                      <p:cBhvr>
                                        <p:cTn id="157" dur="1000"/>
                                        <p:tgtEl>
                                          <p:spTgt spid="12">
                                            <p:txEl>
                                              <p:pRg st="3" end="3"/>
                                            </p:txEl>
                                          </p:spTgt>
                                        </p:tgtEl>
                                        <p:attrNameLst>
                                          <p:attrName>ppt_x</p:attrName>
                                        </p:attrNameLst>
                                      </p:cBhvr>
                                      <p:tavLst>
                                        <p:tav tm="0">
                                          <p:val>
                                            <p:strVal val="ppt_x"/>
                                          </p:val>
                                        </p:tav>
                                        <p:tav tm="100000">
                                          <p:val>
                                            <p:strVal val="ppt_x"/>
                                          </p:val>
                                        </p:tav>
                                      </p:tavLst>
                                    </p:anim>
                                    <p:anim calcmode="lin" valueType="num">
                                      <p:cBhvr>
                                        <p:cTn id="158" dur="1000"/>
                                        <p:tgtEl>
                                          <p:spTgt spid="12">
                                            <p:txEl>
                                              <p:pRg st="3" end="3"/>
                                            </p:txEl>
                                          </p:spTgt>
                                        </p:tgtEl>
                                        <p:attrNameLst>
                                          <p:attrName>ppt_y</p:attrName>
                                        </p:attrNameLst>
                                      </p:cBhvr>
                                      <p:tavLst>
                                        <p:tav tm="0">
                                          <p:val>
                                            <p:strVal val="ppt_y"/>
                                          </p:val>
                                        </p:tav>
                                        <p:tav tm="100000">
                                          <p:val>
                                            <p:strVal val="ppt_y-.1"/>
                                          </p:val>
                                        </p:tav>
                                      </p:tavLst>
                                    </p:anim>
                                    <p:set>
                                      <p:cBhvr>
                                        <p:cTn id="159" dur="1" fill="hold">
                                          <p:stCondLst>
                                            <p:cond delay="999"/>
                                          </p:stCondLst>
                                        </p:cTn>
                                        <p:tgtEl>
                                          <p:spTgt spid="12">
                                            <p:txEl>
                                              <p:pRg st="3" end="3"/>
                                            </p:txEl>
                                          </p:spTgt>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0" restart="whenNotActive" fill="hold" evtFilter="cancelBubble" nodeType="interactiveSeq">
                <p:stCondLst>
                  <p:cond evt="onClick" delay="0">
                    <p:tgtEl>
                      <p:spTgt spid="28"/>
                    </p:tgtEl>
                  </p:cond>
                </p:stCondLst>
                <p:endSync evt="end" delay="0">
                  <p:rtn val="all"/>
                </p:endSync>
                <p:childTnLst>
                  <p:par>
                    <p:cTn id="161" fill="hold">
                      <p:stCondLst>
                        <p:cond delay="0"/>
                      </p:stCondLst>
                      <p:childTnLst>
                        <p:par>
                          <p:cTn id="162" fill="hold">
                            <p:stCondLst>
                              <p:cond delay="0"/>
                            </p:stCondLst>
                            <p:childTnLst>
                              <p:par>
                                <p:cTn id="163" presetID="42" presetClass="entr" presetSubtype="0" fill="hold" nodeType="clickEffect">
                                  <p:stCondLst>
                                    <p:cond delay="0"/>
                                  </p:stCondLst>
                                  <p:childTnLst>
                                    <p:set>
                                      <p:cBhvr>
                                        <p:cTn id="164" dur="1" fill="hold">
                                          <p:stCondLst>
                                            <p:cond delay="0"/>
                                          </p:stCondLst>
                                        </p:cTn>
                                        <p:tgtEl>
                                          <p:spTgt spid="22">
                                            <p:txEl>
                                              <p:pRg st="0" end="0"/>
                                            </p:txEl>
                                          </p:spTgt>
                                        </p:tgtEl>
                                        <p:attrNameLst>
                                          <p:attrName>style.visibility</p:attrName>
                                        </p:attrNameLst>
                                      </p:cBhvr>
                                      <p:to>
                                        <p:strVal val="visible"/>
                                      </p:to>
                                    </p:set>
                                    <p:animEffect transition="in" filter="fade">
                                      <p:cBhvr>
                                        <p:cTn id="165" dur="1000"/>
                                        <p:tgtEl>
                                          <p:spTgt spid="22">
                                            <p:txEl>
                                              <p:pRg st="0" end="0"/>
                                            </p:txEl>
                                          </p:spTgt>
                                        </p:tgtEl>
                                      </p:cBhvr>
                                    </p:animEffect>
                                    <p:anim calcmode="lin" valueType="num">
                                      <p:cBhvr>
                                        <p:cTn id="166"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67" dur="1000" fill="hold"/>
                                        <p:tgtEl>
                                          <p:spTgt spid="22">
                                            <p:txEl>
                                              <p:pRg st="0" end="0"/>
                                            </p:txEl>
                                          </p:spTgt>
                                        </p:tgtEl>
                                        <p:attrNameLst>
                                          <p:attrName>ppt_y</p:attrName>
                                        </p:attrNameLst>
                                      </p:cBhvr>
                                      <p:tavLst>
                                        <p:tav tm="0">
                                          <p:val>
                                            <p:strVal val="#ppt_y+.1"/>
                                          </p:val>
                                        </p:tav>
                                        <p:tav tm="100000">
                                          <p:val>
                                            <p:strVal val="#ppt_y"/>
                                          </p:val>
                                        </p:tav>
                                      </p:tavLst>
                                    </p:anim>
                                  </p:childTnLst>
                                </p:cTn>
                              </p:par>
                              <p:par>
                                <p:cTn id="168" presetID="42" presetClass="entr" presetSubtype="0" fill="hold" nodeType="withEffect">
                                  <p:stCondLst>
                                    <p:cond delay="0"/>
                                  </p:stCondLst>
                                  <p:childTnLst>
                                    <p:set>
                                      <p:cBhvr>
                                        <p:cTn id="169" dur="1" fill="hold">
                                          <p:stCondLst>
                                            <p:cond delay="0"/>
                                          </p:stCondLst>
                                        </p:cTn>
                                        <p:tgtEl>
                                          <p:spTgt spid="3">
                                            <p:txEl>
                                              <p:pRg st="0" end="0"/>
                                            </p:txEl>
                                          </p:spTgt>
                                        </p:tgtEl>
                                        <p:attrNameLst>
                                          <p:attrName>style.visibility</p:attrName>
                                        </p:attrNameLst>
                                      </p:cBhvr>
                                      <p:to>
                                        <p:strVal val="visible"/>
                                      </p:to>
                                    </p:set>
                                    <p:animEffect transition="in" filter="fade">
                                      <p:cBhvr>
                                        <p:cTn id="170" dur="1000"/>
                                        <p:tgtEl>
                                          <p:spTgt spid="3">
                                            <p:txEl>
                                              <p:pRg st="0" end="0"/>
                                            </p:txEl>
                                          </p:spTgt>
                                        </p:tgtEl>
                                      </p:cBhvr>
                                    </p:animEffect>
                                    <p:anim calcmode="lin" valueType="num">
                                      <p:cBhvr>
                                        <p:cTn id="17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2"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3" presetID="47" presetClass="exit" presetSubtype="0" fill="hold" nodeType="withEffect">
                                  <p:stCondLst>
                                    <p:cond delay="0"/>
                                  </p:stCondLst>
                                  <p:childTnLst>
                                    <p:animEffect transition="out" filter="fade">
                                      <p:cBhvr>
                                        <p:cTn id="174" dur="1000"/>
                                        <p:tgtEl>
                                          <p:spTgt spid="12">
                                            <p:txEl>
                                              <p:pRg st="3" end="3"/>
                                            </p:txEl>
                                          </p:spTgt>
                                        </p:tgtEl>
                                      </p:cBhvr>
                                    </p:animEffect>
                                    <p:anim calcmode="lin" valueType="num">
                                      <p:cBhvr>
                                        <p:cTn id="175" dur="1000"/>
                                        <p:tgtEl>
                                          <p:spTgt spid="12">
                                            <p:txEl>
                                              <p:pRg st="3" end="3"/>
                                            </p:txEl>
                                          </p:spTgt>
                                        </p:tgtEl>
                                        <p:attrNameLst>
                                          <p:attrName>ppt_x</p:attrName>
                                        </p:attrNameLst>
                                      </p:cBhvr>
                                      <p:tavLst>
                                        <p:tav tm="0">
                                          <p:val>
                                            <p:strVal val="ppt_x"/>
                                          </p:val>
                                        </p:tav>
                                        <p:tav tm="100000">
                                          <p:val>
                                            <p:strVal val="ppt_x"/>
                                          </p:val>
                                        </p:tav>
                                      </p:tavLst>
                                    </p:anim>
                                    <p:anim calcmode="lin" valueType="num">
                                      <p:cBhvr>
                                        <p:cTn id="176" dur="1000"/>
                                        <p:tgtEl>
                                          <p:spTgt spid="12">
                                            <p:txEl>
                                              <p:pRg st="3" end="3"/>
                                            </p:txEl>
                                          </p:spTgt>
                                        </p:tgtEl>
                                        <p:attrNameLst>
                                          <p:attrName>ppt_y</p:attrName>
                                        </p:attrNameLst>
                                      </p:cBhvr>
                                      <p:tavLst>
                                        <p:tav tm="0">
                                          <p:val>
                                            <p:strVal val="ppt_y"/>
                                          </p:val>
                                        </p:tav>
                                        <p:tav tm="100000">
                                          <p:val>
                                            <p:strVal val="ppt_y-.1"/>
                                          </p:val>
                                        </p:tav>
                                      </p:tavLst>
                                    </p:anim>
                                    <p:set>
                                      <p:cBhvr>
                                        <p:cTn id="177" dur="1" fill="hold">
                                          <p:stCondLst>
                                            <p:cond delay="999"/>
                                          </p:stCondLst>
                                        </p:cTn>
                                        <p:tgtEl>
                                          <p:spTgt spid="12">
                                            <p:txEl>
                                              <p:pRg st="3" end="3"/>
                                            </p:txEl>
                                          </p:spTgt>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78" restart="whenNotActive" fill="hold" evtFilter="cancelBubble" nodeType="interactiveSeq">
                <p:stCondLst>
                  <p:cond evt="onClick" delay="0">
                    <p:tgtEl>
                      <p:spTgt spid="14"/>
                    </p:tgtEl>
                  </p:cond>
                </p:stCondLst>
                <p:endSync evt="end" delay="0">
                  <p:rtn val="all"/>
                </p:endSync>
                <p:childTnLst>
                  <p:par>
                    <p:cTn id="179" fill="hold">
                      <p:stCondLst>
                        <p:cond delay="0"/>
                      </p:stCondLst>
                      <p:childTnLst>
                        <p:par>
                          <p:cTn id="180" fill="hold">
                            <p:stCondLst>
                              <p:cond delay="0"/>
                            </p:stCondLst>
                            <p:childTnLst>
                              <p:par>
                                <p:cTn id="181" presetID="1" presetClass="exit" presetSubtype="0" fill="hold" nodeType="withEffect">
                                  <p:stCondLst>
                                    <p:cond delay="0"/>
                                  </p:stCondLst>
                                  <p:childTnLst>
                                    <p:set>
                                      <p:cBhvr>
                                        <p:cTn id="182" dur="1" fill="hold">
                                          <p:stCondLst>
                                            <p:cond delay="0"/>
                                          </p:stCondLst>
                                        </p:cTn>
                                        <p:tgtEl>
                                          <p:spTgt spid="18">
                                            <p:txEl>
                                              <p:pRg st="0" end="0"/>
                                            </p:txEl>
                                          </p:spTgt>
                                        </p:tgtEl>
                                        <p:attrNameLst>
                                          <p:attrName>style.visibility</p:attrName>
                                        </p:attrNameLst>
                                      </p:cBhvr>
                                      <p:to>
                                        <p:strVal val="hidden"/>
                                      </p:to>
                                    </p:set>
                                  </p:childTnLst>
                                </p:cTn>
                              </p:par>
                              <p:par>
                                <p:cTn id="183" presetID="1" presetClass="exit" presetSubtype="0" fill="hold" nodeType="withEffect">
                                  <p:stCondLst>
                                    <p:cond delay="0"/>
                                  </p:stCondLst>
                                  <p:childTnLst>
                                    <p:set>
                                      <p:cBhvr>
                                        <p:cTn id="184" dur="1" fill="hold">
                                          <p:stCondLst>
                                            <p:cond delay="0"/>
                                          </p:stCondLst>
                                        </p:cTn>
                                        <p:tgtEl>
                                          <p:spTgt spid="19">
                                            <p:txEl>
                                              <p:pRg st="0" end="0"/>
                                            </p:txEl>
                                          </p:spTgt>
                                        </p:tgtEl>
                                        <p:attrNameLst>
                                          <p:attrName>style.visibility</p:attrName>
                                        </p:attrNameLst>
                                      </p:cBhvr>
                                      <p:to>
                                        <p:strVal val="hidden"/>
                                      </p:to>
                                    </p:set>
                                  </p:childTnLst>
                                </p:cTn>
                              </p:par>
                              <p:par>
                                <p:cTn id="185" presetID="1" presetClass="exit" presetSubtype="0" fill="hold" nodeType="withEffect">
                                  <p:stCondLst>
                                    <p:cond delay="0"/>
                                  </p:stCondLst>
                                  <p:childTnLst>
                                    <p:set>
                                      <p:cBhvr>
                                        <p:cTn id="186" dur="1" fill="hold">
                                          <p:stCondLst>
                                            <p:cond delay="0"/>
                                          </p:stCondLst>
                                        </p:cTn>
                                        <p:tgtEl>
                                          <p:spTgt spid="20">
                                            <p:txEl>
                                              <p:pRg st="0" end="0"/>
                                            </p:txEl>
                                          </p:spTgt>
                                        </p:tgtEl>
                                        <p:attrNameLst>
                                          <p:attrName>style.visibility</p:attrName>
                                        </p:attrNameLst>
                                      </p:cBhvr>
                                      <p:to>
                                        <p:strVal val="hidden"/>
                                      </p:to>
                                    </p:set>
                                  </p:childTnLst>
                                </p:cTn>
                              </p:par>
                              <p:par>
                                <p:cTn id="187" presetID="1" presetClass="exit" presetSubtype="0" fill="hold" nodeType="withEffect">
                                  <p:stCondLst>
                                    <p:cond delay="0"/>
                                  </p:stCondLst>
                                  <p:childTnLst>
                                    <p:set>
                                      <p:cBhvr>
                                        <p:cTn id="188" dur="1" fill="hold">
                                          <p:stCondLst>
                                            <p:cond delay="0"/>
                                          </p:stCondLst>
                                        </p:cTn>
                                        <p:tgtEl>
                                          <p:spTgt spid="24">
                                            <p:txEl>
                                              <p:pRg st="0" end="0"/>
                                            </p:txEl>
                                          </p:spTgt>
                                        </p:tgtEl>
                                        <p:attrNameLst>
                                          <p:attrName>style.visibility</p:attrName>
                                        </p:attrNameLst>
                                      </p:cBhvr>
                                      <p:to>
                                        <p:strVal val="hidden"/>
                                      </p:to>
                                    </p:set>
                                  </p:childTnLst>
                                </p:cTn>
                              </p:par>
                              <p:par>
                                <p:cTn id="189" presetID="1" presetClass="exit" presetSubtype="0" fill="hold" nodeType="withEffect">
                                  <p:stCondLst>
                                    <p:cond delay="0"/>
                                  </p:stCondLst>
                                  <p:childTnLst>
                                    <p:set>
                                      <p:cBhvr>
                                        <p:cTn id="190" dur="1" fill="hold">
                                          <p:stCondLst>
                                            <p:cond delay="0"/>
                                          </p:stCondLst>
                                        </p:cTn>
                                        <p:tgtEl>
                                          <p:spTgt spid="21">
                                            <p:txEl>
                                              <p:pRg st="0" end="0"/>
                                            </p:txEl>
                                          </p:spTgt>
                                        </p:tgtEl>
                                        <p:attrNameLst>
                                          <p:attrName>style.visibility</p:attrName>
                                        </p:attrNameLst>
                                      </p:cBhvr>
                                      <p:to>
                                        <p:strVal val="hidden"/>
                                      </p:to>
                                    </p:set>
                                  </p:childTnLst>
                                </p:cTn>
                              </p:par>
                              <p:par>
                                <p:cTn id="191" presetID="1" presetClass="exit" presetSubtype="0" fill="hold" nodeType="withEffect">
                                  <p:stCondLst>
                                    <p:cond delay="0"/>
                                  </p:stCondLst>
                                  <p:childTnLst>
                                    <p:set>
                                      <p:cBhvr>
                                        <p:cTn id="192" dur="1" fill="hold">
                                          <p:stCondLst>
                                            <p:cond delay="0"/>
                                          </p:stCondLst>
                                        </p:cTn>
                                        <p:tgtEl>
                                          <p:spTgt spid="23">
                                            <p:txEl>
                                              <p:pRg st="0" end="0"/>
                                            </p:txEl>
                                          </p:spTgt>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22">
                                            <p:txEl>
                                              <p:pRg st="0" end="0"/>
                                            </p:txEl>
                                          </p:spTgt>
                                        </p:tgtEl>
                                        <p:attrNameLst>
                                          <p:attrName>style.visibility</p:attrName>
                                        </p:attrNameLst>
                                      </p:cBhvr>
                                      <p:to>
                                        <p:strVal val="hidden"/>
                                      </p:to>
                                    </p:set>
                                  </p:childTnLst>
                                </p:cTn>
                              </p:par>
                              <p:par>
                                <p:cTn id="195" presetID="1" presetClass="exit" presetSubtype="0" fill="hold" grpId="0" nodeType="withEffect">
                                  <p:stCondLst>
                                    <p:cond delay="0"/>
                                  </p:stCondLst>
                                  <p:childTnLst>
                                    <p:set>
                                      <p:cBhvr>
                                        <p:cTn id="196" dur="1" fill="hold">
                                          <p:stCondLst>
                                            <p:cond delay="0"/>
                                          </p:stCondLst>
                                        </p:cTn>
                                        <p:tgtEl>
                                          <p:spTgt spid="3">
                                            <p:txEl>
                                              <p:pRg st="0" end="0"/>
                                            </p:txEl>
                                          </p:spTgt>
                                        </p:tgtEl>
                                        <p:attrNameLst>
                                          <p:attrName>style.visibility</p:attrName>
                                        </p:attrNameLst>
                                      </p:cBhvr>
                                      <p:to>
                                        <p:strVal val="hidden"/>
                                      </p:to>
                                    </p:set>
                                  </p:childTnLst>
                                </p:cTn>
                              </p:par>
                              <p:par>
                                <p:cTn id="197" presetID="1" presetClass="entr" presetSubtype="0" fill="hold" nodeType="withEffect">
                                  <p:stCondLst>
                                    <p:cond delay="0"/>
                                  </p:stCondLst>
                                  <p:childTnLst>
                                    <p:set>
                                      <p:cBhvr>
                                        <p:cTn id="198" dur="1" fill="hold">
                                          <p:stCondLst>
                                            <p:cond delay="0"/>
                                          </p:stCondLst>
                                        </p:cTn>
                                        <p:tgtEl>
                                          <p:spTgt spid="12">
                                            <p:txEl>
                                              <p:pRg st="0" end="0"/>
                                            </p:txEl>
                                          </p:spTgt>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0"/>
                                          </p:stCondLst>
                                        </p:cTn>
                                        <p:tgtEl>
                                          <p:spTgt spid="12">
                                            <p:txEl>
                                              <p:pRg st="1" end="1"/>
                                            </p:txEl>
                                          </p:spTgt>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0"/>
                                          </p:stCondLst>
                                        </p:cTn>
                                        <p:tgtEl>
                                          <p:spTgt spid="12">
                                            <p:txEl>
                                              <p:pRg st="2" end="2"/>
                                            </p:txEl>
                                          </p:spTgt>
                                        </p:tgtEl>
                                        <p:attrNameLst>
                                          <p:attrName>style.visibility</p:attrName>
                                        </p:attrNameLst>
                                      </p:cBhvr>
                                      <p:to>
                                        <p:strVal val="visible"/>
                                      </p:to>
                                    </p:set>
                                  </p:childTnLst>
                                </p:cTn>
                              </p:par>
                              <p:par>
                                <p:cTn id="203" presetID="1" presetClass="entr" presetSubtype="0" fill="hold" nodeType="withEffect">
                                  <p:stCondLst>
                                    <p:cond delay="0"/>
                                  </p:stCondLst>
                                  <p:childTnLst>
                                    <p:set>
                                      <p:cBhvr>
                                        <p:cTn id="204" dur="1" fill="hold">
                                          <p:stCondLst>
                                            <p:cond delay="0"/>
                                          </p:stCondLst>
                                        </p:cTn>
                                        <p:tgtEl>
                                          <p:spTgt spid="12">
                                            <p:txEl>
                                              <p:pRg st="3" end="3"/>
                                            </p:txEl>
                                          </p:spTgt>
                                        </p:tgtEl>
                                        <p:attrNameLst>
                                          <p:attrName>style.visibility</p:attrName>
                                        </p:attrNameLst>
                                      </p:cBhvr>
                                      <p:to>
                                        <p:strVal val="visible"/>
                                      </p:to>
                                    </p:set>
                                  </p:childTnLst>
                                </p:cTn>
                              </p:par>
                              <p:par>
                                <p:cTn id="205" presetID="1" presetClass="entr" presetSubtype="0" fill="hold" nodeType="withEffect">
                                  <p:stCondLst>
                                    <p:cond delay="0"/>
                                  </p:stCondLst>
                                  <p:childTnLst>
                                    <p:set>
                                      <p:cBhvr>
                                        <p:cTn id="206" dur="1" fill="hold">
                                          <p:stCondLst>
                                            <p:cond delay="0"/>
                                          </p:stCondLst>
                                        </p:cTn>
                                        <p:tgtEl>
                                          <p:spTgt spid="12">
                                            <p:txEl>
                                              <p:pRg st="4" end="4"/>
                                            </p:txEl>
                                          </p:spTgt>
                                        </p:tgtEl>
                                        <p:attrNameLst>
                                          <p:attrName>style.visibility</p:attrName>
                                        </p:attrNameLst>
                                      </p:cBhvr>
                                      <p:to>
                                        <p:strVal val="visible"/>
                                      </p:to>
                                    </p:set>
                                  </p:childTnLst>
                                </p:cTn>
                              </p:par>
                              <p:par>
                                <p:cTn id="207" presetID="1" presetClass="entr" presetSubtype="0" fill="hold" nodeType="withEffect">
                                  <p:stCondLst>
                                    <p:cond delay="0"/>
                                  </p:stCondLst>
                                  <p:childTnLst>
                                    <p:set>
                                      <p:cBhvr>
                                        <p:cTn id="20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209" restart="whenNotActive" fill="hold" evtFilter="cancelBubble" nodeType="interactiveSeq">
                <p:stCondLst>
                  <p:cond evt="onClick" delay="0">
                    <p:tgtEl>
                      <p:spTgt spid="15"/>
                    </p:tgtEl>
                  </p:cond>
                </p:stCondLst>
                <p:endSync evt="end" delay="0">
                  <p:rtn val="all"/>
                </p:endSync>
                <p:childTnLst>
                  <p:par>
                    <p:cTn id="210" fill="hold">
                      <p:stCondLst>
                        <p:cond delay="0"/>
                      </p:stCondLst>
                      <p:childTnLst>
                        <p:par>
                          <p:cTn id="211" fill="hold">
                            <p:stCondLst>
                              <p:cond delay="0"/>
                            </p:stCondLst>
                            <p:childTnLst>
                              <p:par>
                                <p:cTn id="212" presetID="1" presetClass="exit" presetSubtype="0" fill="hold" nodeType="withEffect">
                                  <p:stCondLst>
                                    <p:cond delay="0"/>
                                  </p:stCondLst>
                                  <p:childTnLst>
                                    <p:set>
                                      <p:cBhvr>
                                        <p:cTn id="213" dur="1" fill="hold">
                                          <p:stCondLst>
                                            <p:cond delay="0"/>
                                          </p:stCondLst>
                                        </p:cTn>
                                        <p:tgtEl>
                                          <p:spTgt spid="18">
                                            <p:txEl>
                                              <p:pRg st="0" end="0"/>
                                            </p:txEl>
                                          </p:spTgt>
                                        </p:tgtEl>
                                        <p:attrNameLst>
                                          <p:attrName>style.visibility</p:attrName>
                                        </p:attrNameLst>
                                      </p:cBhvr>
                                      <p:to>
                                        <p:strVal val="hidden"/>
                                      </p:to>
                                    </p:set>
                                  </p:childTnLst>
                                </p:cTn>
                              </p:par>
                              <p:par>
                                <p:cTn id="214" presetID="1" presetClass="exit" presetSubtype="0" fill="hold" nodeType="withEffect">
                                  <p:stCondLst>
                                    <p:cond delay="0"/>
                                  </p:stCondLst>
                                  <p:childTnLst>
                                    <p:set>
                                      <p:cBhvr>
                                        <p:cTn id="215" dur="1" fill="hold">
                                          <p:stCondLst>
                                            <p:cond delay="0"/>
                                          </p:stCondLst>
                                        </p:cTn>
                                        <p:tgtEl>
                                          <p:spTgt spid="19">
                                            <p:txEl>
                                              <p:pRg st="0" end="0"/>
                                            </p:txEl>
                                          </p:spTgt>
                                        </p:tgtEl>
                                        <p:attrNameLst>
                                          <p:attrName>style.visibility</p:attrName>
                                        </p:attrNameLst>
                                      </p:cBhvr>
                                      <p:to>
                                        <p:strVal val="hidden"/>
                                      </p:to>
                                    </p:set>
                                  </p:childTnLst>
                                </p:cTn>
                              </p:par>
                              <p:par>
                                <p:cTn id="216" presetID="1" presetClass="exit" presetSubtype="0" fill="hold" nodeType="withEffect">
                                  <p:stCondLst>
                                    <p:cond delay="0"/>
                                  </p:stCondLst>
                                  <p:childTnLst>
                                    <p:set>
                                      <p:cBhvr>
                                        <p:cTn id="217" dur="1" fill="hold">
                                          <p:stCondLst>
                                            <p:cond delay="0"/>
                                          </p:stCondLst>
                                        </p:cTn>
                                        <p:tgtEl>
                                          <p:spTgt spid="20">
                                            <p:txEl>
                                              <p:pRg st="0" end="0"/>
                                            </p:txEl>
                                          </p:spTgt>
                                        </p:tgtEl>
                                        <p:attrNameLst>
                                          <p:attrName>style.visibility</p:attrName>
                                        </p:attrNameLst>
                                      </p:cBhvr>
                                      <p:to>
                                        <p:strVal val="hidden"/>
                                      </p:to>
                                    </p:set>
                                  </p:childTnLst>
                                </p:cTn>
                              </p:par>
                              <p:par>
                                <p:cTn id="218" presetID="1" presetClass="exit" presetSubtype="0" fill="hold" nodeType="withEffect">
                                  <p:stCondLst>
                                    <p:cond delay="0"/>
                                  </p:stCondLst>
                                  <p:childTnLst>
                                    <p:set>
                                      <p:cBhvr>
                                        <p:cTn id="219" dur="1" fill="hold">
                                          <p:stCondLst>
                                            <p:cond delay="0"/>
                                          </p:stCondLst>
                                        </p:cTn>
                                        <p:tgtEl>
                                          <p:spTgt spid="24">
                                            <p:txEl>
                                              <p:pRg st="0" end="0"/>
                                            </p:txEl>
                                          </p:spTgt>
                                        </p:tgtEl>
                                        <p:attrNameLst>
                                          <p:attrName>style.visibility</p:attrName>
                                        </p:attrNameLst>
                                      </p:cBhvr>
                                      <p:to>
                                        <p:strVal val="hidden"/>
                                      </p:to>
                                    </p:set>
                                  </p:childTnLst>
                                </p:cTn>
                              </p:par>
                              <p:par>
                                <p:cTn id="220" presetID="1" presetClass="exit" presetSubtype="0" fill="hold" nodeType="withEffect">
                                  <p:stCondLst>
                                    <p:cond delay="0"/>
                                  </p:stCondLst>
                                  <p:childTnLst>
                                    <p:set>
                                      <p:cBhvr>
                                        <p:cTn id="221" dur="1" fill="hold">
                                          <p:stCondLst>
                                            <p:cond delay="0"/>
                                          </p:stCondLst>
                                        </p:cTn>
                                        <p:tgtEl>
                                          <p:spTgt spid="21">
                                            <p:txEl>
                                              <p:pRg st="0" end="0"/>
                                            </p:txEl>
                                          </p:spTgt>
                                        </p:tgtEl>
                                        <p:attrNameLst>
                                          <p:attrName>style.visibility</p:attrName>
                                        </p:attrNameLst>
                                      </p:cBhvr>
                                      <p:to>
                                        <p:strVal val="hidden"/>
                                      </p:to>
                                    </p:set>
                                  </p:childTnLst>
                                </p:cTn>
                              </p:par>
                              <p:par>
                                <p:cTn id="222" presetID="1" presetClass="exit" presetSubtype="0" fill="hold" nodeType="withEffect">
                                  <p:stCondLst>
                                    <p:cond delay="0"/>
                                  </p:stCondLst>
                                  <p:childTnLst>
                                    <p:set>
                                      <p:cBhvr>
                                        <p:cTn id="223" dur="1" fill="hold">
                                          <p:stCondLst>
                                            <p:cond delay="0"/>
                                          </p:stCondLst>
                                        </p:cTn>
                                        <p:tgtEl>
                                          <p:spTgt spid="23">
                                            <p:txEl>
                                              <p:pRg st="0" end="0"/>
                                            </p:txEl>
                                          </p:spTgt>
                                        </p:tgtEl>
                                        <p:attrNameLst>
                                          <p:attrName>style.visibility</p:attrName>
                                        </p:attrNameLst>
                                      </p:cBhvr>
                                      <p:to>
                                        <p:strVal val="hidden"/>
                                      </p:to>
                                    </p:set>
                                  </p:childTnLst>
                                </p:cTn>
                              </p:par>
                              <p:par>
                                <p:cTn id="224" presetID="1" presetClass="exit" presetSubtype="0" fill="hold" nodeType="withEffect">
                                  <p:stCondLst>
                                    <p:cond delay="0"/>
                                  </p:stCondLst>
                                  <p:childTnLst>
                                    <p:set>
                                      <p:cBhvr>
                                        <p:cTn id="225" dur="1" fill="hold">
                                          <p:stCondLst>
                                            <p:cond delay="0"/>
                                          </p:stCondLst>
                                        </p:cTn>
                                        <p:tgtEl>
                                          <p:spTgt spid="22">
                                            <p:txEl>
                                              <p:pRg st="0" end="0"/>
                                            </p:txEl>
                                          </p:spTgt>
                                        </p:tgtEl>
                                        <p:attrNameLst>
                                          <p:attrName>style.visibility</p:attrName>
                                        </p:attrNameLst>
                                      </p:cBhvr>
                                      <p:to>
                                        <p:strVal val="hidden"/>
                                      </p:to>
                                    </p:set>
                                  </p:childTnLst>
                                </p:cTn>
                              </p:par>
                              <p:par>
                                <p:cTn id="226" presetID="1" presetClass="exit" presetSubtype="0" fill="hold" grpId="1" nodeType="withEffect">
                                  <p:stCondLst>
                                    <p:cond delay="0"/>
                                  </p:stCondLst>
                                  <p:childTnLst>
                                    <p:set>
                                      <p:cBhvr>
                                        <p:cTn id="227" dur="1" fill="hold">
                                          <p:stCondLst>
                                            <p:cond delay="0"/>
                                          </p:stCondLst>
                                        </p:cTn>
                                        <p:tgtEl>
                                          <p:spTgt spid="3">
                                            <p:txEl>
                                              <p:pRg st="0" end="0"/>
                                            </p:txEl>
                                          </p:spTgt>
                                        </p:tgtEl>
                                        <p:attrNameLst>
                                          <p:attrName>style.visibility</p:attrName>
                                        </p:attrNameLst>
                                      </p:cBhvr>
                                      <p:to>
                                        <p:strVal val="hidden"/>
                                      </p:to>
                                    </p:set>
                                  </p:childTnLst>
                                </p:cTn>
                              </p:par>
                              <p:par>
                                <p:cTn id="228" presetID="1" presetClass="entr" presetSubtype="0" fill="hold" nodeType="withEffect">
                                  <p:stCondLst>
                                    <p:cond delay="0"/>
                                  </p:stCondLst>
                                  <p:childTnLst>
                                    <p:set>
                                      <p:cBhvr>
                                        <p:cTn id="229" dur="1" fill="hold">
                                          <p:stCondLst>
                                            <p:cond delay="0"/>
                                          </p:stCondLst>
                                        </p:cTn>
                                        <p:tgtEl>
                                          <p:spTgt spid="12">
                                            <p:txEl>
                                              <p:pRg st="0" end="0"/>
                                            </p:txEl>
                                          </p:spTgt>
                                        </p:tgtEl>
                                        <p:attrNameLst>
                                          <p:attrName>style.visibility</p:attrName>
                                        </p:attrNameLst>
                                      </p:cBhvr>
                                      <p:to>
                                        <p:strVal val="visible"/>
                                      </p:to>
                                    </p:set>
                                  </p:childTnLst>
                                </p:cTn>
                              </p:par>
                              <p:par>
                                <p:cTn id="230" presetID="1" presetClass="entr" presetSubtype="0" fill="hold" nodeType="withEffect">
                                  <p:stCondLst>
                                    <p:cond delay="0"/>
                                  </p:stCondLst>
                                  <p:childTnLst>
                                    <p:set>
                                      <p:cBhvr>
                                        <p:cTn id="231" dur="1" fill="hold">
                                          <p:stCondLst>
                                            <p:cond delay="0"/>
                                          </p:stCondLst>
                                        </p:cTn>
                                        <p:tgtEl>
                                          <p:spTgt spid="12">
                                            <p:txEl>
                                              <p:pRg st="1" end="1"/>
                                            </p:txEl>
                                          </p:spTgt>
                                        </p:tgtEl>
                                        <p:attrNameLst>
                                          <p:attrName>style.visibility</p:attrName>
                                        </p:attrNameLst>
                                      </p:cBhvr>
                                      <p:to>
                                        <p:strVal val="visible"/>
                                      </p:to>
                                    </p:set>
                                  </p:childTnLst>
                                </p:cTn>
                              </p:par>
                              <p:par>
                                <p:cTn id="232" presetID="1" presetClass="entr" presetSubtype="0" fill="hold" nodeType="withEffect">
                                  <p:stCondLst>
                                    <p:cond delay="0"/>
                                  </p:stCondLst>
                                  <p:childTnLst>
                                    <p:set>
                                      <p:cBhvr>
                                        <p:cTn id="233" dur="1" fill="hold">
                                          <p:stCondLst>
                                            <p:cond delay="0"/>
                                          </p:stCondLst>
                                        </p:cTn>
                                        <p:tgtEl>
                                          <p:spTgt spid="12">
                                            <p:txEl>
                                              <p:pRg st="2" end="2"/>
                                            </p:txEl>
                                          </p:spTgt>
                                        </p:tgtEl>
                                        <p:attrNameLst>
                                          <p:attrName>style.visibility</p:attrName>
                                        </p:attrNameLst>
                                      </p:cBhvr>
                                      <p:to>
                                        <p:strVal val="visible"/>
                                      </p:to>
                                    </p:set>
                                  </p:childTnLst>
                                </p:cTn>
                              </p:par>
                              <p:par>
                                <p:cTn id="234" presetID="1" presetClass="entr" presetSubtype="0" fill="hold" nodeType="withEffect">
                                  <p:stCondLst>
                                    <p:cond delay="0"/>
                                  </p:stCondLst>
                                  <p:childTnLst>
                                    <p:set>
                                      <p:cBhvr>
                                        <p:cTn id="235" dur="1" fill="hold">
                                          <p:stCondLst>
                                            <p:cond delay="0"/>
                                          </p:stCondLst>
                                        </p:cTn>
                                        <p:tgtEl>
                                          <p:spTgt spid="12">
                                            <p:txEl>
                                              <p:pRg st="3" end="3"/>
                                            </p:txEl>
                                          </p:spTgt>
                                        </p:tgtEl>
                                        <p:attrNameLst>
                                          <p:attrName>style.visibility</p:attrName>
                                        </p:attrNameLst>
                                      </p:cBhvr>
                                      <p:to>
                                        <p:strVal val="visible"/>
                                      </p:to>
                                    </p:set>
                                  </p:childTnLst>
                                </p:cTn>
                              </p:par>
                              <p:par>
                                <p:cTn id="236" presetID="1" presetClass="entr" presetSubtype="0" fill="hold" nodeType="withEffect">
                                  <p:stCondLst>
                                    <p:cond delay="0"/>
                                  </p:stCondLst>
                                  <p:childTnLst>
                                    <p:set>
                                      <p:cBhvr>
                                        <p:cTn id="237" dur="1" fill="hold">
                                          <p:stCondLst>
                                            <p:cond delay="0"/>
                                          </p:stCondLst>
                                        </p:cTn>
                                        <p:tgtEl>
                                          <p:spTgt spid="12">
                                            <p:txEl>
                                              <p:pRg st="4" end="4"/>
                                            </p:txEl>
                                          </p:spTgt>
                                        </p:tgtEl>
                                        <p:attrNameLst>
                                          <p:attrName>style.visibility</p:attrName>
                                        </p:attrNameLst>
                                      </p:cBhvr>
                                      <p:to>
                                        <p:strVal val="visible"/>
                                      </p:to>
                                    </p:set>
                                  </p:childTnLst>
                                </p:cTn>
                              </p:par>
                              <p:par>
                                <p:cTn id="238" presetID="1" presetClass="entr" presetSubtype="0" fill="hold" nodeType="withEffect">
                                  <p:stCondLst>
                                    <p:cond delay="0"/>
                                  </p:stCondLst>
                                  <p:childTnLst>
                                    <p:set>
                                      <p:cBhvr>
                                        <p:cTn id="239"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3" grpId="0" build="allAtOnce"/>
      <p:bldP spid="3" grpI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NZ"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rPr>
              <a:t>In Ordinary Time we listen to and learn </a:t>
            </a:r>
            <a:br>
              <a:rPr lang="en-NZ"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rPr>
            </a:br>
            <a:r>
              <a:rPr lang="en-NZ"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rPr>
              <a:t>from the stories of Jesus’ Ordinary Life</a:t>
            </a:r>
            <a:endParaRPr lang="en-NZ" dirty="0"/>
          </a:p>
        </p:txBody>
      </p:sp>
      <p:pic>
        <p:nvPicPr>
          <p:cNvPr id="3"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850" y="1339607"/>
            <a:ext cx="2166374" cy="16157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Picture 2" descr="A picture containing text, book&#10;&#10;Description generated with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807" y="3153923"/>
            <a:ext cx="2490459" cy="140114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1"/>
          <p:cNvSpPr/>
          <p:nvPr/>
        </p:nvSpPr>
        <p:spPr>
          <a:xfrm>
            <a:off x="3529578" y="1412909"/>
            <a:ext cx="4801624" cy="1469120"/>
          </a:xfrm>
          <a:prstGeom prst="rect">
            <a:avLst/>
          </a:prstGeom>
          <a:solidFill>
            <a:schemeClr val="accent6">
              <a:lumMod val="20000"/>
              <a:lumOff val="80000"/>
            </a:schemeClr>
          </a:solidFill>
          <a:ln>
            <a:solidFill>
              <a:schemeClr val="accent6">
                <a:lumMod val="50000"/>
              </a:schemeClr>
            </a:solidFill>
          </a:ln>
        </p:spPr>
        <p:txBody>
          <a:bodyPr wrap="square">
            <a:spAutoFit/>
          </a:bodyPr>
          <a:lstStyle/>
          <a:p>
            <a:pPr>
              <a:lnSpc>
                <a:spcPct val="115000"/>
              </a:lnSpc>
              <a:spcAft>
                <a:spcPts val="750"/>
              </a:spcAft>
            </a:pPr>
            <a:r>
              <a:rPr lang="en-NZ" dirty="0">
                <a:latin typeface="Arial" panose="020B0604020202020204" pitchFamily="34" charset="0"/>
                <a:ea typeface="Calibri" panose="020F0502020204030204" pitchFamily="34" charset="0"/>
                <a:cs typeface="Times New Roman" panose="02020603050405020304" pitchFamily="18" charset="0"/>
              </a:rPr>
              <a:t>Find this story in Luke 10:1-12, 17-20 and read it. </a:t>
            </a:r>
            <a:endParaRPr lang="en-NZ"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750"/>
              </a:spcAft>
            </a:pPr>
            <a:r>
              <a:rPr lang="en-NZ" dirty="0">
                <a:latin typeface="Arial" panose="020B0604020202020204" pitchFamily="34" charset="0"/>
                <a:ea typeface="Calibri" panose="020F0502020204030204" pitchFamily="34" charset="0"/>
                <a:cs typeface="Times New Roman" panose="02020603050405020304" pitchFamily="18" charset="0"/>
              </a:rPr>
              <a:t>Talk about what it is about and what message you would take from it in Ordinary Time.</a:t>
            </a:r>
            <a:endParaRPr lang="en-NZ"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2"/>
          <p:cNvSpPr/>
          <p:nvPr/>
        </p:nvSpPr>
        <p:spPr>
          <a:xfrm>
            <a:off x="3529578" y="3119934"/>
            <a:ext cx="4801624" cy="1469120"/>
          </a:xfrm>
          <a:prstGeom prst="rect">
            <a:avLst/>
          </a:prstGeom>
          <a:solidFill>
            <a:schemeClr val="accent6">
              <a:lumMod val="20000"/>
              <a:lumOff val="80000"/>
            </a:schemeClr>
          </a:solidFill>
          <a:ln>
            <a:solidFill>
              <a:schemeClr val="accent6">
                <a:lumMod val="50000"/>
              </a:schemeClr>
            </a:solidFill>
          </a:ln>
        </p:spPr>
        <p:txBody>
          <a:bodyPr wrap="square">
            <a:spAutoFit/>
          </a:bodyPr>
          <a:lstStyle/>
          <a:p>
            <a:pPr>
              <a:lnSpc>
                <a:spcPct val="115000"/>
              </a:lnSpc>
              <a:spcAft>
                <a:spcPts val="750"/>
              </a:spcAft>
            </a:pPr>
            <a:r>
              <a:rPr lang="en-NZ" dirty="0">
                <a:latin typeface="Arial" panose="020B0604020202020204" pitchFamily="34" charset="0"/>
                <a:ea typeface="Calibri" panose="020F0502020204030204" pitchFamily="34" charset="0"/>
                <a:cs typeface="Arial" panose="020B0604020202020204" pitchFamily="34" charset="0"/>
              </a:rPr>
              <a:t>Find the gospel reference in John’s gospel on the image.</a:t>
            </a:r>
          </a:p>
          <a:p>
            <a:pPr>
              <a:lnSpc>
                <a:spcPct val="115000"/>
              </a:lnSpc>
              <a:spcAft>
                <a:spcPts val="750"/>
              </a:spcAft>
            </a:pPr>
            <a:r>
              <a:rPr lang="en-NZ" dirty="0">
                <a:latin typeface="Arial" panose="020B0604020202020204" pitchFamily="34" charset="0"/>
                <a:ea typeface="Calibri" panose="020F0502020204030204" pitchFamily="34" charset="0"/>
                <a:cs typeface="Arial" panose="020B0604020202020204" pitchFamily="34" charset="0"/>
              </a:rPr>
              <a:t>Talk about what it is about and what message you would take from it in Ordinary Time.</a:t>
            </a:r>
          </a:p>
        </p:txBody>
      </p:sp>
      <p:sp>
        <p:nvSpPr>
          <p:cNvPr id="7" name="Rectangle 6"/>
          <p:cNvSpPr/>
          <p:nvPr/>
        </p:nvSpPr>
        <p:spPr>
          <a:xfrm>
            <a:off x="2286000" y="4881890"/>
            <a:ext cx="4572000" cy="261610"/>
          </a:xfrm>
          <a:prstGeom prst="rect">
            <a:avLst/>
          </a:prstGeom>
        </p:spPr>
        <p:txBody>
          <a:bodyPr>
            <a:spAutoFit/>
          </a:bodyPr>
          <a:lstStyle/>
          <a:p>
            <a:pPr lvl="0" algn="ctr"/>
            <a:r>
              <a:rPr lang="en-GB" sz="1100" dirty="0">
                <a:solidFill>
                  <a:schemeClr val="bg1"/>
                </a:solidFill>
                <a:latin typeface="Arial" pitchFamily="34" charset="0"/>
                <a:ea typeface="Segoe UI" pitchFamily="34" charset="0"/>
                <a:cs typeface="Arial" pitchFamily="34" charset="0"/>
              </a:rPr>
              <a:t>Click the </a:t>
            </a:r>
            <a:r>
              <a:rPr lang="en-NZ" sz="1100" dirty="0">
                <a:solidFill>
                  <a:schemeClr val="bg1"/>
                </a:solidFill>
                <a:latin typeface="Arial" pitchFamily="34" charset="0"/>
                <a:ea typeface="Segoe UI" pitchFamily="34" charset="0"/>
                <a:cs typeface="Arial" pitchFamily="34" charset="0"/>
              </a:rPr>
              <a:t>pictures to reveal text.</a:t>
            </a:r>
            <a:endParaRPr lang="en-NZ" sz="1100" dirty="0">
              <a:solidFill>
                <a:schemeClr val="bg1"/>
              </a:solidFill>
              <a:latin typeface="Arial" panose="020B0604020202020204" pitchFamily="34" charset="0"/>
              <a:cs typeface="Arial" panose="020B0604020202020204" pitchFamily="34" charset="0"/>
            </a:endParaRPr>
          </a:p>
        </p:txBody>
      </p:sp>
      <p:sp>
        <p:nvSpPr>
          <p:cNvPr id="8"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S-8A</a:t>
            </a:r>
          </a:p>
        </p:txBody>
      </p:sp>
      <p:sp>
        <p:nvSpPr>
          <p:cNvPr id="9"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Action Button: Back">
            <a:hlinkClick r:id="" action="ppaction://hlinkshowjump?jump=previousslide" highlightClick="1"/>
          </p:cNvPr>
          <p:cNvSpPr/>
          <p:nvPr/>
        </p:nvSpPr>
        <p:spPr>
          <a:xfrm>
            <a:off x="7596000"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997666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2" nodeType="clickEffect">
                                  <p:stCondLst>
                                    <p:cond delay="0"/>
                                  </p:stCondLst>
                                  <p:childTnLst>
                                    <p:set>
                                      <p:cBhvr>
                                        <p:cTn id="25" dur="1" fill="hold">
                                          <p:stCondLst>
                                            <p:cond delay="0"/>
                                          </p:stCondLst>
                                        </p:cTn>
                                        <p:tgtEl>
                                          <p:spTgt spid="5"/>
                                        </p:tgtEl>
                                        <p:attrNameLst>
                                          <p:attrName>style.visibility</p:attrName>
                                        </p:attrNameLst>
                                      </p:cBhvr>
                                      <p:to>
                                        <p:strVal val="hidden"/>
                                      </p:to>
                                    </p:set>
                                  </p:childTnLst>
                                </p:cTn>
                              </p:par>
                              <p:par>
                                <p:cTn id="26" presetID="1" presetClass="exit" presetSubtype="0" fill="hold" grpId="2" nodeType="withEffect">
                                  <p:stCondLst>
                                    <p:cond delay="0"/>
                                  </p:stCondLst>
                                  <p:childTnLst>
                                    <p:set>
                                      <p:cBhvr>
                                        <p:cTn id="2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5" grpId="0" animBg="1"/>
      <p:bldP spid="5" grpId="1" animBg="1"/>
      <p:bldP spid="5" grpId="2" animBg="1"/>
      <p:bldP spid="6" grpId="0" animBg="1"/>
      <p:bldP spid="6" grpId="1" animBg="1"/>
      <p:bldP spid="6"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426" y="1"/>
            <a:ext cx="7886700" cy="994172"/>
          </a:xfrm>
        </p:spPr>
        <p:txBody>
          <a:bodyPr>
            <a:normAutofit fontScale="90000"/>
          </a:bodyPr>
          <a:lstStyle/>
          <a:p>
            <a:pPr algn="ctr"/>
            <a:r>
              <a:rPr lang="en-NZ"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rPr>
              <a:t>In Ordinary Time we listen to and learn </a:t>
            </a:r>
            <a:br>
              <a:rPr lang="en-NZ"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rPr>
            </a:br>
            <a:r>
              <a:rPr lang="en-NZ" b="1" dirty="0">
                <a:ln w="9525">
                  <a:solidFill>
                    <a:sysClr val="windowText" lastClr="000000"/>
                  </a:solidFill>
                  <a:prstDash val="solid"/>
                </a:ln>
                <a:solidFill>
                  <a:schemeClr val="accent2">
                    <a:lumMod val="20000"/>
                    <a:lumOff val="80000"/>
                  </a:schemeClr>
                </a:solidFill>
                <a:effectLst>
                  <a:outerShdw blurRad="12700" dist="38100" dir="2700000" algn="tl" rotWithShape="0">
                    <a:schemeClr val="bg1">
                      <a:lumMod val="50000"/>
                    </a:schemeClr>
                  </a:outerShdw>
                </a:effectLst>
                <a:latin typeface="Poor Richard" panose="02080502050505020702" pitchFamily="18" charset="0"/>
              </a:rPr>
              <a:t>from the stories of Jesus’ Ordinary Life</a:t>
            </a:r>
          </a:p>
        </p:txBody>
      </p:sp>
      <p:pic>
        <p:nvPicPr>
          <p:cNvPr id="8" name="Picture 3" descr="A picture containing text, book, building&#10;&#10;Description generated with very high confidence"/>
          <p:cNvPicPr>
            <a:picLocks noChangeAspect="1"/>
          </p:cNvPicPr>
          <p:nvPr/>
        </p:nvPicPr>
        <p:blipFill rotWithShape="1">
          <a:blip r:embed="rId3" cstate="print">
            <a:extLst>
              <a:ext uri="{28A0092B-C50C-407E-A947-70E740481C1C}">
                <a14:useLocalDpi xmlns:a14="http://schemas.microsoft.com/office/drawing/2010/main" val="0"/>
              </a:ext>
            </a:extLst>
          </a:blip>
          <a:srcRect l="4287" t="5741" r="4693" b="6440"/>
          <a:stretch/>
        </p:blipFill>
        <p:spPr>
          <a:xfrm>
            <a:off x="650219" y="1168869"/>
            <a:ext cx="1932114" cy="143880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Picture 4" descr="A picture containing person, man, wall, phone&#10;&#10;Description generated with very high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16" y="2753515"/>
            <a:ext cx="2241739" cy="16813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TextBox: PageNumber"/>
          <p:cNvSpPr txBox="1">
            <a:spLocks/>
          </p:cNvSpPr>
          <p:nvPr/>
        </p:nvSpPr>
        <p:spPr>
          <a:xfrm>
            <a:off x="8640000" y="4680000"/>
            <a:ext cx="360000" cy="360000"/>
          </a:xfrm>
          <a:prstGeom prst="rect">
            <a:avLst/>
          </a:prstGeom>
          <a:solidFill>
            <a:schemeClr val="accent6">
              <a:lumMod val="20000"/>
              <a:lumOff val="80000"/>
            </a:schemeClr>
          </a:solidFill>
          <a:ln w="25400">
            <a:solidFill>
              <a:schemeClr val="accent6">
                <a:lumMod val="50000"/>
              </a:schemeClr>
            </a:solidFill>
          </a:ln>
        </p:spPr>
        <p:txBody>
          <a:bodyPr wrap="none" rtlCol="0" anchor="ctr" anchorCtr="1">
            <a:noAutofit/>
          </a:bodyPr>
          <a:lstStyle/>
          <a:p>
            <a:pPr algn="ctr">
              <a:defRPr/>
            </a:pPr>
            <a:r>
              <a:rPr lang="en-GB" sz="900" b="1" kern="0" dirty="0">
                <a:latin typeface="Arial" pitchFamily="34" charset="0"/>
                <a:cs typeface="Arial" pitchFamily="34" charset="0"/>
              </a:rPr>
              <a:t>R-1</a:t>
            </a:r>
          </a:p>
          <a:p>
            <a:pPr algn="ctr">
              <a:defRPr/>
            </a:pPr>
            <a:r>
              <a:rPr lang="en-GB" sz="900" b="1" kern="0" dirty="0">
                <a:latin typeface="Arial" pitchFamily="34" charset="0"/>
                <a:cs typeface="Arial" pitchFamily="34" charset="0"/>
              </a:rPr>
              <a:t>S-8B</a:t>
            </a:r>
          </a:p>
        </p:txBody>
      </p:sp>
      <p:sp>
        <p:nvSpPr>
          <p:cNvPr id="12" name="Action Button: Forward">
            <a:hlinkClick r:id="" action="ppaction://hlinkshowjump?jump=nextslide" highlightClick="1"/>
          </p:cNvPr>
          <p:cNvSpPr/>
          <p:nvPr/>
        </p:nvSpPr>
        <p:spPr>
          <a:xfrm>
            <a:off x="8100392" y="4680000"/>
            <a:ext cx="432048" cy="360000"/>
          </a:xfrm>
          <a:prstGeom prst="actionButtonForwardNex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Action Button: Worksheet">
            <a:hlinkClick r:id="rId5" action="ppaction://hlinksldjump" highlightClick="1"/>
          </p:cNvPr>
          <p:cNvSpPr/>
          <p:nvPr/>
        </p:nvSpPr>
        <p:spPr>
          <a:xfrm>
            <a:off x="7182221" y="4680000"/>
            <a:ext cx="360000" cy="360000"/>
          </a:xfrm>
          <a:prstGeom prst="actionButtonDocumen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Rectangle 4"/>
          <p:cNvSpPr/>
          <p:nvPr/>
        </p:nvSpPr>
        <p:spPr>
          <a:xfrm>
            <a:off x="2872643" y="2607677"/>
            <a:ext cx="5227749" cy="1996444"/>
          </a:xfrm>
          <a:prstGeom prst="rect">
            <a:avLst/>
          </a:prstGeom>
          <a:solidFill>
            <a:schemeClr val="accent6">
              <a:lumMod val="20000"/>
              <a:lumOff val="80000"/>
            </a:schemeClr>
          </a:solidFill>
          <a:ln>
            <a:solidFill>
              <a:schemeClr val="accent6">
                <a:lumMod val="50000"/>
              </a:schemeClr>
            </a:solidFill>
          </a:ln>
        </p:spPr>
        <p:txBody>
          <a:bodyPr wrap="square">
            <a:spAutoFit/>
          </a:bodyPr>
          <a:lstStyle/>
          <a:p>
            <a:pPr>
              <a:lnSpc>
                <a:spcPct val="115000"/>
              </a:lnSpc>
              <a:spcAft>
                <a:spcPts val="750"/>
              </a:spcAft>
            </a:pPr>
            <a:r>
              <a:rPr lang="en-NZ" sz="1600" dirty="0">
                <a:latin typeface="Arial" panose="020B0604020202020204" pitchFamily="34" charset="0"/>
                <a:ea typeface="Calibri" panose="020F0502020204030204" pitchFamily="34" charset="0"/>
                <a:cs typeface="Arial" panose="020B0604020202020204" pitchFamily="34" charset="0"/>
              </a:rPr>
              <a:t>Can you think of a gospel about Jesus caring for the poor that could be read on Mission Sunday?</a:t>
            </a:r>
          </a:p>
          <a:p>
            <a:pPr>
              <a:lnSpc>
                <a:spcPct val="115000"/>
              </a:lnSpc>
              <a:spcAft>
                <a:spcPts val="750"/>
              </a:spcAft>
            </a:pPr>
            <a:r>
              <a:rPr lang="en-NZ" sz="1600" dirty="0">
                <a:latin typeface="Arial" panose="020B0604020202020204" pitchFamily="34" charset="0"/>
                <a:ea typeface="Calibri" panose="020F0502020204030204" pitchFamily="34" charset="0"/>
                <a:cs typeface="Arial" panose="020B0604020202020204" pitchFamily="34" charset="0"/>
              </a:rPr>
              <a:t>What month of the year is Mission Sunday and whom do we pray for on this special Sunday? </a:t>
            </a:r>
          </a:p>
          <a:p>
            <a:pPr>
              <a:lnSpc>
                <a:spcPct val="115000"/>
              </a:lnSpc>
              <a:spcAft>
                <a:spcPts val="750"/>
              </a:spcAft>
            </a:pPr>
            <a:r>
              <a:rPr lang="en-NZ" sz="1600" dirty="0">
                <a:latin typeface="Arial" panose="020B0604020202020204" pitchFamily="34" charset="0"/>
                <a:ea typeface="Calibri" panose="020F0502020204030204" pitchFamily="34" charset="0"/>
                <a:cs typeface="Arial" panose="020B0604020202020204" pitchFamily="34" charset="0"/>
              </a:rPr>
              <a:t>Mark where these Sundays occur in Ordinary Time in the Liturgical Year using their number on the worksheet.</a:t>
            </a:r>
          </a:p>
        </p:txBody>
      </p:sp>
      <p:sp>
        <p:nvSpPr>
          <p:cNvPr id="19" name="Rectangle 18"/>
          <p:cNvSpPr/>
          <p:nvPr/>
        </p:nvSpPr>
        <p:spPr>
          <a:xfrm>
            <a:off x="2208776" y="4881890"/>
            <a:ext cx="4572000" cy="261610"/>
          </a:xfrm>
          <a:prstGeom prst="rect">
            <a:avLst/>
          </a:prstGeom>
        </p:spPr>
        <p:txBody>
          <a:bodyPr>
            <a:spAutoFit/>
          </a:bodyPr>
          <a:lstStyle/>
          <a:p>
            <a:pPr lvl="0" algn="ctr"/>
            <a:r>
              <a:rPr lang="en-GB" sz="1100" dirty="0">
                <a:solidFill>
                  <a:schemeClr val="bg1"/>
                </a:solidFill>
                <a:latin typeface="Arial" pitchFamily="34" charset="0"/>
                <a:ea typeface="Segoe UI" pitchFamily="34" charset="0"/>
                <a:cs typeface="Arial" pitchFamily="34" charset="0"/>
              </a:rPr>
              <a:t>Click the </a:t>
            </a:r>
            <a:r>
              <a:rPr lang="en-NZ" sz="1100" dirty="0">
                <a:solidFill>
                  <a:schemeClr val="bg1"/>
                </a:solidFill>
                <a:latin typeface="Arial" pitchFamily="34" charset="0"/>
                <a:ea typeface="Segoe UI" pitchFamily="34" charset="0"/>
                <a:cs typeface="Arial" pitchFamily="34" charset="0"/>
              </a:rPr>
              <a:t>pictures to reveal text </a:t>
            </a:r>
            <a:r>
              <a:rPr lang="en-GB" sz="1100" dirty="0">
                <a:solidFill>
                  <a:schemeClr val="bg1"/>
                </a:solidFill>
                <a:latin typeface="Arial" pitchFamily="34" charset="0"/>
                <a:ea typeface="Segoe UI" pitchFamily="34" charset="0"/>
                <a:cs typeface="Arial" pitchFamily="34" charset="0"/>
              </a:rPr>
              <a:t>and worksheet icon for worksheet.</a:t>
            </a:r>
            <a:endParaRPr lang="en-NZ" sz="1100" dirty="0">
              <a:solidFill>
                <a:schemeClr val="bg1"/>
              </a:solidFill>
              <a:latin typeface="Arial" panose="020B0604020202020204" pitchFamily="34" charset="0"/>
              <a:cs typeface="Arial" panose="020B0604020202020204" pitchFamily="34" charset="0"/>
            </a:endParaRPr>
          </a:p>
        </p:txBody>
      </p:sp>
      <p:sp>
        <p:nvSpPr>
          <p:cNvPr id="20" name="Rectangle 3"/>
          <p:cNvSpPr/>
          <p:nvPr/>
        </p:nvSpPr>
        <p:spPr>
          <a:xfrm>
            <a:off x="2872643" y="1507656"/>
            <a:ext cx="5227749" cy="761234"/>
          </a:xfrm>
          <a:prstGeom prst="rect">
            <a:avLst/>
          </a:prstGeom>
          <a:solidFill>
            <a:schemeClr val="accent6">
              <a:lumMod val="20000"/>
              <a:lumOff val="80000"/>
            </a:schemeClr>
          </a:solidFill>
          <a:ln>
            <a:solidFill>
              <a:schemeClr val="accent6">
                <a:lumMod val="50000"/>
              </a:schemeClr>
            </a:solidFill>
          </a:ln>
        </p:spPr>
        <p:txBody>
          <a:bodyPr wrap="square">
            <a:spAutoFit/>
          </a:bodyPr>
          <a:lstStyle/>
          <a:p>
            <a:pPr>
              <a:lnSpc>
                <a:spcPct val="115000"/>
              </a:lnSpc>
              <a:spcAft>
                <a:spcPts val="750"/>
              </a:spcAft>
            </a:pPr>
            <a:r>
              <a:rPr lang="en-NZ" sz="1600" dirty="0">
                <a:latin typeface="Arial" panose="020B0604020202020204" pitchFamily="34" charset="0"/>
                <a:ea typeface="Calibri" panose="020F0502020204030204" pitchFamily="34" charset="0"/>
                <a:cs typeface="Times New Roman" panose="02020603050405020304" pitchFamily="18" charset="0"/>
              </a:rPr>
              <a:t>Find the gospel reference in Luke 4: 16-20</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750"/>
              </a:spcAft>
            </a:pPr>
            <a:r>
              <a:rPr lang="en-NZ" sz="1600" dirty="0">
                <a:latin typeface="Arial" panose="020B0604020202020204" pitchFamily="34" charset="0"/>
                <a:ea typeface="Calibri" panose="020F0502020204030204" pitchFamily="34" charset="0"/>
                <a:cs typeface="Times New Roman" panose="02020603050405020304" pitchFamily="18" charset="0"/>
              </a:rPr>
              <a:t>What message did you get from what Jesus read?</a:t>
            </a:r>
            <a:endParaRPr lang="en-NZ"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0906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1"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2" nodeType="withEffect">
                                  <p:stCondLst>
                                    <p:cond delay="0"/>
                                  </p:stCondLst>
                                  <p:childTnLst>
                                    <p:set>
                                      <p:cBhvr>
                                        <p:cTn id="25" dur="1" fill="hold">
                                          <p:stCondLst>
                                            <p:cond delay="0"/>
                                          </p:stCondLst>
                                        </p:cTn>
                                        <p:tgtEl>
                                          <p:spTgt spid="18"/>
                                        </p:tgtEl>
                                        <p:attrNameLst>
                                          <p:attrName>style.visibility</p:attrName>
                                        </p:attrNameLst>
                                      </p:cBhvr>
                                      <p:to>
                                        <p:strVal val="hidden"/>
                                      </p:to>
                                    </p:set>
                                  </p:childTnLst>
                                </p:cTn>
                              </p:par>
                              <p:par>
                                <p:cTn id="26" presetID="1" presetClass="exit" presetSubtype="0" fill="hold" grpId="2" nodeType="withEffect">
                                  <p:stCondLst>
                                    <p:cond delay="0"/>
                                  </p:stCondLst>
                                  <p:childTnLst>
                                    <p:set>
                                      <p:cBhvr>
                                        <p:cTn id="2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8" grpId="0" animBg="1"/>
      <p:bldP spid="18" grpId="1" animBg="1"/>
      <p:bldP spid="18" grpId="2" animBg="1"/>
      <p:bldP spid="20" grpId="0" animBg="1"/>
      <p:bldP spid="20" grpId="1" animBg="1"/>
      <p:bldP spid="20" grpId="2"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3608</TotalTime>
  <Words>2696</Words>
  <Application>Microsoft Office PowerPoint</Application>
  <PresentationFormat>On-screen Show (16:9)</PresentationFormat>
  <Paragraphs>251</Paragraphs>
  <Slides>15</Slides>
  <Notes>14</Notes>
  <HiddenSlides>3</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Malgun Gothic</vt:lpstr>
      <vt:lpstr>AR BLANCA</vt:lpstr>
      <vt:lpstr>AR CENA</vt:lpstr>
      <vt:lpstr>Arial</vt:lpstr>
      <vt:lpstr>Calibri</vt:lpstr>
      <vt:lpstr>Calibri Light</vt:lpstr>
      <vt:lpstr>Poor Richard</vt:lpstr>
      <vt:lpstr>Segoe UI</vt:lpstr>
      <vt:lpstr>Times New Roman</vt:lpstr>
      <vt:lpstr>Wingdings</vt:lpstr>
      <vt:lpstr>Office Theme</vt:lpstr>
      <vt:lpstr>Ordinary Time – the longest season in the Liturgical Year</vt:lpstr>
      <vt:lpstr>Learning Intentions</vt:lpstr>
      <vt:lpstr>There are many ‘ordinary’ times in our lives</vt:lpstr>
      <vt:lpstr>The Place of Ordinary Time in the Liturgical Year</vt:lpstr>
      <vt:lpstr>Ordinary Time is the time that is not part  of the major seasons in the Church’s year </vt:lpstr>
      <vt:lpstr>How the Church uses colour to mark the Liturgical seasons including  Ordinary Time </vt:lpstr>
      <vt:lpstr>Ordinary Time is Ordered or Numbered Time</vt:lpstr>
      <vt:lpstr>In Ordinary Time we listen to and learn  from the stories of Jesus’ Ordinary Life</vt:lpstr>
      <vt:lpstr>In Ordinary Time we listen to and learn  from the stories of Jesus’ Ordinary Life</vt:lpstr>
      <vt:lpstr>What children of your age can do  during Ordinary Time to walk with Jesus</vt:lpstr>
      <vt:lpstr>Check up </vt:lpstr>
      <vt:lpstr>Time For Reflection</vt:lpstr>
      <vt:lpstr>Ordinary Times in our lives </vt:lpstr>
      <vt:lpstr>Where the Numbered Sundays occur in Ordinary Time</vt:lpstr>
      <vt:lpstr>Check up Worksheet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Ordinary Time – the longest season in the Liturgical Year</dc:title>
  <dc:creator>Jenny McCairn</dc:creator>
  <cp:lastModifiedBy>Pierre Schmits</cp:lastModifiedBy>
  <cp:revision>64</cp:revision>
  <dcterms:created xsi:type="dcterms:W3CDTF">2017-05-30T11:59:06Z</dcterms:created>
  <dcterms:modified xsi:type="dcterms:W3CDTF">2017-06-08T23:01:26Z</dcterms:modified>
</cp:coreProperties>
</file>