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6" r:id="rId8"/>
    <p:sldId id="267" r:id="rId9"/>
    <p:sldId id="269"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100" d="100"/>
          <a:sy n="100" d="100"/>
        </p:scale>
        <p:origin x="100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FF321-FF0C-47AC-BC59-77970D424E87}" type="datetimeFigureOut">
              <a:rPr lang="en-NZ" smtClean="0"/>
              <a:t>2/06/2017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BC58-D7CD-4ADF-A482-672D79D61338}" type="slidenum">
              <a:rPr lang="en-NZ" smtClean="0"/>
              <a:t>‹#›</a:t>
            </a:fld>
            <a:endParaRPr lang="en-NZ"/>
          </a:p>
        </p:txBody>
      </p:sp>
    </p:spTree>
    <p:extLst>
      <p:ext uri="{BB962C8B-B14F-4D97-AF65-F5344CB8AC3E}">
        <p14:creationId xmlns:p14="http://schemas.microsoft.com/office/powerpoint/2010/main" val="740141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ible.oremus.org/?passage=Acts+20:7&#8211;20:7&amp;version=nrs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1</a:t>
            </a:fld>
            <a:endParaRPr lang="en-NZ"/>
          </a:p>
        </p:txBody>
      </p:sp>
    </p:spTree>
    <p:extLst>
      <p:ext uri="{BB962C8B-B14F-4D97-AF65-F5344CB8AC3E}">
        <p14:creationId xmlns:p14="http://schemas.microsoft.com/office/powerpoint/2010/main" val="190931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2</a:t>
            </a:fld>
            <a:endParaRPr lang="en-NZ"/>
          </a:p>
        </p:txBody>
      </p:sp>
    </p:spTree>
    <p:extLst>
      <p:ext uri="{BB962C8B-B14F-4D97-AF65-F5344CB8AC3E}">
        <p14:creationId xmlns:p14="http://schemas.microsoft.com/office/powerpoint/2010/main" val="1636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136603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4</a:t>
            </a:fld>
            <a:endParaRPr lang="en-NZ"/>
          </a:p>
        </p:txBody>
      </p:sp>
    </p:spTree>
    <p:extLst>
      <p:ext uri="{BB962C8B-B14F-4D97-AF65-F5344CB8AC3E}">
        <p14:creationId xmlns:p14="http://schemas.microsoft.com/office/powerpoint/2010/main" val="409326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ANSWERS </a:t>
            </a:r>
          </a:p>
          <a:p>
            <a:r>
              <a:rPr lang="en-NZ" sz="900" kern="1200" dirty="0">
                <a:solidFill>
                  <a:schemeClr val="tx1"/>
                </a:solidFill>
                <a:effectLst/>
                <a:latin typeface="+mn-lt"/>
                <a:ea typeface="+mn-ea"/>
                <a:cs typeface="+mn-cs"/>
              </a:rPr>
              <a:t>1) E, 2) D, 3) B, 4) A, 5) C</a:t>
            </a:r>
          </a:p>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5</a:t>
            </a:fld>
            <a:endParaRPr lang="en-NZ"/>
          </a:p>
        </p:txBody>
      </p:sp>
    </p:spTree>
    <p:extLst>
      <p:ext uri="{BB962C8B-B14F-4D97-AF65-F5344CB8AC3E}">
        <p14:creationId xmlns:p14="http://schemas.microsoft.com/office/powerpoint/2010/main" val="351953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Responses to questions</a:t>
            </a:r>
          </a:p>
          <a:p>
            <a:r>
              <a:rPr lang="en-NZ" sz="900" kern="1200" dirty="0">
                <a:solidFill>
                  <a:schemeClr val="tx1"/>
                </a:solidFill>
                <a:effectLst/>
                <a:latin typeface="+mn-lt"/>
                <a:ea typeface="+mn-ea"/>
                <a:cs typeface="+mn-cs"/>
              </a:rPr>
              <a:t>1) Sunday is the Day of the Resurrection of Jesus and it reminds us regularly that the risen Lord is present among us – in his Word, in his body and blood, and in each other.</a:t>
            </a:r>
          </a:p>
          <a:p>
            <a:r>
              <a:rPr lang="en-NZ" sz="900" kern="1200" dirty="0">
                <a:solidFill>
                  <a:schemeClr val="tx1"/>
                </a:solidFill>
                <a:effectLst/>
                <a:latin typeface="+mn-lt"/>
                <a:ea typeface="+mn-ea"/>
                <a:cs typeface="+mn-cs"/>
              </a:rPr>
              <a:t>2)  The earliest reference to the Eucharistic gathering is in the Acts of the Apostles (</a:t>
            </a:r>
            <a:r>
              <a:rPr lang="en-NZ" sz="900" u="sng" kern="1200" dirty="0">
                <a:solidFill>
                  <a:schemeClr val="tx1"/>
                </a:solidFill>
                <a:effectLst/>
                <a:latin typeface="+mn-lt"/>
                <a:ea typeface="+mn-ea"/>
                <a:cs typeface="+mn-cs"/>
                <a:hlinkClick r:id="rId3"/>
              </a:rPr>
              <a:t>Acts 20:7</a:t>
            </a:r>
            <a:r>
              <a:rPr lang="en-NZ" sz="900" kern="1200" dirty="0">
                <a:solidFill>
                  <a:schemeClr val="tx1"/>
                </a:solidFill>
                <a:effectLst/>
                <a:latin typeface="+mn-lt"/>
                <a:ea typeface="+mn-ea"/>
                <a:cs typeface="+mn-cs"/>
              </a:rPr>
              <a:t>).</a:t>
            </a:r>
          </a:p>
          <a:p>
            <a:r>
              <a:rPr lang="en-NZ" sz="900" kern="1200" dirty="0">
                <a:solidFill>
                  <a:schemeClr val="tx1"/>
                </a:solidFill>
                <a:effectLst/>
                <a:latin typeface="+mn-lt"/>
                <a:ea typeface="+mn-ea"/>
                <a:cs typeface="+mn-cs"/>
              </a:rPr>
              <a:t>3) The Scripture is read to make present the life, death and resurrection of Jesus for the people to listen to. As people hear the stories of the life of Jesus they grow in understanding of what their call to holiness is and this influences how they live their lives. </a:t>
            </a:r>
          </a:p>
          <a:p>
            <a:r>
              <a:rPr lang="en-NZ" sz="900" kern="1200" dirty="0">
                <a:solidFill>
                  <a:schemeClr val="tx1"/>
                </a:solidFill>
                <a:effectLst/>
                <a:latin typeface="+mn-lt"/>
                <a:ea typeface="+mn-ea"/>
                <a:cs typeface="+mn-cs"/>
              </a:rPr>
              <a:t>4) Worshiping God at Eucharist on Sunday </a:t>
            </a:r>
            <a:r>
              <a:rPr lang="en-NZ" sz="900" kern="1200" dirty="0" err="1">
                <a:solidFill>
                  <a:schemeClr val="tx1"/>
                </a:solidFill>
                <a:effectLst/>
                <a:latin typeface="+mn-lt"/>
                <a:ea typeface="+mn-ea"/>
                <a:cs typeface="+mn-cs"/>
              </a:rPr>
              <a:t>fulfills</a:t>
            </a:r>
            <a:r>
              <a:rPr lang="en-NZ" sz="900" kern="1200" dirty="0">
                <a:solidFill>
                  <a:schemeClr val="tx1"/>
                </a:solidFill>
                <a:effectLst/>
                <a:latin typeface="+mn-lt"/>
                <a:ea typeface="+mn-ea"/>
                <a:cs typeface="+mn-cs"/>
              </a:rPr>
              <a:t> the 3</a:t>
            </a:r>
            <a:r>
              <a:rPr lang="en-NZ" sz="900" kern="1200" baseline="30000" dirty="0">
                <a:solidFill>
                  <a:schemeClr val="tx1"/>
                </a:solidFill>
                <a:effectLst/>
                <a:latin typeface="+mn-lt"/>
                <a:ea typeface="+mn-ea"/>
                <a:cs typeface="+mn-cs"/>
              </a:rPr>
              <a:t>rd</a:t>
            </a:r>
            <a:r>
              <a:rPr lang="en-NZ" sz="900" kern="1200" dirty="0">
                <a:solidFill>
                  <a:schemeClr val="tx1"/>
                </a:solidFill>
                <a:effectLst/>
                <a:latin typeface="+mn-lt"/>
                <a:ea typeface="+mn-ea"/>
                <a:cs typeface="+mn-cs"/>
              </a:rPr>
              <a:t> Commandment to keep Holy the Sabbath day. When the people give praise and thanks to God for all God’s goodness to them as a community, their faith in God is renewed through the power of the Holy Spirit. They develop a sense of belonging to their parish community and become involved in parish life. </a:t>
            </a:r>
          </a:p>
          <a:p>
            <a:r>
              <a:rPr lang="en-NZ" sz="900" kern="1200" dirty="0">
                <a:solidFill>
                  <a:schemeClr val="tx1"/>
                </a:solidFill>
                <a:effectLst/>
                <a:latin typeface="+mn-lt"/>
                <a:ea typeface="+mn-ea"/>
                <a:cs typeface="+mn-cs"/>
              </a:rPr>
              <a:t>5) Gathering with other members of the community encourages people as they share their faith journey together. They draw strength from the Eucharist to go out into the world and share their faith with others as they do their part to build God’s kingdom on earth. </a:t>
            </a:r>
          </a:p>
        </p:txBody>
      </p:sp>
      <p:sp>
        <p:nvSpPr>
          <p:cNvPr id="4" name="Slide Number Placeholder 3"/>
          <p:cNvSpPr>
            <a:spLocks noGrp="1"/>
          </p:cNvSpPr>
          <p:nvPr>
            <p:ph type="sldNum" sz="quarter" idx="10"/>
          </p:nvPr>
        </p:nvSpPr>
        <p:spPr/>
        <p:txBody>
          <a:bodyPr/>
          <a:lstStyle/>
          <a:p>
            <a:fld id="{8D80744A-1B97-45A0-A1DA-953796DCCE59}" type="slidenum">
              <a:rPr lang="en-NZ" smtClean="0"/>
              <a:t>6</a:t>
            </a:fld>
            <a:endParaRPr lang="en-NZ"/>
          </a:p>
        </p:txBody>
      </p:sp>
    </p:spTree>
    <p:extLst>
      <p:ext uri="{BB962C8B-B14F-4D97-AF65-F5344CB8AC3E}">
        <p14:creationId xmlns:p14="http://schemas.microsoft.com/office/powerpoint/2010/main" val="131920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This formative assessment strategy will help teachers to identify how well children have achieved the Learning Intentions of the resource. </a:t>
            </a:r>
          </a:p>
          <a:p>
            <a:r>
              <a:rPr lang="en-NZ" sz="900" kern="1200" dirty="0">
                <a:solidFill>
                  <a:schemeClr val="tx1"/>
                </a:solidFill>
                <a:effectLst/>
                <a:latin typeface="+mn-lt"/>
                <a:ea typeface="+mn-ea"/>
                <a:cs typeface="+mn-cs"/>
              </a:rPr>
              <a:t>Teachers can choose how they use the slide to assess each item. </a:t>
            </a:r>
          </a:p>
          <a:p>
            <a:r>
              <a:rPr lang="en-NZ" sz="900" kern="1200" dirty="0">
                <a:solidFill>
                  <a:schemeClr val="tx1"/>
                </a:solidFill>
                <a:effectLst/>
                <a:latin typeface="+mn-lt"/>
                <a:ea typeface="+mn-ea"/>
                <a:cs typeface="+mn-cs"/>
              </a:rPr>
              <a:t>A worksheet of this slide is available as an option for children to complete.</a:t>
            </a:r>
          </a:p>
          <a:p>
            <a:r>
              <a:rPr lang="en-NZ" sz="900" kern="1200" dirty="0">
                <a:solidFill>
                  <a:schemeClr val="tx1"/>
                </a:solidFill>
                <a:effectLst/>
                <a:latin typeface="+mn-lt"/>
                <a:ea typeface="+mn-ea"/>
                <a:cs typeface="+mn-cs"/>
              </a:rPr>
              <a:t>The last two items are feed forward for the teacher. </a:t>
            </a:r>
          </a:p>
          <a:p>
            <a:r>
              <a:rPr lang="en-NZ" sz="900" kern="1200" dirty="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dirty="0"/>
          </a:p>
        </p:txBody>
      </p:sp>
      <p:sp>
        <p:nvSpPr>
          <p:cNvPr id="4" name="Slide Number Placeholder 3"/>
          <p:cNvSpPr>
            <a:spLocks noGrp="1"/>
          </p:cNvSpPr>
          <p:nvPr>
            <p:ph type="sldNum" sz="quarter" idx="10"/>
          </p:nvPr>
        </p:nvSpPr>
        <p:spPr/>
        <p:txBody>
          <a:bodyPr/>
          <a:lstStyle/>
          <a:p>
            <a:fld id="{73DC93ED-3E72-41D6-AF2D-8E10C9CD9475}" type="slidenum">
              <a:rPr lang="en-NZ" smtClean="0"/>
              <a:t>7</a:t>
            </a:fld>
            <a:endParaRPr lang="en-NZ"/>
          </a:p>
        </p:txBody>
      </p:sp>
    </p:spTree>
    <p:extLst>
      <p:ext uri="{BB962C8B-B14F-4D97-AF65-F5344CB8AC3E}">
        <p14:creationId xmlns:p14="http://schemas.microsoft.com/office/powerpoint/2010/main" val="64808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kern="1200" dirty="0">
                <a:solidFill>
                  <a:schemeClr val="tx1"/>
                </a:solidFill>
                <a:effectLst/>
                <a:latin typeface="+mn-lt"/>
                <a:ea typeface="+mn-ea"/>
                <a:cs typeface="+mn-cs"/>
              </a:rPr>
              <a:t>The MP3 is played to help create a reflective atmosphere and bring the children to stillness and silence as the teacher invites them to reflect </a:t>
            </a:r>
            <a:r>
              <a:rPr lang="en-NZ" sz="900" i="1" kern="1200" dirty="0">
                <a:solidFill>
                  <a:schemeClr val="tx1"/>
                </a:solidFill>
                <a:effectLst/>
                <a:latin typeface="+mn-lt"/>
                <a:ea typeface="+mn-ea"/>
                <a:cs typeface="+mn-cs"/>
              </a:rPr>
              <a:t>on the rhythm of your life and what you like about ordinary times in your life when there is nothing special going on. Think about using these times to enrich your life by being a good friend to someone in need and going to Eucharist to spend time with Jesus.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CC480-14FB-4702-8C20-323E44CFCC31}" type="slidenum">
              <a:rPr lang="en-NZ" smtClean="0"/>
              <a:t>8</a:t>
            </a:fld>
            <a:endParaRPr lang="en-NZ"/>
          </a:p>
        </p:txBody>
      </p:sp>
    </p:spTree>
    <p:extLst>
      <p:ext uri="{BB962C8B-B14F-4D97-AF65-F5344CB8AC3E}">
        <p14:creationId xmlns:p14="http://schemas.microsoft.com/office/powerpoint/2010/main" val="309792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33502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68666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523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0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7195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FC14E-88A4-4D89-BC2D-7CF482FAA261}" type="datetimeFigureOut">
              <a:rPr lang="en-NZ" smtClean="0"/>
              <a:t>2/06/2017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496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FC14E-88A4-4D89-BC2D-7CF482FAA261}" type="datetimeFigureOut">
              <a:rPr lang="en-NZ" smtClean="0"/>
              <a:t>2/06/2017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65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FC14E-88A4-4D89-BC2D-7CF482FAA261}" type="datetimeFigureOut">
              <a:rPr lang="en-NZ" smtClean="0"/>
              <a:t>2/06/2017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32325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FC14E-88A4-4D89-BC2D-7CF482FAA261}" type="datetimeFigureOut">
              <a:rPr lang="en-NZ" smtClean="0"/>
              <a:t>2/06/2017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626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FC14E-88A4-4D89-BC2D-7CF482FAA261}" type="datetimeFigureOut">
              <a:rPr lang="en-NZ" smtClean="0"/>
              <a:t>2/06/2017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71420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2/06/2017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80053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2/06/2017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59470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8FC14E-88A4-4D89-BC2D-7CF482FAA261}" type="datetimeFigureOut">
              <a:rPr lang="en-NZ" smtClean="0"/>
              <a:t>2/06/2017</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12A37C-9FB7-4B90-BDE2-6DD016956121}" type="slidenum">
              <a:rPr lang="en-NZ" smtClean="0"/>
              <a:t>‹#›</a:t>
            </a:fld>
            <a:endParaRPr lang="en-NZ"/>
          </a:p>
        </p:txBody>
      </p:sp>
    </p:spTree>
    <p:extLst>
      <p:ext uri="{BB962C8B-B14F-4D97-AF65-F5344CB8AC3E}">
        <p14:creationId xmlns:p14="http://schemas.microsoft.com/office/powerpoint/2010/main" val="4089306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hyperlink" Target="http://www.tinyurl.com/NCRSfeedback"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912" y="0"/>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Sundays in Ordinary Time</a:t>
            </a: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1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2266244" y="1168055"/>
            <a:ext cx="4549423" cy="3035318"/>
          </a:xfrm>
          <a:prstGeom prst="rect">
            <a:avLst/>
          </a:prstGeom>
          <a:noFill/>
          <a:ln>
            <a:noFill/>
          </a:ln>
        </p:spPr>
      </p:pic>
    </p:spTree>
    <p:extLst>
      <p:ext uri="{BB962C8B-B14F-4D97-AF65-F5344CB8AC3E}">
        <p14:creationId xmlns:p14="http://schemas.microsoft.com/office/powerpoint/2010/main" val="424421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bwMode="auto">
          <a:xfrm>
            <a:off x="6331882" y="1799314"/>
            <a:ext cx="2654726" cy="1771200"/>
          </a:xfrm>
          <a:prstGeom prst="rect">
            <a:avLst/>
          </a:prstGeom>
          <a:noFill/>
          <a:ln>
            <a:noFill/>
          </a:ln>
        </p:spPr>
      </p:pic>
      <p:sp>
        <p:nvSpPr>
          <p:cNvPr id="22" name="Shape: Number 1"/>
          <p:cNvSpPr txBox="1"/>
          <p:nvPr/>
        </p:nvSpPr>
        <p:spPr>
          <a:xfrm>
            <a:off x="251522" y="1799314"/>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23" name="Intention 1 Text"/>
          <p:cNvSpPr txBox="1"/>
          <p:nvPr/>
        </p:nvSpPr>
        <p:spPr>
          <a:xfrm>
            <a:off x="695874" y="1478381"/>
            <a:ext cx="5479148" cy="1200329"/>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recognise the meaning of Ordinary Time in the Liturgical Year </a:t>
            </a:r>
            <a:r>
              <a:rPr lang="en-NZ" sz="2400" dirty="0" err="1"/>
              <a:t>Te</a:t>
            </a:r>
            <a:r>
              <a:rPr lang="en-NZ" sz="2400" dirty="0"/>
              <a:t> Tau me </a:t>
            </a:r>
            <a:r>
              <a:rPr lang="en-NZ" sz="2400" dirty="0" err="1"/>
              <a:t>ona</a:t>
            </a:r>
            <a:r>
              <a:rPr lang="en-NZ" sz="2400" dirty="0"/>
              <a:t> </a:t>
            </a:r>
            <a:r>
              <a:rPr lang="en-NZ" sz="2400" dirty="0" err="1"/>
              <a:t>Ritenga</a:t>
            </a:r>
            <a:r>
              <a:rPr lang="en-NZ" sz="2400" dirty="0"/>
              <a:t> </a:t>
            </a:r>
            <a:r>
              <a:rPr lang="en-NZ" sz="2400" dirty="0" err="1"/>
              <a:t>Tapu</a:t>
            </a:r>
            <a:endParaRPr lang="en-NZ" sz="2400" dirty="0"/>
          </a:p>
        </p:txBody>
      </p:sp>
      <p:sp>
        <p:nvSpPr>
          <p:cNvPr id="11" name="Textbox: Tool instructions"/>
          <p:cNvSpPr txBox="1"/>
          <p:nvPr/>
        </p:nvSpPr>
        <p:spPr>
          <a:xfrm>
            <a:off x="3331923" y="4912670"/>
            <a:ext cx="248016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 to reveal the Learning Intention</a:t>
            </a:r>
          </a:p>
        </p:txBody>
      </p:sp>
      <p:sp>
        <p:nvSpPr>
          <p:cNvPr id="12" name="Shape: Number 1"/>
          <p:cNvSpPr txBox="1"/>
          <p:nvPr/>
        </p:nvSpPr>
        <p:spPr>
          <a:xfrm>
            <a:off x="695874" y="800915"/>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3" name="Rectangle 12"/>
          <p:cNvSpPr/>
          <p:nvPr/>
        </p:nvSpPr>
        <p:spPr>
          <a:xfrm>
            <a:off x="107504" y="-18795"/>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Learning Intentions</a:t>
            </a:r>
          </a:p>
        </p:txBody>
      </p:sp>
      <p:sp>
        <p:nvSpPr>
          <p:cNvPr id="17" name="Shape: Number 1"/>
          <p:cNvSpPr txBox="1"/>
          <p:nvPr/>
        </p:nvSpPr>
        <p:spPr>
          <a:xfrm>
            <a:off x="251522" y="3200093"/>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19" name="Intention 2 Text"/>
          <p:cNvSpPr txBox="1"/>
          <p:nvPr/>
        </p:nvSpPr>
        <p:spPr>
          <a:xfrm>
            <a:off x="695874" y="2859268"/>
            <a:ext cx="5479148" cy="1200329"/>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explain why Sundays are so important in the  Liturgical Year </a:t>
            </a:r>
            <a:r>
              <a:rPr lang="en-NZ" sz="2400" dirty="0" err="1"/>
              <a:t>Te</a:t>
            </a:r>
            <a:r>
              <a:rPr lang="en-NZ" sz="2400" dirty="0"/>
              <a:t> Tau me </a:t>
            </a:r>
            <a:r>
              <a:rPr lang="en-NZ" sz="2400" dirty="0" err="1"/>
              <a:t>ona</a:t>
            </a:r>
            <a:r>
              <a:rPr lang="en-NZ" sz="2400" dirty="0"/>
              <a:t> </a:t>
            </a:r>
            <a:r>
              <a:rPr lang="en-NZ" sz="2400" dirty="0" err="1"/>
              <a:t>Ritenga</a:t>
            </a:r>
            <a:r>
              <a:rPr lang="en-NZ" sz="2400" dirty="0"/>
              <a:t> </a:t>
            </a:r>
            <a:r>
              <a:rPr lang="en-NZ" sz="2400" dirty="0" err="1"/>
              <a:t>Tapu</a:t>
            </a:r>
            <a:endParaRPr lang="en-NZ" sz="2400" dirty="0"/>
          </a:p>
        </p:txBody>
      </p:sp>
    </p:spTree>
    <p:extLst>
      <p:ext uri="{BB962C8B-B14F-4D97-AF65-F5344CB8AC3E}">
        <p14:creationId xmlns:p14="http://schemas.microsoft.com/office/powerpoint/2010/main" val="40497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1200329"/>
          </a:xfrm>
          <a:prstGeom prst="rect">
            <a:avLst/>
          </a:prstGeom>
          <a:noFill/>
        </p:spPr>
        <p:txBody>
          <a:bodyPr wrap="square" lIns="91440" tIns="45720" rIns="91440" bIns="45720">
            <a:spAutoFit/>
          </a:bodyPr>
          <a:lstStyle/>
          <a:p>
            <a:pPr algn="ctr"/>
            <a:r>
              <a:rPr lang="en-NZ"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What do we mean by Ordinary Time in the Liturgical Year </a:t>
            </a:r>
            <a:r>
              <a:rPr lang="en-NZ" sz="3600" b="1" dirty="0" err="1">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Te</a:t>
            </a:r>
            <a:r>
              <a:rPr lang="en-NZ"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 Tau me </a:t>
            </a:r>
            <a:r>
              <a:rPr lang="en-NZ" sz="3600" b="1" dirty="0" err="1">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ona</a:t>
            </a:r>
            <a:r>
              <a:rPr lang="en-NZ"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 </a:t>
            </a:r>
            <a:r>
              <a:rPr lang="en-NZ" sz="3600" b="1" dirty="0" err="1">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Ritenga</a:t>
            </a:r>
            <a:r>
              <a:rPr lang="en-NZ"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 </a:t>
            </a:r>
            <a:r>
              <a:rPr lang="en-NZ" sz="3600" b="1" dirty="0" err="1">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Tapu</a:t>
            </a:r>
            <a:r>
              <a:rPr lang="en-NZ"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a:t>
            </a:r>
            <a:endParaRPr lang="en-US" sz="36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09" y="1618916"/>
            <a:ext cx="4767508" cy="2388639"/>
          </a:xfrm>
          <a:prstGeom prst="rect">
            <a:avLst/>
          </a:prstGeom>
        </p:spPr>
      </p:pic>
      <p:sp>
        <p:nvSpPr>
          <p:cNvPr id="3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38" name="Group 37"/>
          <p:cNvGrpSpPr/>
          <p:nvPr/>
        </p:nvGrpSpPr>
        <p:grpSpPr>
          <a:xfrm>
            <a:off x="6666941" y="2260379"/>
            <a:ext cx="778935" cy="778933"/>
            <a:chOff x="5339643" y="1817511"/>
            <a:chExt cx="778935" cy="778933"/>
          </a:xfrm>
        </p:grpSpPr>
        <p:sp>
          <p:nvSpPr>
            <p:cNvPr id="39" name="Arrow: Curved Left 38"/>
            <p:cNvSpPr/>
            <p:nvPr/>
          </p:nvSpPr>
          <p:spPr>
            <a:xfrm>
              <a:off x="5779911" y="1851378"/>
              <a:ext cx="338667"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0" name="Arrow: Curved Left 39"/>
            <p:cNvSpPr/>
            <p:nvPr/>
          </p:nvSpPr>
          <p:spPr>
            <a:xfrm rot="10800000">
              <a:off x="5339643" y="1817511"/>
              <a:ext cx="378178"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sp>
        <p:nvSpPr>
          <p:cNvPr id="50" name="Shape: Card 8 (bottom)"/>
          <p:cNvSpPr/>
          <p:nvPr/>
        </p:nvSpPr>
        <p:spPr>
          <a:xfrm>
            <a:off x="5722574" y="1139528"/>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Green is the Liturgical colour for Ordinary Time because it is the colour of hope and growth.</a:t>
            </a:r>
            <a:endParaRPr lang="en-NZ" sz="1600" dirty="0">
              <a:solidFill>
                <a:srgbClr val="FF0000"/>
              </a:solidFill>
            </a:endParaRPr>
          </a:p>
        </p:txBody>
      </p:sp>
      <p:sp>
        <p:nvSpPr>
          <p:cNvPr id="47" name="Shape: Card 7"/>
          <p:cNvSpPr/>
          <p:nvPr/>
        </p:nvSpPr>
        <p:spPr>
          <a:xfrm>
            <a:off x="5748849" y="1178947"/>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In Ordinary Time we reflect on the life of Jesus and our call to discipleship throughout the year.</a:t>
            </a:r>
            <a:endParaRPr lang="en-NZ" sz="1600" dirty="0">
              <a:solidFill>
                <a:srgbClr val="FF0000"/>
              </a:solidFill>
            </a:endParaRPr>
          </a:p>
        </p:txBody>
      </p:sp>
      <p:sp>
        <p:nvSpPr>
          <p:cNvPr id="41" name="Shape: Card 6"/>
          <p:cNvSpPr/>
          <p:nvPr/>
        </p:nvSpPr>
        <p:spPr>
          <a:xfrm>
            <a:off x="5796144" y="1184198"/>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In Ordinary Time we have time to listen to and reflect on the gospels that feature the events of Jesus’ ‘ordinary life’.</a:t>
            </a:r>
            <a:endParaRPr lang="en-NZ" sz="1600" dirty="0">
              <a:solidFill>
                <a:srgbClr val="FF0000"/>
              </a:solidFill>
            </a:endParaRPr>
          </a:p>
        </p:txBody>
      </p:sp>
      <p:sp>
        <p:nvSpPr>
          <p:cNvPr id="42" name="Shape: Card 5"/>
          <p:cNvSpPr/>
          <p:nvPr/>
        </p:nvSpPr>
        <p:spPr>
          <a:xfrm>
            <a:off x="5824366" y="1213201"/>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Ordinary Time gives people time to come back to a more regular rhythm after the great celebrations of Easter and Christmas.</a:t>
            </a:r>
            <a:endParaRPr lang="en-NZ" sz="1600" dirty="0">
              <a:solidFill>
                <a:srgbClr val="FF0000"/>
              </a:solidFill>
            </a:endParaRPr>
          </a:p>
        </p:txBody>
      </p:sp>
      <p:sp>
        <p:nvSpPr>
          <p:cNvPr id="43" name="Shape: Card 4"/>
          <p:cNvSpPr/>
          <p:nvPr/>
        </p:nvSpPr>
        <p:spPr>
          <a:xfrm>
            <a:off x="5851809" y="1240644"/>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Many important feasts occur during Ordinary Time, e.g. Trinity Sunday, The Assumption and Christ the King. Often these are celebrated on a Sunday.</a:t>
            </a:r>
            <a:endParaRPr lang="en-NZ" sz="1600" dirty="0">
              <a:solidFill>
                <a:srgbClr val="FF0000"/>
              </a:solidFill>
            </a:endParaRPr>
          </a:p>
        </p:txBody>
      </p:sp>
      <p:sp>
        <p:nvSpPr>
          <p:cNvPr id="44" name="Shape: Card 3"/>
          <p:cNvSpPr/>
          <p:nvPr/>
        </p:nvSpPr>
        <p:spPr>
          <a:xfrm>
            <a:off x="5890542" y="1269645"/>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Sundays in Ordinary Time are ordered or numbered time – the 1st Sunday, the 2nd Sunday in Ordinary Time. This does not mean these Sundays are less important. Ordinary Time highlights the celebration of the Eucharist Sunday after Sunday. </a:t>
            </a:r>
            <a:endParaRPr lang="en-NZ" sz="1600" dirty="0">
              <a:solidFill>
                <a:srgbClr val="FF0000"/>
              </a:solidFill>
            </a:endParaRPr>
          </a:p>
        </p:txBody>
      </p:sp>
      <p:sp>
        <p:nvSpPr>
          <p:cNvPr id="45" name="Shape: Card 2"/>
          <p:cNvSpPr/>
          <p:nvPr/>
        </p:nvSpPr>
        <p:spPr>
          <a:xfrm>
            <a:off x="5918762" y="1307597"/>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rhythm of the Liturgical Seasons reflects the rhythm of life – time to celebrate, time to grow and reflect.</a:t>
            </a:r>
            <a:endParaRPr lang="en-NZ" sz="1600" dirty="0">
              <a:solidFill>
                <a:srgbClr val="FF0000"/>
              </a:solidFill>
            </a:endParaRPr>
          </a:p>
        </p:txBody>
      </p:sp>
      <p:sp>
        <p:nvSpPr>
          <p:cNvPr id="46" name="Shape: Card 1 (top)"/>
          <p:cNvSpPr/>
          <p:nvPr/>
        </p:nvSpPr>
        <p:spPr>
          <a:xfrm>
            <a:off x="5946984" y="1294554"/>
            <a:ext cx="2648069" cy="3329001"/>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days that are not included in the seasons of Advent, Christmas, Lent, Holy Week and Easter are ordinary days in Ordinary Time.</a:t>
            </a:r>
          </a:p>
        </p:txBody>
      </p:sp>
      <p:sp>
        <p:nvSpPr>
          <p:cNvPr id="51" name="Textbox: Tool instructions 2"/>
          <p:cNvSpPr txBox="1"/>
          <p:nvPr/>
        </p:nvSpPr>
        <p:spPr>
          <a:xfrm>
            <a:off x="3694198" y="4906835"/>
            <a:ext cx="17556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reset button to restart</a:t>
            </a:r>
          </a:p>
        </p:txBody>
      </p:sp>
      <p:sp>
        <p:nvSpPr>
          <p:cNvPr id="52" name="Textbox: Tool instructions 1"/>
          <p:cNvSpPr txBox="1"/>
          <p:nvPr/>
        </p:nvSpPr>
        <p:spPr>
          <a:xfrm>
            <a:off x="3716640" y="4793400"/>
            <a:ext cx="171072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top card to reveal others</a:t>
            </a:r>
          </a:p>
        </p:txBody>
      </p:sp>
    </p:spTree>
    <p:extLst>
      <p:ext uri="{BB962C8B-B14F-4D97-AF65-F5344CB8AC3E}">
        <p14:creationId xmlns:p14="http://schemas.microsoft.com/office/powerpoint/2010/main" val="227466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46"/>
                                        </p:tgtEl>
                                        <p:attrNameLst>
                                          <p:attrName>ppt_x</p:attrName>
                                        </p:attrNameLst>
                                      </p:cBhvr>
                                      <p:tavLst>
                                        <p:tav tm="0">
                                          <p:val>
                                            <p:strVal val="ppt_x"/>
                                          </p:val>
                                        </p:tav>
                                        <p:tav tm="100000">
                                          <p:val>
                                            <p:strVal val="1+ppt_w/2"/>
                                          </p:val>
                                        </p:tav>
                                      </p:tavLst>
                                    </p:anim>
                                    <p:anim calcmode="lin" valueType="num">
                                      <p:cBhvr additive="base">
                                        <p:cTn id="7" dur="1000"/>
                                        <p:tgtEl>
                                          <p:spTgt spid="46"/>
                                        </p:tgtEl>
                                        <p:attrNameLst>
                                          <p:attrName>ppt_y</p:attrName>
                                        </p:attrNameLst>
                                      </p:cBhvr>
                                      <p:tavLst>
                                        <p:tav tm="0">
                                          <p:val>
                                            <p:strVal val="ppt_y"/>
                                          </p:val>
                                        </p:tav>
                                        <p:tav tm="100000">
                                          <p:val>
                                            <p:strVal val="0-ppt_h/2"/>
                                          </p:val>
                                        </p:tav>
                                      </p:tavLst>
                                    </p:anim>
                                    <p:set>
                                      <p:cBhvr>
                                        <p:cTn id="8"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45"/>
                                        </p:tgtEl>
                                        <p:attrNameLst>
                                          <p:attrName>ppt_x</p:attrName>
                                        </p:attrNameLst>
                                      </p:cBhvr>
                                      <p:tavLst>
                                        <p:tav tm="0">
                                          <p:val>
                                            <p:strVal val="ppt_x"/>
                                          </p:val>
                                        </p:tav>
                                        <p:tav tm="100000">
                                          <p:val>
                                            <p:strVal val="1+ppt_w/2"/>
                                          </p:val>
                                        </p:tav>
                                      </p:tavLst>
                                    </p:anim>
                                    <p:anim calcmode="lin" valueType="num">
                                      <p:cBhvr additive="base">
                                        <p:cTn id="14" dur="1000"/>
                                        <p:tgtEl>
                                          <p:spTgt spid="45"/>
                                        </p:tgtEl>
                                        <p:attrNameLst>
                                          <p:attrName>ppt_y</p:attrName>
                                        </p:attrNameLst>
                                      </p:cBhvr>
                                      <p:tavLst>
                                        <p:tav tm="0">
                                          <p:val>
                                            <p:strVal val="ppt_y"/>
                                          </p:val>
                                        </p:tav>
                                        <p:tav tm="100000">
                                          <p:val>
                                            <p:strVal val="0-ppt_h/2"/>
                                          </p:val>
                                        </p:tav>
                                      </p:tavLst>
                                    </p:anim>
                                    <p:set>
                                      <p:cBhvr>
                                        <p:cTn id="15"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44"/>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44"/>
                                        </p:tgtEl>
                                        <p:attrNameLst>
                                          <p:attrName>ppt_x</p:attrName>
                                        </p:attrNameLst>
                                      </p:cBhvr>
                                      <p:tavLst>
                                        <p:tav tm="0">
                                          <p:val>
                                            <p:strVal val="ppt_x"/>
                                          </p:val>
                                        </p:tav>
                                        <p:tav tm="100000">
                                          <p:val>
                                            <p:strVal val="1+ppt_w/2"/>
                                          </p:val>
                                        </p:tav>
                                      </p:tavLst>
                                    </p:anim>
                                    <p:anim calcmode="lin" valueType="num">
                                      <p:cBhvr additive="base">
                                        <p:cTn id="21" dur="1000"/>
                                        <p:tgtEl>
                                          <p:spTgt spid="44"/>
                                        </p:tgtEl>
                                        <p:attrNameLst>
                                          <p:attrName>ppt_y</p:attrName>
                                        </p:attrNameLst>
                                      </p:cBhvr>
                                      <p:tavLst>
                                        <p:tav tm="0">
                                          <p:val>
                                            <p:strVal val="ppt_y"/>
                                          </p:val>
                                        </p:tav>
                                        <p:tav tm="100000">
                                          <p:val>
                                            <p:strVal val="0-ppt_h/2"/>
                                          </p:val>
                                        </p:tav>
                                      </p:tavLst>
                                    </p:anim>
                                    <p:set>
                                      <p:cBhvr>
                                        <p:cTn id="22"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3" restart="whenNotActive" fill="hold" evtFilter="cancelBubble" nodeType="interactiveSeq">
                <p:stCondLst>
                  <p:cond evt="onClick" delay="0">
                    <p:tgtEl>
                      <p:spTgt spid="4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43"/>
                                        </p:tgtEl>
                                        <p:attrNameLst>
                                          <p:attrName>ppt_x</p:attrName>
                                        </p:attrNameLst>
                                      </p:cBhvr>
                                      <p:tavLst>
                                        <p:tav tm="0">
                                          <p:val>
                                            <p:strVal val="ppt_x"/>
                                          </p:val>
                                        </p:tav>
                                        <p:tav tm="100000">
                                          <p:val>
                                            <p:strVal val="1+ppt_w/2"/>
                                          </p:val>
                                        </p:tav>
                                      </p:tavLst>
                                    </p:anim>
                                    <p:anim calcmode="lin" valueType="num">
                                      <p:cBhvr additive="base">
                                        <p:cTn id="28" dur="1000"/>
                                        <p:tgtEl>
                                          <p:spTgt spid="43"/>
                                        </p:tgtEl>
                                        <p:attrNameLst>
                                          <p:attrName>ppt_y</p:attrName>
                                        </p:attrNameLst>
                                      </p:cBhvr>
                                      <p:tavLst>
                                        <p:tav tm="0">
                                          <p:val>
                                            <p:strVal val="ppt_y"/>
                                          </p:val>
                                        </p:tav>
                                        <p:tav tm="100000">
                                          <p:val>
                                            <p:strVal val="0-ppt_h/2"/>
                                          </p:val>
                                        </p:tav>
                                      </p:tavLst>
                                    </p:anim>
                                    <p:set>
                                      <p:cBhvr>
                                        <p:cTn id="29"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42"/>
                                        </p:tgtEl>
                                        <p:attrNameLst>
                                          <p:attrName>ppt_x</p:attrName>
                                        </p:attrNameLst>
                                      </p:cBhvr>
                                      <p:tavLst>
                                        <p:tav tm="0">
                                          <p:val>
                                            <p:strVal val="ppt_x"/>
                                          </p:val>
                                        </p:tav>
                                        <p:tav tm="100000">
                                          <p:val>
                                            <p:strVal val="1+ppt_w/2"/>
                                          </p:val>
                                        </p:tav>
                                      </p:tavLst>
                                    </p:anim>
                                    <p:anim calcmode="lin" valueType="num">
                                      <p:cBhvr additive="base">
                                        <p:cTn id="35" dur="1000"/>
                                        <p:tgtEl>
                                          <p:spTgt spid="42"/>
                                        </p:tgtEl>
                                        <p:attrNameLst>
                                          <p:attrName>ppt_y</p:attrName>
                                        </p:attrNameLst>
                                      </p:cBhvr>
                                      <p:tavLst>
                                        <p:tav tm="0">
                                          <p:val>
                                            <p:strVal val="ppt_y"/>
                                          </p:val>
                                        </p:tav>
                                        <p:tav tm="100000">
                                          <p:val>
                                            <p:strVal val="0-ppt_h/2"/>
                                          </p:val>
                                        </p:tav>
                                      </p:tavLst>
                                    </p:anim>
                                    <p:set>
                                      <p:cBhvr>
                                        <p:cTn id="36"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41"/>
                                        </p:tgtEl>
                                        <p:attrNameLst>
                                          <p:attrName>ppt_x</p:attrName>
                                        </p:attrNameLst>
                                      </p:cBhvr>
                                      <p:tavLst>
                                        <p:tav tm="0">
                                          <p:val>
                                            <p:strVal val="ppt_x"/>
                                          </p:val>
                                        </p:tav>
                                        <p:tav tm="100000">
                                          <p:val>
                                            <p:strVal val="1+ppt_w/2"/>
                                          </p:val>
                                        </p:tav>
                                      </p:tavLst>
                                    </p:anim>
                                    <p:anim calcmode="lin" valueType="num">
                                      <p:cBhvr additive="base">
                                        <p:cTn id="42" dur="1000"/>
                                        <p:tgtEl>
                                          <p:spTgt spid="41"/>
                                        </p:tgtEl>
                                        <p:attrNameLst>
                                          <p:attrName>ppt_y</p:attrName>
                                        </p:attrNameLst>
                                      </p:cBhvr>
                                      <p:tavLst>
                                        <p:tav tm="0">
                                          <p:val>
                                            <p:strVal val="ppt_y"/>
                                          </p:val>
                                        </p:tav>
                                        <p:tav tm="100000">
                                          <p:val>
                                            <p:strVal val="0-ppt_h/2"/>
                                          </p:val>
                                        </p:tav>
                                      </p:tavLst>
                                    </p:anim>
                                    <p:set>
                                      <p:cBhvr>
                                        <p:cTn id="43"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1000"/>
                                        <p:tgtEl>
                                          <p:spTgt spid="47"/>
                                        </p:tgtEl>
                                        <p:attrNameLst>
                                          <p:attrName>ppt_x</p:attrName>
                                        </p:attrNameLst>
                                      </p:cBhvr>
                                      <p:tavLst>
                                        <p:tav tm="0">
                                          <p:val>
                                            <p:strVal val="ppt_x"/>
                                          </p:val>
                                        </p:tav>
                                        <p:tav tm="100000">
                                          <p:val>
                                            <p:strVal val="1+ppt_w/2"/>
                                          </p:val>
                                        </p:tav>
                                      </p:tavLst>
                                    </p:anim>
                                    <p:anim calcmode="lin" valueType="num">
                                      <p:cBhvr additive="base">
                                        <p:cTn id="49" dur="1000"/>
                                        <p:tgtEl>
                                          <p:spTgt spid="47"/>
                                        </p:tgtEl>
                                        <p:attrNameLst>
                                          <p:attrName>ppt_y</p:attrName>
                                        </p:attrNameLst>
                                      </p:cBhvr>
                                      <p:tavLst>
                                        <p:tav tm="0">
                                          <p:val>
                                            <p:strVal val="ppt_y"/>
                                          </p:val>
                                        </p:tav>
                                        <p:tav tm="100000">
                                          <p:val>
                                            <p:strVal val="0-ppt_h/2"/>
                                          </p:val>
                                        </p:tav>
                                      </p:tavLst>
                                    </p:anim>
                                    <p:set>
                                      <p:cBhvr>
                                        <p:cTn id="50"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1" restart="whenNotActive" fill="hold" evtFilter="cancelBubble" nodeType="interactiveSeq">
                <p:stCondLst>
                  <p:cond evt="onClick" delay="0">
                    <p:tgtEl>
                      <p:spTgt spid="50"/>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1000"/>
                                        <p:tgtEl>
                                          <p:spTgt spid="50"/>
                                        </p:tgtEl>
                                        <p:attrNameLst>
                                          <p:attrName>ppt_x</p:attrName>
                                        </p:attrNameLst>
                                      </p:cBhvr>
                                      <p:tavLst>
                                        <p:tav tm="0">
                                          <p:val>
                                            <p:strVal val="ppt_x"/>
                                          </p:val>
                                        </p:tav>
                                        <p:tav tm="100000">
                                          <p:val>
                                            <p:strVal val="1+ppt_w/2"/>
                                          </p:val>
                                        </p:tav>
                                      </p:tavLst>
                                    </p:anim>
                                    <p:anim calcmode="lin" valueType="num">
                                      <p:cBhvr additive="base">
                                        <p:cTn id="56" dur="1000"/>
                                        <p:tgtEl>
                                          <p:spTgt spid="50"/>
                                        </p:tgtEl>
                                        <p:attrNameLst>
                                          <p:attrName>ppt_y</p:attrName>
                                        </p:attrNameLst>
                                      </p:cBhvr>
                                      <p:tavLst>
                                        <p:tav tm="0">
                                          <p:val>
                                            <p:strVal val="ppt_y"/>
                                          </p:val>
                                        </p:tav>
                                        <p:tav tm="100000">
                                          <p:val>
                                            <p:strVal val="0-ppt_h/2"/>
                                          </p:val>
                                        </p:tav>
                                      </p:tavLst>
                                    </p:anim>
                                    <p:set>
                                      <p:cBhvr>
                                        <p:cTn id="57" dur="1" fill="hold">
                                          <p:stCondLst>
                                            <p:cond delay="999"/>
                                          </p:stCondLst>
                                        </p:cTn>
                                        <p:tgtEl>
                                          <p:spTgt spid="50"/>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2" restart="whenNotActive" fill="hold" evtFilter="cancelBubble" nodeType="interactiveSeq">
                <p:stCondLst>
                  <p:cond evt="onClick" delay="0">
                    <p:tgtEl>
                      <p:spTgt spid="38"/>
                    </p:tgtEl>
                  </p:cond>
                </p:stCondLst>
                <p:endSync evt="end" delay="0">
                  <p:rtn val="all"/>
                </p:endSync>
                <p:childTnLst>
                  <p:par>
                    <p:cTn id="63" fill="hold">
                      <p:stCondLst>
                        <p:cond delay="0"/>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grpId="1"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grpId="1"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par>
                                <p:cTn id="77" presetID="2" presetClass="entr" presetSubtype="4"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1"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1"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grpId="3"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par>
                                <p:cTn id="93" presetID="2" presetClass="entr" presetSubtype="4" fill="hold" grpId="3"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51"/>
                                        </p:tgtEl>
                                        <p:attrNameLst>
                                          <p:attrName>style.visibility</p:attrName>
                                        </p:attrNameLst>
                                      </p:cBhvr>
                                      <p:to>
                                        <p:strVal val="hidden"/>
                                      </p:to>
                                    </p:set>
                                  </p:childTnLst>
                                </p:cTn>
                              </p:par>
                              <p:par>
                                <p:cTn id="99" presetID="1" presetClass="entr" presetSubtype="0" fill="hold" grpId="1"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01" restart="whenNotActive" fill="hold" evtFilter="cancelBubble" nodeType="interactiveSeq">
                <p:stCondLst>
                  <p:cond evt="onClick" delay="0">
                    <p:tgtEl>
                      <p:spTgt spid="3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3" nodeType="clickEffect">
                                  <p:stCondLst>
                                    <p:cond delay="0"/>
                                  </p:stCondLst>
                                  <p:childTnLst>
                                    <p:set>
                                      <p:cBhvr>
                                        <p:cTn id="105" dur="1" fill="hold">
                                          <p:stCondLst>
                                            <p:cond delay="0"/>
                                          </p:stCondLst>
                                        </p:cTn>
                                        <p:tgtEl>
                                          <p:spTgt spid="46"/>
                                        </p:tgtEl>
                                        <p:attrNameLst>
                                          <p:attrName>style.visibility</p:attrName>
                                        </p:attrNameLst>
                                      </p:cBhvr>
                                      <p:to>
                                        <p:strVal val="visible"/>
                                      </p:to>
                                    </p:set>
                                  </p:childTnLst>
                                </p:cTn>
                              </p:par>
                              <p:par>
                                <p:cTn id="106" presetID="1" presetClass="entr" presetSubtype="0" fill="hold" grpId="3" nodeType="withEffect">
                                  <p:stCondLst>
                                    <p:cond delay="0"/>
                                  </p:stCondLst>
                                  <p:childTnLst>
                                    <p:set>
                                      <p:cBhvr>
                                        <p:cTn id="107" dur="1" fill="hold">
                                          <p:stCondLst>
                                            <p:cond delay="0"/>
                                          </p:stCondLst>
                                        </p:cTn>
                                        <p:tgtEl>
                                          <p:spTgt spid="45"/>
                                        </p:tgtEl>
                                        <p:attrNameLst>
                                          <p:attrName>style.visibility</p:attrName>
                                        </p:attrNameLst>
                                      </p:cBhvr>
                                      <p:to>
                                        <p:strVal val="visible"/>
                                      </p:to>
                                    </p:set>
                                  </p:childTnLst>
                                </p:cTn>
                              </p:par>
                              <p:par>
                                <p:cTn id="108" presetID="1" presetClass="entr" presetSubtype="0" fill="hold" grpId="3" nodeType="with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par>
                                <p:cTn id="110" presetID="1" presetClass="entr" presetSubtype="0" fill="hold" grpId="3" nodeType="withEffect">
                                  <p:stCondLst>
                                    <p:cond delay="0"/>
                                  </p:stCondLst>
                                  <p:childTnLst>
                                    <p:set>
                                      <p:cBhvr>
                                        <p:cTn id="111" dur="1" fill="hold">
                                          <p:stCondLst>
                                            <p:cond delay="0"/>
                                          </p:stCondLst>
                                        </p:cTn>
                                        <p:tgtEl>
                                          <p:spTgt spid="43"/>
                                        </p:tgtEl>
                                        <p:attrNameLst>
                                          <p:attrName>style.visibility</p:attrName>
                                        </p:attrNameLst>
                                      </p:cBhvr>
                                      <p:to>
                                        <p:strVal val="visible"/>
                                      </p:to>
                                    </p:set>
                                  </p:childTnLst>
                                </p:cTn>
                              </p:par>
                              <p:par>
                                <p:cTn id="112" presetID="1" presetClass="entr" presetSubtype="0" fill="hold" grpId="3" nodeType="withEffect">
                                  <p:stCondLst>
                                    <p:cond delay="0"/>
                                  </p:stCondLst>
                                  <p:childTnLst>
                                    <p:set>
                                      <p:cBhvr>
                                        <p:cTn id="113" dur="1" fill="hold">
                                          <p:stCondLst>
                                            <p:cond delay="0"/>
                                          </p:stCondLst>
                                        </p:cTn>
                                        <p:tgtEl>
                                          <p:spTgt spid="42"/>
                                        </p:tgtEl>
                                        <p:attrNameLst>
                                          <p:attrName>style.visibility</p:attrName>
                                        </p:attrNameLst>
                                      </p:cBhvr>
                                      <p:to>
                                        <p:strVal val="visible"/>
                                      </p:to>
                                    </p:set>
                                  </p:childTnLst>
                                </p:cTn>
                              </p:par>
                              <p:par>
                                <p:cTn id="114" presetID="1" presetClass="entr" presetSubtype="0" fill="hold" grpId="3" nodeType="withEffect">
                                  <p:stCondLst>
                                    <p:cond delay="0"/>
                                  </p:stCondLst>
                                  <p:childTnLst>
                                    <p:set>
                                      <p:cBhvr>
                                        <p:cTn id="115" dur="1" fill="hold">
                                          <p:stCondLst>
                                            <p:cond delay="0"/>
                                          </p:stCondLst>
                                        </p:cTn>
                                        <p:tgtEl>
                                          <p:spTgt spid="41"/>
                                        </p:tgtEl>
                                        <p:attrNameLst>
                                          <p:attrName>style.visibility</p:attrName>
                                        </p:attrNameLst>
                                      </p:cBhvr>
                                      <p:to>
                                        <p:strVal val="visible"/>
                                      </p:to>
                                    </p:set>
                                  </p:childTnLst>
                                </p:cTn>
                              </p:par>
                              <p:par>
                                <p:cTn id="116" presetID="1" presetClass="entr" presetSubtype="0" fill="hold" grpId="1" nodeType="withEffect">
                                  <p:stCondLst>
                                    <p:cond delay="0"/>
                                  </p:stCondLst>
                                  <p:childTnLst>
                                    <p:set>
                                      <p:cBhvr>
                                        <p:cTn id="117" dur="1" fill="hold">
                                          <p:stCondLst>
                                            <p:cond delay="0"/>
                                          </p:stCondLst>
                                        </p:cTn>
                                        <p:tgtEl>
                                          <p:spTgt spid="47"/>
                                        </p:tgtEl>
                                        <p:attrNameLst>
                                          <p:attrName>style.visibility</p:attrName>
                                        </p:attrNameLst>
                                      </p:cBhvr>
                                      <p:to>
                                        <p:strVal val="visible"/>
                                      </p:to>
                                    </p:set>
                                  </p:childTnLst>
                                </p:cTn>
                              </p:par>
                              <p:par>
                                <p:cTn id="118" presetID="1" presetClass="entr" presetSubtype="0" fill="hold" grpId="2" nodeType="withEffect">
                                  <p:stCondLst>
                                    <p:cond delay="0"/>
                                  </p:stCondLst>
                                  <p:childTnLst>
                                    <p:set>
                                      <p:cBhvr>
                                        <p:cTn id="119" dur="1" fill="hold">
                                          <p:stCondLst>
                                            <p:cond delay="0"/>
                                          </p:stCondLst>
                                        </p:cTn>
                                        <p:tgtEl>
                                          <p:spTgt spid="50"/>
                                        </p:tgtEl>
                                        <p:attrNameLst>
                                          <p:attrName>style.visibility</p:attrName>
                                        </p:attrNameLst>
                                      </p:cBhvr>
                                      <p:to>
                                        <p:strVal val="visible"/>
                                      </p:to>
                                    </p:set>
                                  </p:childTnLst>
                                </p:cTn>
                              </p:par>
                              <p:par>
                                <p:cTn id="120" presetID="1" presetClass="entr" presetSubtype="0" fill="hold" grpId="3" nodeType="with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par>
                                <p:cTn id="122" presetID="1" presetClass="exit" presetSubtype="0" fill="hold" grpId="3" nodeType="withEffect">
                                  <p:stCondLst>
                                    <p:cond delay="0"/>
                                  </p:stCondLst>
                                  <p:childTnLst>
                                    <p:set>
                                      <p:cBhvr>
                                        <p:cTn id="123"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4" restart="whenNotActive" fill="hold" evtFilter="cancelBubble" nodeType="interactiveSeq">
                <p:stCondLst>
                  <p:cond evt="onClick" delay="0">
                    <p:tgtEl>
                      <p:spTgt spid="37"/>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2" nodeType="click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42"/>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41"/>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47"/>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50"/>
                                        </p:tgtEl>
                                        <p:attrNameLst>
                                          <p:attrName>style.visibility</p:attrName>
                                        </p:attrNameLst>
                                      </p:cBhvr>
                                      <p:to>
                                        <p:strVal val="visible"/>
                                      </p:to>
                                    </p:set>
                                  </p:childTnLst>
                                </p:cTn>
                              </p:par>
                              <p:par>
                                <p:cTn id="143" presetID="1" presetClass="exit" presetSubtype="0" fill="hold" grpId="2" nodeType="withEffect">
                                  <p:stCondLst>
                                    <p:cond delay="0"/>
                                  </p:stCondLst>
                                  <p:childTnLst>
                                    <p:set>
                                      <p:cBhvr>
                                        <p:cTn id="144" dur="1" fill="hold">
                                          <p:stCondLst>
                                            <p:cond delay="0"/>
                                          </p:stCondLst>
                                        </p:cTn>
                                        <p:tgtEl>
                                          <p:spTgt spid="51"/>
                                        </p:tgtEl>
                                        <p:attrNameLst>
                                          <p:attrName>style.visibility</p:attrName>
                                        </p:attrNameLst>
                                      </p:cBhvr>
                                      <p:to>
                                        <p:strVal val="hidden"/>
                                      </p:to>
                                    </p:set>
                                  </p:childTnLst>
                                </p:cTn>
                              </p:par>
                              <p:par>
                                <p:cTn id="145" presetID="1" presetClass="entr" presetSubtype="0" fill="hold" grpId="2" nodeType="withEffect">
                                  <p:stCondLst>
                                    <p:cond delay="0"/>
                                  </p:stCondLst>
                                  <p:childTnLst>
                                    <p:set>
                                      <p:cBhvr>
                                        <p:cTn id="146"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50" grpId="0" animBg="1"/>
      <p:bldP spid="50" grpId="1" animBg="1"/>
      <p:bldP spid="50" grpId="2" animBg="1"/>
      <p:bldP spid="50" grpId="3" animBg="1"/>
      <p:bldP spid="47" grpId="0" animBg="1"/>
      <p:bldP spid="47" grpId="1" animBg="1"/>
      <p:bldP spid="47" grpId="2" animBg="1"/>
      <p:bldP spid="47" grpId="3" animBg="1"/>
      <p:bldP spid="41" grpId="0" animBg="1"/>
      <p:bldP spid="41" grpId="1" animBg="1"/>
      <p:bldP spid="41" grpId="2" animBg="1"/>
      <p:bldP spid="41" grpId="3" animBg="1"/>
      <p:bldP spid="42" grpId="0" animBg="1"/>
      <p:bldP spid="42" grpId="1" animBg="1"/>
      <p:bldP spid="42" grpId="2" animBg="1"/>
      <p:bldP spid="42" grpId="3" animBg="1"/>
      <p:bldP spid="43" grpId="0" animBg="1"/>
      <p:bldP spid="43" grpId="1" animBg="1"/>
      <p:bldP spid="43" grpId="2" animBg="1"/>
      <p:bldP spid="43" grpId="3" animBg="1"/>
      <p:bldP spid="44" grpId="0" animBg="1"/>
      <p:bldP spid="44" grpId="1" animBg="1"/>
      <p:bldP spid="44" grpId="2" animBg="1"/>
      <p:bldP spid="44" grpId="3" animBg="1"/>
      <p:bldP spid="45" grpId="0" animBg="1"/>
      <p:bldP spid="45" grpId="1" animBg="1"/>
      <p:bldP spid="45" grpId="2" animBg="1"/>
      <p:bldP spid="45" grpId="3" animBg="1"/>
      <p:bldP spid="46" grpId="0" animBg="1"/>
      <p:bldP spid="46" grpId="1" animBg="1"/>
      <p:bldP spid="46" grpId="2" animBg="1"/>
      <p:bldP spid="46" grpId="3" animBg="1"/>
      <p:bldP spid="51" grpId="0"/>
      <p:bldP spid="51" grpId="1"/>
      <p:bldP spid="51" grpId="2"/>
      <p:bldP spid="51" grpId="3"/>
      <p:bldP spid="52" grpId="0"/>
      <p:bldP spid="52" grpId="1"/>
      <p:bldP spid="52" grpId="2"/>
      <p:bldP spid="5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470" y="438427"/>
            <a:ext cx="3243132" cy="3243132"/>
          </a:xfrm>
          <a:prstGeom prst="rect">
            <a:avLst/>
          </a:prstGeom>
        </p:spPr>
      </p:pic>
      <p:sp>
        <p:nvSpPr>
          <p:cNvPr id="14" name="Slide Title"/>
          <p:cNvSpPr/>
          <p:nvPr/>
        </p:nvSpPr>
        <p:spPr>
          <a:xfrm>
            <a:off x="0" y="-18797"/>
            <a:ext cx="9144000"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Ordinary Time is the longest season in the Liturgical Year</a:t>
            </a:r>
            <a:endParaRPr lang="en-US" sz="28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endParaRPr>
          </a:p>
        </p:txBody>
      </p:sp>
      <p:pic>
        <p:nvPicPr>
          <p:cNvPr id="16" name="Shape: Post-it 5"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286499" y="652686"/>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Line 5"/>
          <p:cNvSpPr txBox="1"/>
          <p:nvPr/>
        </p:nvSpPr>
        <p:spPr>
          <a:xfrm rot="20948926">
            <a:off x="6452262" y="861779"/>
            <a:ext cx="1964188" cy="1785104"/>
          </a:xfrm>
          <a:prstGeom prst="rect">
            <a:avLst/>
          </a:prstGeom>
          <a:noFill/>
        </p:spPr>
        <p:txBody>
          <a:bodyPr wrap="square" rtlCol="0">
            <a:spAutoFit/>
          </a:bodyPr>
          <a:lstStyle/>
          <a:p>
            <a:r>
              <a:rPr lang="en-NZ" sz="1100" dirty="0"/>
              <a:t>The Liturgy in Ordinary Time focusses on the ‘ordinary’ life of Jesus. We listen and reflect on the stories about him doing his work – teaching and healing in the miracle and parable stories, and the time he spent alone and with his friends. Does this sound like a familiar pattern of life?</a:t>
            </a:r>
          </a:p>
        </p:txBody>
      </p:sp>
      <p:pic>
        <p:nvPicPr>
          <p:cNvPr id="18"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301368" y="2605949"/>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Line 4"/>
          <p:cNvSpPr txBox="1"/>
          <p:nvPr/>
        </p:nvSpPr>
        <p:spPr>
          <a:xfrm rot="20948926">
            <a:off x="6537803" y="2881340"/>
            <a:ext cx="1765072" cy="1600438"/>
          </a:xfrm>
          <a:prstGeom prst="rect">
            <a:avLst/>
          </a:prstGeom>
          <a:noFill/>
        </p:spPr>
        <p:txBody>
          <a:bodyPr wrap="square" rtlCol="0">
            <a:spAutoFit/>
          </a:bodyPr>
          <a:lstStyle/>
          <a:p>
            <a:r>
              <a:rPr lang="en-NZ" sz="1400" dirty="0"/>
              <a:t>Ordinary Time allows us some space to think about our personal call to follow Jesus and how we are living this out in our ‘ordinary’ lives.</a:t>
            </a:r>
          </a:p>
        </p:txBody>
      </p:sp>
      <p:pic>
        <p:nvPicPr>
          <p:cNvPr id="25"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245841">
            <a:off x="3157160" y="3319397"/>
            <a:ext cx="2910689" cy="18693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3"/>
          <p:cNvSpPr txBox="1"/>
          <p:nvPr/>
        </p:nvSpPr>
        <p:spPr>
          <a:xfrm rot="21243262">
            <a:off x="3391521" y="3562514"/>
            <a:ext cx="2360957" cy="1446550"/>
          </a:xfrm>
          <a:prstGeom prst="rect">
            <a:avLst/>
          </a:prstGeom>
          <a:noFill/>
        </p:spPr>
        <p:txBody>
          <a:bodyPr wrap="square" rtlCol="0">
            <a:spAutoFit/>
          </a:bodyPr>
          <a:lstStyle/>
          <a:p>
            <a:r>
              <a:rPr lang="en-NZ" sz="1100" dirty="0"/>
              <a:t>The pattern of the Liturgical Year is the same as the pattern of our lives. We have times of celebration but most of the time is Ordinary Time when we do ordinary routine things everyday like getting up, going to school, family time and time to eat and rest. </a:t>
            </a:r>
          </a:p>
        </p:txBody>
      </p:sp>
      <p:pic>
        <p:nvPicPr>
          <p:cNvPr id="27"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11511" y="2905421"/>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Line 2"/>
          <p:cNvSpPr txBox="1"/>
          <p:nvPr/>
        </p:nvSpPr>
        <p:spPr>
          <a:xfrm rot="20948926">
            <a:off x="424997" y="3197598"/>
            <a:ext cx="1765072" cy="1600438"/>
          </a:xfrm>
          <a:prstGeom prst="rect">
            <a:avLst/>
          </a:prstGeom>
          <a:noFill/>
        </p:spPr>
        <p:txBody>
          <a:bodyPr wrap="square" rtlCol="0">
            <a:spAutoFit/>
          </a:bodyPr>
          <a:lstStyle/>
          <a:p>
            <a:r>
              <a:rPr lang="en-NZ" sz="1400" dirty="0"/>
              <a:t>The second block is the longer one which starts after the Feast of Pentecost until the Feast of Christ the King, usually 23-26 weeks. </a:t>
            </a:r>
          </a:p>
        </p:txBody>
      </p:sp>
      <p:pic>
        <p:nvPicPr>
          <p:cNvPr id="29"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90426" y="813640"/>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Line 1"/>
          <p:cNvSpPr txBox="1"/>
          <p:nvPr/>
        </p:nvSpPr>
        <p:spPr>
          <a:xfrm rot="20948926">
            <a:off x="332281" y="905646"/>
            <a:ext cx="1765072" cy="1938992"/>
          </a:xfrm>
          <a:prstGeom prst="rect">
            <a:avLst/>
          </a:prstGeom>
          <a:noFill/>
        </p:spPr>
        <p:txBody>
          <a:bodyPr wrap="square" rtlCol="0">
            <a:spAutoFit/>
          </a:bodyPr>
          <a:lstStyle/>
          <a:p>
            <a:r>
              <a:rPr lang="en-NZ" sz="1200" dirty="0"/>
              <a:t>There are 34 weeks in Ordinary Time in the Liturgical Year which are divided into 2 blocks.                                       The first block starts after the Christmas season and lasts until Ash Wednesday when the season of Lent begins, usually 6-8 weeks. </a:t>
            </a:r>
          </a:p>
        </p:txBody>
      </p:sp>
      <p:pic>
        <p:nvPicPr>
          <p:cNvPr id="31" name="Shape: Pin 5"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4" y="324736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32"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952609"/>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3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34"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3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Tool instructions"/>
          <p:cNvSpPr txBox="1"/>
          <p:nvPr/>
        </p:nvSpPr>
        <p:spPr>
          <a:xfrm>
            <a:off x="3248572" y="4912668"/>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Tree>
    <p:extLst>
      <p:ext uri="{BB962C8B-B14F-4D97-AF65-F5344CB8AC3E}">
        <p14:creationId xmlns:p14="http://schemas.microsoft.com/office/powerpoint/2010/main" val="99995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500"/>
                                        <p:tgtEl>
                                          <p:spTgt spid="30"/>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 restart="whenNotActive" fill="hold" evtFilter="cancelBubble" nodeType="interactiveSeq">
                <p:stCondLst>
                  <p:cond evt="onClick" delay="0">
                    <p:tgtEl>
                      <p:spTgt spid="34"/>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900" decel="100000" fill="hold"/>
                                        <p:tgtEl>
                                          <p:spTgt spid="2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6" restart="whenNotActive" fill="hold" evtFilter="cancelBubble" nodeType="interactiveSeq">
                <p:stCondLst>
                  <p:cond evt="onClick" delay="0">
                    <p:tgtEl>
                      <p:spTgt spid="3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900" decel="100000" fill="hold"/>
                                        <p:tgtEl>
                                          <p:spTgt spid="2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1"/>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900" decel="100000" fill="hold"/>
                                        <p:tgtEl>
                                          <p:spTgt spid="1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up)">
                                      <p:cBhvr>
                                        <p:cTn id="82" dur="500"/>
                                        <p:tgtEl>
                                          <p:spTgt spid="17"/>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7" restart="whenNotActive" fill="hold" evtFilter="cancelBubble" nodeType="interactiveSeq">
                <p:stCondLst>
                  <p:cond evt="onClick" delay="0">
                    <p:tgtEl>
                      <p:spTgt spid="1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29"/>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5"/>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8"/>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6"/>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0" restart="whenNotActive" fill="hold" evtFilter="cancelBubble" nodeType="interactiveSeq">
                <p:stCondLst>
                  <p:cond evt="onClick" delay="0">
                    <p:tgtEl>
                      <p:spTgt spid="12"/>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0"/>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7"/>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8"/>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6"/>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4"/>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p:bldP spid="17" grpId="1"/>
      <p:bldP spid="17" grpId="2"/>
      <p:bldP spid="24" grpId="0"/>
      <p:bldP spid="24" grpId="1"/>
      <p:bldP spid="24" grpId="2"/>
      <p:bldP spid="26" grpId="0"/>
      <p:bldP spid="26" grpId="1"/>
      <p:bldP spid="26" grpId="2"/>
      <p:bldP spid="28" grpId="0"/>
      <p:bldP spid="28" grpId="1"/>
      <p:bldP spid="28" grpId="2"/>
      <p:bldP spid="30" grpId="0"/>
      <p:bldP spid="30" grpId="1"/>
      <p:bldP spid="30"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Slide Title"/>
          <p:cNvSpPr/>
          <p:nvPr/>
        </p:nvSpPr>
        <p:spPr>
          <a:xfrm>
            <a:off x="0" y="-60362"/>
            <a:ext cx="9144000" cy="1077218"/>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Why Sunday is a very important </a:t>
            </a:r>
          </a:p>
          <a:p>
            <a:pPr algn="ctr"/>
            <a:r>
              <a:rPr lang="en-NZ" sz="32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day in life of the Church</a:t>
            </a:r>
            <a:endParaRPr lang="en-US" sz="32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2429944"/>
            <a:ext cx="2194968" cy="2194968"/>
          </a:xfrm>
          <a:prstGeom prst="rect">
            <a:avLst/>
          </a:prstGeom>
        </p:spPr>
      </p:pic>
      <p:sp>
        <p:nvSpPr>
          <p:cNvPr id="13" name="Statement 1"/>
          <p:cNvSpPr/>
          <p:nvPr/>
        </p:nvSpPr>
        <p:spPr>
          <a:xfrm>
            <a:off x="42902" y="837266"/>
            <a:ext cx="3673698" cy="325538"/>
          </a:xfrm>
          <a:prstGeom prst="rect">
            <a:avLst/>
          </a:prstGeom>
        </p:spPr>
        <p:txBody>
          <a:bodyPr wrap="none">
            <a:spAutoFit/>
          </a:bodyPr>
          <a:lstStyle/>
          <a:p>
            <a:pPr marL="342900" lvl="0" indent="-342900">
              <a:lnSpc>
                <a:spcPct val="115000"/>
              </a:lnSpc>
              <a:spcAft>
                <a:spcPts val="1000"/>
              </a:spcAft>
              <a:buFont typeface="+mj-lt"/>
              <a:buAutoNum type="arabicParenR"/>
            </a:pPr>
            <a:r>
              <a:rPr lang="en-NZ" sz="1400" dirty="0">
                <a:latin typeface="Calibri" panose="020F0502020204030204" pitchFamily="34" charset="0"/>
                <a:ea typeface="Calibri" panose="020F0502020204030204" pitchFamily="34" charset="0"/>
                <a:cs typeface="Times New Roman" panose="02020603050405020304" pitchFamily="18" charset="0"/>
              </a:rPr>
              <a:t>From the beginning of the Church the early</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tatement 2"/>
          <p:cNvSpPr/>
          <p:nvPr/>
        </p:nvSpPr>
        <p:spPr>
          <a:xfrm>
            <a:off x="42902" y="1154039"/>
            <a:ext cx="2623603" cy="325538"/>
          </a:xfrm>
          <a:prstGeom prst="rect">
            <a:avLst/>
          </a:prstGeom>
        </p:spPr>
        <p:txBody>
          <a:bodyPr wrap="none">
            <a:spAutoFit/>
          </a:bodyPr>
          <a:lstStyle/>
          <a:p>
            <a:pPr marL="342900" lvl="0" indent="-342900">
              <a:lnSpc>
                <a:spcPct val="115000"/>
              </a:lnSpc>
              <a:spcAft>
                <a:spcPts val="1000"/>
              </a:spcAft>
              <a:buFont typeface="+mj-lt"/>
              <a:buAutoNum type="arabicParenR" startAt="2"/>
            </a:pPr>
            <a:r>
              <a:rPr lang="en-NZ" sz="1400" dirty="0">
                <a:latin typeface="Calibri" panose="020F0502020204030204" pitchFamily="34" charset="0"/>
                <a:ea typeface="Calibri" panose="020F0502020204030204" pitchFamily="34" charset="0"/>
                <a:cs typeface="Times New Roman" panose="02020603050405020304" pitchFamily="18" charset="0"/>
              </a:rPr>
              <a:t>Sunday is known as the chief</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tatement 3"/>
          <p:cNvSpPr/>
          <p:nvPr/>
        </p:nvSpPr>
        <p:spPr>
          <a:xfrm>
            <a:off x="42902" y="1479622"/>
            <a:ext cx="1886414" cy="325538"/>
          </a:xfrm>
          <a:prstGeom prst="rect">
            <a:avLst/>
          </a:prstGeom>
        </p:spPr>
        <p:txBody>
          <a:bodyPr wrap="none">
            <a:spAutoFit/>
          </a:bodyPr>
          <a:lstStyle/>
          <a:p>
            <a:pPr marL="342900" lvl="0" indent="-342900">
              <a:lnSpc>
                <a:spcPct val="115000"/>
              </a:lnSpc>
              <a:spcAft>
                <a:spcPts val="1000"/>
              </a:spcAft>
              <a:buFont typeface="+mj-lt"/>
              <a:buAutoNum type="arabicParenR" startAt="3"/>
            </a:pPr>
            <a:r>
              <a:rPr lang="en-NZ" sz="1400" dirty="0">
                <a:latin typeface="Calibri" panose="020F0502020204030204" pitchFamily="34" charset="0"/>
                <a:ea typeface="Calibri" panose="020F0502020204030204" pitchFamily="34" charset="0"/>
                <a:cs typeface="Times New Roman" panose="02020603050405020304" pitchFamily="18" charset="0"/>
              </a:rPr>
              <a:t>The first Christians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tatement 4"/>
          <p:cNvSpPr/>
          <p:nvPr/>
        </p:nvSpPr>
        <p:spPr>
          <a:xfrm>
            <a:off x="42902" y="1790510"/>
            <a:ext cx="2781787" cy="325538"/>
          </a:xfrm>
          <a:prstGeom prst="rect">
            <a:avLst/>
          </a:prstGeom>
        </p:spPr>
        <p:txBody>
          <a:bodyPr wrap="none">
            <a:spAutoFit/>
          </a:bodyPr>
          <a:lstStyle/>
          <a:p>
            <a:pPr marL="342900" lvl="0" indent="-342900">
              <a:lnSpc>
                <a:spcPct val="115000"/>
              </a:lnSpc>
              <a:spcAft>
                <a:spcPts val="1000"/>
              </a:spcAft>
              <a:buFont typeface="+mj-lt"/>
              <a:buAutoNum type="arabicParenR" startAt="4"/>
            </a:pPr>
            <a:r>
              <a:rPr lang="en-NZ" sz="1400" dirty="0">
                <a:latin typeface="Calibri" panose="020F0502020204030204" pitchFamily="34" charset="0"/>
                <a:ea typeface="Calibri" panose="020F0502020204030204" pitchFamily="34" charset="0"/>
                <a:cs typeface="Times New Roman" panose="02020603050405020304" pitchFamily="18" charset="0"/>
              </a:rPr>
              <a:t>Each Sunday is like celebrating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tatement 5"/>
          <p:cNvSpPr/>
          <p:nvPr/>
        </p:nvSpPr>
        <p:spPr>
          <a:xfrm>
            <a:off x="42902" y="2075581"/>
            <a:ext cx="3456011" cy="325538"/>
          </a:xfrm>
          <a:prstGeom prst="rect">
            <a:avLst/>
          </a:prstGeom>
        </p:spPr>
        <p:txBody>
          <a:bodyPr wrap="none">
            <a:spAutoFit/>
          </a:bodyPr>
          <a:lstStyle/>
          <a:p>
            <a:pPr marL="342900" lvl="0" indent="-342900">
              <a:lnSpc>
                <a:spcPct val="115000"/>
              </a:lnSpc>
              <a:spcAft>
                <a:spcPts val="1000"/>
              </a:spcAft>
              <a:buFont typeface="+mj-lt"/>
              <a:buAutoNum type="arabicParenR" startAt="5"/>
            </a:pPr>
            <a:r>
              <a:rPr lang="en-NZ" sz="1400" dirty="0">
                <a:latin typeface="Calibri" panose="020F0502020204030204" pitchFamily="34" charset="0"/>
                <a:ea typeface="Calibri" panose="020F0502020204030204" pitchFamily="34" charset="0"/>
                <a:cs typeface="Times New Roman" panose="02020603050405020304" pitchFamily="18" charset="0"/>
              </a:rPr>
              <a:t>Sunday Eucharist brings the community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nswer E"/>
          <p:cNvSpPr/>
          <p:nvPr/>
        </p:nvSpPr>
        <p:spPr>
          <a:xfrm>
            <a:off x="3612406" y="836011"/>
            <a:ext cx="4903715" cy="340093"/>
          </a:xfrm>
          <a:prstGeom prst="rect">
            <a:avLst/>
          </a:prstGeom>
        </p:spPr>
        <p:txBody>
          <a:bodyPr wrap="none">
            <a:spAutoFit/>
          </a:bodyPr>
          <a:lstStyle/>
          <a:p>
            <a:pPr lvl="0">
              <a:lnSpc>
                <a:spcPct val="115000"/>
              </a:lnSpc>
              <a:spcAft>
                <a:spcPts val="0"/>
              </a:spcAft>
            </a:pPr>
            <a:r>
              <a:rPr lang="en-NZ" sz="1400" dirty="0">
                <a:latin typeface="Calibri" panose="020F0502020204030204" pitchFamily="34" charset="0"/>
                <a:ea typeface="Calibri" panose="020F0502020204030204" pitchFamily="34" charset="0"/>
                <a:cs typeface="Times New Roman" panose="02020603050405020304" pitchFamily="18" charset="0"/>
              </a:rPr>
              <a:t>Christians came together to worship God with praise and thanks.</a:t>
            </a:r>
          </a:p>
        </p:txBody>
      </p:sp>
      <p:sp>
        <p:nvSpPr>
          <p:cNvPr id="22" name="Answer D"/>
          <p:cNvSpPr/>
          <p:nvPr/>
        </p:nvSpPr>
        <p:spPr>
          <a:xfrm>
            <a:off x="2504493" y="1165713"/>
            <a:ext cx="2355645" cy="325538"/>
          </a:xfrm>
          <a:prstGeom prst="rect">
            <a:avLst/>
          </a:prstGeom>
        </p:spPr>
        <p:txBody>
          <a:bodyPr wrap="none">
            <a:spAutoFit/>
          </a:bodyPr>
          <a:lstStyle/>
          <a:p>
            <a:pPr lvl="0">
              <a:lnSpc>
                <a:spcPct val="115000"/>
              </a:lnSpc>
              <a:spcAft>
                <a:spcPts val="0"/>
              </a:spcAft>
            </a:pPr>
            <a:r>
              <a:rPr lang="en-NZ" sz="1400" dirty="0">
                <a:latin typeface="Calibri" panose="020F0502020204030204" pitchFamily="34" charset="0"/>
                <a:ea typeface="Calibri" panose="020F0502020204030204" pitchFamily="34" charset="0"/>
                <a:cs typeface="Times New Roman" panose="02020603050405020304" pitchFamily="18" charset="0"/>
              </a:rPr>
              <a:t>or original feast of the Church</a:t>
            </a:r>
          </a:p>
        </p:txBody>
      </p:sp>
      <p:sp>
        <p:nvSpPr>
          <p:cNvPr id="20" name="Answer C"/>
          <p:cNvSpPr/>
          <p:nvPr/>
        </p:nvSpPr>
        <p:spPr>
          <a:xfrm>
            <a:off x="3332684" y="2075581"/>
            <a:ext cx="4572000" cy="325538"/>
          </a:xfrm>
          <a:prstGeom prst="rect">
            <a:avLst/>
          </a:prstGeom>
        </p:spPr>
        <p:txBody>
          <a:bodyPr>
            <a:spAutoFit/>
          </a:bodyPr>
          <a:lstStyle/>
          <a:p>
            <a:pPr lvl="0">
              <a:lnSpc>
                <a:spcPct val="115000"/>
              </a:lnSpc>
              <a:spcAft>
                <a:spcPts val="0"/>
              </a:spcAft>
            </a:pPr>
            <a:r>
              <a:rPr lang="en-NZ" sz="1400" dirty="0">
                <a:latin typeface="Calibri" panose="020F0502020204030204" pitchFamily="34" charset="0"/>
                <a:ea typeface="Calibri" panose="020F0502020204030204" pitchFamily="34" charset="0"/>
                <a:cs typeface="Times New Roman" panose="02020603050405020304" pitchFamily="18" charset="0"/>
              </a:rPr>
              <a:t>together to celebrate the Risen Lord among them.</a:t>
            </a:r>
          </a:p>
        </p:txBody>
      </p:sp>
      <p:sp>
        <p:nvSpPr>
          <p:cNvPr id="19" name="Answer B"/>
          <p:cNvSpPr/>
          <p:nvPr/>
        </p:nvSpPr>
        <p:spPr>
          <a:xfrm>
            <a:off x="1788500" y="1466414"/>
            <a:ext cx="4319259" cy="325538"/>
          </a:xfrm>
          <a:prstGeom prst="rect">
            <a:avLst/>
          </a:prstGeom>
        </p:spPr>
        <p:txBody>
          <a:bodyPr wrap="none">
            <a:spAutoFit/>
          </a:bodyPr>
          <a:lstStyle/>
          <a:p>
            <a:pPr lvl="0">
              <a:lnSpc>
                <a:spcPct val="115000"/>
              </a:lnSpc>
              <a:spcAft>
                <a:spcPts val="0"/>
              </a:spcAft>
            </a:pPr>
            <a:r>
              <a:rPr lang="en-NZ" sz="1400" dirty="0">
                <a:latin typeface="Calibri" panose="020F0502020204030204" pitchFamily="34" charset="0"/>
                <a:ea typeface="Calibri" panose="020F0502020204030204" pitchFamily="34" charset="0"/>
                <a:cs typeface="Times New Roman" panose="02020603050405020304" pitchFamily="18" charset="0"/>
              </a:rPr>
              <a:t>gathered on Sunday because this was the day Jesus rose.</a:t>
            </a:r>
          </a:p>
        </p:txBody>
      </p:sp>
      <p:sp>
        <p:nvSpPr>
          <p:cNvPr id="23" name="Answer A"/>
          <p:cNvSpPr/>
          <p:nvPr/>
        </p:nvSpPr>
        <p:spPr>
          <a:xfrm>
            <a:off x="2666505" y="1806916"/>
            <a:ext cx="4572000" cy="325538"/>
          </a:xfrm>
          <a:prstGeom prst="rect">
            <a:avLst/>
          </a:prstGeom>
        </p:spPr>
        <p:txBody>
          <a:bodyPr>
            <a:spAutoFit/>
          </a:bodyPr>
          <a:lstStyle/>
          <a:p>
            <a:pPr lvl="0">
              <a:lnSpc>
                <a:spcPct val="115000"/>
              </a:lnSpc>
              <a:spcAft>
                <a:spcPts val="0"/>
              </a:spcAft>
            </a:pPr>
            <a:r>
              <a:rPr lang="en-NZ" sz="1400" dirty="0">
                <a:latin typeface="Calibri" panose="020F0502020204030204" pitchFamily="34" charset="0"/>
                <a:ea typeface="Calibri" panose="020F0502020204030204" pitchFamily="34" charset="0"/>
                <a:cs typeface="Times New Roman" panose="02020603050405020304" pitchFamily="18" charset="0"/>
              </a:rPr>
              <a:t>Easter Sunday over and over again every week.</a:t>
            </a:r>
          </a:p>
        </p:txBody>
      </p:sp>
      <p:sp>
        <p:nvSpPr>
          <p:cNvPr id="27" name="Statement E"/>
          <p:cNvSpPr/>
          <p:nvPr/>
        </p:nvSpPr>
        <p:spPr>
          <a:xfrm>
            <a:off x="56759" y="4102879"/>
            <a:ext cx="5912646" cy="325538"/>
          </a:xfrm>
          <a:prstGeom prst="rect">
            <a:avLst/>
          </a:prstGeom>
        </p:spPr>
        <p:txBody>
          <a:bodyPr wrap="square">
            <a:spAutoFit/>
          </a:bodyPr>
          <a:lstStyle/>
          <a:p>
            <a:pPr marL="361950" lvl="0" indent="-361950">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E)	Christians came together to worship God with praise and thanks.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tatement D"/>
          <p:cNvSpPr/>
          <p:nvPr/>
        </p:nvSpPr>
        <p:spPr>
          <a:xfrm>
            <a:off x="42901" y="3812445"/>
            <a:ext cx="2721130" cy="325538"/>
          </a:xfrm>
          <a:prstGeom prst="rect">
            <a:avLst/>
          </a:prstGeom>
        </p:spPr>
        <p:txBody>
          <a:bodyPr wrap="none">
            <a:spAutoFit/>
          </a:bodyPr>
          <a:lstStyle/>
          <a:p>
            <a:pPr marL="361950" lvl="0" indent="-361950">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D)	or original feast of the Church</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Statement C"/>
          <p:cNvSpPr/>
          <p:nvPr/>
        </p:nvSpPr>
        <p:spPr>
          <a:xfrm>
            <a:off x="42902" y="3500817"/>
            <a:ext cx="4923182" cy="325538"/>
          </a:xfrm>
          <a:prstGeom prst="rect">
            <a:avLst/>
          </a:prstGeom>
        </p:spPr>
        <p:txBody>
          <a:bodyPr wrap="square">
            <a:spAutoFit/>
          </a:bodyPr>
          <a:lstStyle/>
          <a:p>
            <a:pPr marL="361950" lvl="0" indent="-361950">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C)	together to celebrate the Risen Lord among them.</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Statement B"/>
          <p:cNvSpPr/>
          <p:nvPr/>
        </p:nvSpPr>
        <p:spPr>
          <a:xfrm>
            <a:off x="42901" y="3194700"/>
            <a:ext cx="4684744" cy="325538"/>
          </a:xfrm>
          <a:prstGeom prst="rect">
            <a:avLst/>
          </a:prstGeom>
        </p:spPr>
        <p:txBody>
          <a:bodyPr wrap="none">
            <a:spAutoFit/>
          </a:bodyPr>
          <a:lstStyle/>
          <a:p>
            <a:pPr marL="361950" lvl="0" indent="-361950">
              <a:lnSpc>
                <a:spcPct val="115000"/>
              </a:lnSpc>
              <a:spcAft>
                <a:spcPts val="1000"/>
              </a:spcAft>
            </a:pPr>
            <a:r>
              <a:rPr lang="en-NZ" sz="1400" dirty="0">
                <a:latin typeface="Calibri" panose="020F0502020204030204" pitchFamily="34" charset="0"/>
                <a:ea typeface="Calibri" panose="020F0502020204030204" pitchFamily="34" charset="0"/>
                <a:cs typeface="Times New Roman" panose="02020603050405020304" pitchFamily="18" charset="0"/>
              </a:rPr>
              <a:t>B)	gathered on Sunday because this was the day Jesus rose.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tatement A"/>
          <p:cNvSpPr/>
          <p:nvPr/>
        </p:nvSpPr>
        <p:spPr>
          <a:xfrm>
            <a:off x="42902" y="2855873"/>
            <a:ext cx="4572000" cy="340093"/>
          </a:xfrm>
          <a:prstGeom prst="rect">
            <a:avLst/>
          </a:prstGeom>
        </p:spPr>
        <p:txBody>
          <a:bodyPr>
            <a:spAutoFit/>
          </a:bodyPr>
          <a:lstStyle/>
          <a:p>
            <a:pPr marL="361950" lvl="0" indent="-361950">
              <a:lnSpc>
                <a:spcPct val="115000"/>
              </a:lnSpc>
              <a:spcAft>
                <a:spcPts val="0"/>
              </a:spcAft>
              <a:buFont typeface="+mj-lt"/>
              <a:buAutoNum type="alphaUcParenR"/>
            </a:pPr>
            <a:r>
              <a:rPr lang="en-NZ" sz="1400" dirty="0">
                <a:latin typeface="Calibri" panose="020F0502020204030204" pitchFamily="34" charset="0"/>
                <a:ea typeface="Calibri" panose="020F0502020204030204" pitchFamily="34" charset="0"/>
                <a:cs typeface="Times New Roman" panose="02020603050405020304" pitchFamily="18" charset="0"/>
              </a:rPr>
              <a:t>Easter Sunday over and over again every week.</a:t>
            </a:r>
          </a:p>
        </p:txBody>
      </p:sp>
      <p:sp>
        <p:nvSpPr>
          <p:cNvPr id="28" name="Textbox: Tool instructions"/>
          <p:cNvSpPr txBox="1"/>
          <p:nvPr/>
        </p:nvSpPr>
        <p:spPr>
          <a:xfrm>
            <a:off x="2771223" y="4885406"/>
            <a:ext cx="3437158"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the statements at the bottom to reveal the correct statement match</a:t>
            </a:r>
          </a:p>
        </p:txBody>
      </p:sp>
    </p:spTree>
    <p:extLst>
      <p:ext uri="{BB962C8B-B14F-4D97-AF65-F5344CB8AC3E}">
        <p14:creationId xmlns:p14="http://schemas.microsoft.com/office/powerpoint/2010/main" val="5550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3.33333E-6 3.95062E-6 L -0.24705 0.2037 " pathEditMode="relative" rAng="0" ptsTypes="AA">
                                      <p:cBhvr>
                                        <p:cTn id="8" dur="2000" spd="-100000" fill="hold"/>
                                        <p:tgtEl>
                                          <p:spTgt spid="23"/>
                                        </p:tgtEl>
                                        <p:attrNameLst>
                                          <p:attrName>ppt_x</p:attrName>
                                          <p:attrName>ppt_y</p:attrName>
                                        </p:attrNameLst>
                                      </p:cBhvr>
                                      <p:rCtr x="-12361" y="10185"/>
                                    </p:animMotion>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1"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42" presetClass="path" presetSubtype="0" accel="50000" decel="50000" fill="hold" grpId="0" nodeType="withEffect">
                                  <p:stCondLst>
                                    <p:cond delay="0"/>
                                  </p:stCondLst>
                                  <p:childTnLst>
                                    <p:animMotion origin="layout" path="M -8.33333E-7 3.33333E-6 L -0.15174 0.33549 " pathEditMode="relative" rAng="0" ptsTypes="AA">
                                      <p:cBhvr>
                                        <p:cTn id="17" dur="2000" spd="-100000" fill="hold"/>
                                        <p:tgtEl>
                                          <p:spTgt spid="19"/>
                                        </p:tgtEl>
                                        <p:attrNameLst>
                                          <p:attrName>ppt_x</p:attrName>
                                          <p:attrName>ppt_y</p:attrName>
                                        </p:attrNameLst>
                                      </p:cBhvr>
                                      <p:rCtr x="-7587" y="16759"/>
                                    </p:animMotion>
                                  </p:childTnLst>
                                </p:cTn>
                              </p:par>
                              <p:par>
                                <p:cTn id="18" presetID="1" presetClass="exit"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2.77778E-7 4.81481E-6 L -0.31979 0.27654 " pathEditMode="relative" rAng="0" ptsTypes="AA">
                                      <p:cBhvr>
                                        <p:cTn id="26" dur="2000" spd="-100000" fill="hold"/>
                                        <p:tgtEl>
                                          <p:spTgt spid="20"/>
                                        </p:tgtEl>
                                        <p:attrNameLst>
                                          <p:attrName>ppt_x</p:attrName>
                                          <p:attrName>ppt_y</p:attrName>
                                        </p:attrNameLst>
                                      </p:cBhvr>
                                      <p:rCtr x="-15990" y="13827"/>
                                    </p:animMotion>
                                  </p:childTnLst>
                                </p:cTn>
                              </p:par>
                              <p:par>
                                <p:cTn id="27" presetID="1" presetClass="exit"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1"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42" presetClass="path" presetSubtype="0" accel="50000" decel="50000" fill="hold" grpId="0" nodeType="withEffect">
                                  <p:stCondLst>
                                    <p:cond delay="0"/>
                                  </p:stCondLst>
                                  <p:childTnLst>
                                    <p:animMotion origin="layout" path="M 2.22222E-6 -4.69136E-6 L -0.22882 0.51482 " pathEditMode="relative" rAng="0" ptsTypes="AA">
                                      <p:cBhvr>
                                        <p:cTn id="35" dur="2000" spd="-100000" fill="hold"/>
                                        <p:tgtEl>
                                          <p:spTgt spid="22"/>
                                        </p:tgtEl>
                                        <p:attrNameLst>
                                          <p:attrName>ppt_x</p:attrName>
                                          <p:attrName>ppt_y</p:attrName>
                                        </p:attrNameLst>
                                      </p:cBhvr>
                                      <p:rCtr x="-11441" y="25741"/>
                                    </p:animMotion>
                                  </p:childTnLst>
                                </p:cTn>
                              </p:par>
                              <p:par>
                                <p:cTn id="36" presetID="1" presetClass="exit"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4.44444E-6 9.87654E-7 L -0.34878 0.63642 " pathEditMode="relative" rAng="0" ptsTypes="AA">
                                      <p:cBhvr>
                                        <p:cTn id="44" dur="2000" spd="-100000" fill="hold"/>
                                        <p:tgtEl>
                                          <p:spTgt spid="21"/>
                                        </p:tgtEl>
                                        <p:attrNameLst>
                                          <p:attrName>ppt_x</p:attrName>
                                          <p:attrName>ppt_y</p:attrName>
                                        </p:attrNameLst>
                                      </p:cBhvr>
                                      <p:rCtr x="-17448" y="31821"/>
                                    </p:animMotion>
                                  </p:childTnLst>
                                </p:cTn>
                              </p:par>
                              <p:par>
                                <p:cTn id="45" presetID="1" presetClass="exit"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3"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grpId="3"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grpId="3" nodeType="withEffect">
                                  <p:stCondLst>
                                    <p:cond delay="0"/>
                                  </p:stCondLst>
                                  <p:childTnLst>
                                    <p:set>
                                      <p:cBhvr>
                                        <p:cTn id="57" dur="1" fill="hold">
                                          <p:stCondLst>
                                            <p:cond delay="0"/>
                                          </p:stCondLst>
                                        </p:cTn>
                                        <p:tgtEl>
                                          <p:spTgt spid="22"/>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 presetClass="entr" presetSubtype="0" fill="hold" grpId="1"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2"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ntr" presetSubtype="0" fill="hold" grpId="2"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21" grpId="0"/>
      <p:bldP spid="21" grpId="1"/>
      <p:bldP spid="21" grpId="2"/>
      <p:bldP spid="21" grpId="3"/>
      <p:bldP spid="22" grpId="0"/>
      <p:bldP spid="22" grpId="1"/>
      <p:bldP spid="22" grpId="2"/>
      <p:bldP spid="22" grpId="3"/>
      <p:bldP spid="20" grpId="0"/>
      <p:bldP spid="20" grpId="1"/>
      <p:bldP spid="20" grpId="2"/>
      <p:bldP spid="20" grpId="3"/>
      <p:bldP spid="19" grpId="0"/>
      <p:bldP spid="19" grpId="1"/>
      <p:bldP spid="19" grpId="2"/>
      <p:bldP spid="19" grpId="3"/>
      <p:bldP spid="23" grpId="0"/>
      <p:bldP spid="23" grpId="1"/>
      <p:bldP spid="23" grpId="2"/>
      <p:bldP spid="23" grpId="3"/>
      <p:bldP spid="27" grpId="0"/>
      <p:bldP spid="27" grpId="1"/>
      <p:bldP spid="27" grpId="2"/>
      <p:bldP spid="26" grpId="0"/>
      <p:bldP spid="26" grpId="1"/>
      <p:bldP spid="26" grpId="2"/>
      <p:bldP spid="25" grpId="0"/>
      <p:bldP spid="25" grpId="1"/>
      <p:bldP spid="25" grpId="2"/>
      <p:bldP spid="24" grpId="0"/>
      <p:bldP spid="24" grpId="1"/>
      <p:bldP spid="24" grpId="2"/>
      <p:bldP spid="18" grpId="0"/>
      <p:bldP spid="18" grpId="1"/>
      <p:bldP spid="1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p:nvPr/>
        </p:nvSpPr>
        <p:spPr>
          <a:xfrm>
            <a:off x="0" y="-18797"/>
            <a:ext cx="9144000" cy="1077218"/>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Sunday is the day Catholics </a:t>
            </a:r>
          </a:p>
          <a:p>
            <a:pPr algn="ctr"/>
            <a:r>
              <a:rPr lang="en-NZ" sz="32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celebrate Eucharist as a community</a:t>
            </a:r>
          </a:p>
        </p:txBody>
      </p:sp>
      <p:sp>
        <p:nvSpPr>
          <p:cNvPr id="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35" name="Textbox: Tool instructions"/>
          <p:cNvSpPr txBox="1"/>
          <p:nvPr/>
        </p:nvSpPr>
        <p:spPr>
          <a:xfrm>
            <a:off x="3543531" y="4912668"/>
            <a:ext cx="205697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small pictures to reveal text</a:t>
            </a:r>
          </a:p>
        </p:txBody>
      </p:sp>
      <p:sp>
        <p:nvSpPr>
          <p:cNvPr id="7" name="Statement 1"/>
          <p:cNvSpPr/>
          <p:nvPr/>
        </p:nvSpPr>
        <p:spPr>
          <a:xfrm>
            <a:off x="547511" y="1356292"/>
            <a:ext cx="3510347" cy="646331"/>
          </a:xfrm>
          <a:prstGeom prst="rect">
            <a:avLst/>
          </a:prstGeom>
        </p:spPr>
        <p:txBody>
          <a:bodyPr wrap="square">
            <a:spAutoFit/>
          </a:bodyPr>
          <a:lstStyle/>
          <a:p>
            <a:r>
              <a:rPr lang="en-NZ" dirty="0"/>
              <a:t>Why is Sunday called the Lord’s Day and the chief feast of the year?</a:t>
            </a:r>
          </a:p>
        </p:txBody>
      </p:sp>
      <p:sp>
        <p:nvSpPr>
          <p:cNvPr id="14" name="Statement 2"/>
          <p:cNvSpPr/>
          <p:nvPr/>
        </p:nvSpPr>
        <p:spPr>
          <a:xfrm>
            <a:off x="547567" y="2416890"/>
            <a:ext cx="3510347" cy="923330"/>
          </a:xfrm>
          <a:prstGeom prst="rect">
            <a:avLst/>
          </a:prstGeom>
        </p:spPr>
        <p:txBody>
          <a:bodyPr wrap="square">
            <a:spAutoFit/>
          </a:bodyPr>
          <a:lstStyle/>
          <a:p>
            <a:r>
              <a:rPr lang="en-NZ" dirty="0"/>
              <a:t>When did Christians first start gathering together for the Eucharist on Sunday?</a:t>
            </a:r>
          </a:p>
        </p:txBody>
      </p:sp>
      <p:sp>
        <p:nvSpPr>
          <p:cNvPr id="16" name="Statement 3"/>
          <p:cNvSpPr/>
          <p:nvPr/>
        </p:nvSpPr>
        <p:spPr>
          <a:xfrm>
            <a:off x="4622484" y="2888012"/>
            <a:ext cx="3909956" cy="646331"/>
          </a:xfrm>
          <a:prstGeom prst="rect">
            <a:avLst/>
          </a:prstGeom>
        </p:spPr>
        <p:txBody>
          <a:bodyPr wrap="square">
            <a:spAutoFit/>
          </a:bodyPr>
          <a:lstStyle/>
          <a:p>
            <a:r>
              <a:rPr lang="en-NZ" dirty="0"/>
              <a:t>Why are Scripture readings included in the celebration of the Eucharist?</a:t>
            </a:r>
          </a:p>
        </p:txBody>
      </p:sp>
      <p:sp>
        <p:nvSpPr>
          <p:cNvPr id="19" name="Statement 4"/>
          <p:cNvSpPr/>
          <p:nvPr/>
        </p:nvSpPr>
        <p:spPr>
          <a:xfrm>
            <a:off x="547624" y="3593156"/>
            <a:ext cx="3510234" cy="923330"/>
          </a:xfrm>
          <a:prstGeom prst="rect">
            <a:avLst/>
          </a:prstGeom>
        </p:spPr>
        <p:txBody>
          <a:bodyPr wrap="square">
            <a:spAutoFit/>
          </a:bodyPr>
          <a:lstStyle/>
          <a:p>
            <a:r>
              <a:rPr lang="en-NZ" dirty="0"/>
              <a:t>What are the advantages of people coming together to pray and give thanks to God?</a:t>
            </a:r>
          </a:p>
        </p:txBody>
      </p:sp>
      <p:sp>
        <p:nvSpPr>
          <p:cNvPr id="22" name="Statement 5"/>
          <p:cNvSpPr/>
          <p:nvPr/>
        </p:nvSpPr>
        <p:spPr>
          <a:xfrm>
            <a:off x="4622484" y="3731656"/>
            <a:ext cx="3909956" cy="646331"/>
          </a:xfrm>
          <a:prstGeom prst="rect">
            <a:avLst/>
          </a:prstGeom>
        </p:spPr>
        <p:txBody>
          <a:bodyPr wrap="square">
            <a:spAutoFit/>
          </a:bodyPr>
          <a:lstStyle/>
          <a:p>
            <a:r>
              <a:rPr lang="en-NZ" dirty="0"/>
              <a:t>How does the Eucharist help people on their faith journey?</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518" y="1031192"/>
            <a:ext cx="2188427" cy="1646062"/>
          </a:xfrm>
          <a:prstGeom prst="rect">
            <a:avLst/>
          </a:prstGeom>
        </p:spPr>
      </p:pic>
      <p:pic>
        <p:nvPicPr>
          <p:cNvPr id="3" name="Butto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6" y="1472688"/>
            <a:ext cx="519088" cy="421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Button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6" y="2677254"/>
            <a:ext cx="519088" cy="421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Button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3000419"/>
            <a:ext cx="519088" cy="421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Button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9" y="3844063"/>
            <a:ext cx="519088" cy="421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Button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3836356"/>
            <a:ext cx="519088" cy="421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66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xit" presetSubtype="0" fill="hold"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xit" presetSubtype="0" fill="hold"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nodeType="with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xit" presetSubtype="0" fill="hold" nodeType="withEffect">
                                  <p:stCondLst>
                                    <p:cond delay="0"/>
                                  </p:stCondLst>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withEffect">
                                  <p:stCondLst>
                                    <p:cond delay="0"/>
                                  </p:stCondLst>
                                  <p:childTnLst>
                                    <p:set>
                                      <p:cBhvr>
                                        <p:cTn id="51" dur="1" fill="hold">
                                          <p:stCondLst>
                                            <p:cond delay="0"/>
                                          </p:stCondLst>
                                        </p:cTn>
                                        <p:tgtEl>
                                          <p:spTgt spid="2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0" restart="whenNotActive" fill="hold" evtFilter="cancelBubble" nodeType="interactiveSeq">
                <p:stCondLst>
                  <p:cond evt="onClick" delay="0">
                    <p:tgtEl>
                      <p:spTgt spid="10"/>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2"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7" grpId="0"/>
      <p:bldP spid="7" grpId="1"/>
      <p:bldP spid="7" grpId="2"/>
      <p:bldP spid="14" grpId="0"/>
      <p:bldP spid="14" grpId="1"/>
      <p:bldP spid="14" grpId="2"/>
      <p:bldP spid="16" grpId="0"/>
      <p:bldP spid="16" grpId="1"/>
      <p:bldP spid="16" grpId="2"/>
      <p:bldP spid="19" grpId="0"/>
      <p:bldP spid="19" grpId="1"/>
      <p:bldP spid="19" grpId="2"/>
      <p:bldP spid="22" grpId="0"/>
      <p:bldP spid="22" grpId="1"/>
      <p:bldP spid="2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2"/>
                </a:solidFill>
                <a:effectLst>
                  <a:outerShdw blurRad="38100" dist="38100" dir="2700000" algn="tl">
                    <a:srgbClr val="000000">
                      <a:alpha val="43137"/>
                    </a:srgbClr>
                  </a:outerShdw>
                </a:effectLst>
              </a:rPr>
              <a:t>Check 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heck 6"/>
          <p:cNvSpPr/>
          <p:nvPr/>
        </p:nvSpPr>
        <p:spPr>
          <a:xfrm>
            <a:off x="395537" y="4043201"/>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Questions I would like to ask about the topics in this resource are …</a:t>
            </a:r>
          </a:p>
        </p:txBody>
      </p:sp>
      <p:sp>
        <p:nvSpPr>
          <p:cNvPr id="9" name="Check 5"/>
          <p:cNvSpPr/>
          <p:nvPr/>
        </p:nvSpPr>
        <p:spPr>
          <a:xfrm>
            <a:off x="395537" y="3512443"/>
            <a:ext cx="8425318"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Which activity do you think helped you to learn best in this resource?</a:t>
            </a:r>
          </a:p>
        </p:txBody>
      </p:sp>
      <p:sp>
        <p:nvSpPr>
          <p:cNvPr id="22" name="Check 4"/>
          <p:cNvSpPr/>
          <p:nvPr/>
        </p:nvSpPr>
        <p:spPr>
          <a:xfrm>
            <a:off x="395537" y="2715998"/>
            <a:ext cx="6331080" cy="584775"/>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Explain to someone in your class why it is important to go to Eucharist on Sunday.</a:t>
            </a:r>
          </a:p>
        </p:txBody>
      </p:sp>
      <p:sp>
        <p:nvSpPr>
          <p:cNvPr id="12" name="Check 3"/>
          <p:cNvSpPr/>
          <p:nvPr/>
        </p:nvSpPr>
        <p:spPr>
          <a:xfrm>
            <a:off x="395537" y="2111475"/>
            <a:ext cx="6331080"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Give 3 reasons why Sunday is the chief and original feast in the year.</a:t>
            </a:r>
          </a:p>
        </p:txBody>
      </p:sp>
      <p:sp>
        <p:nvSpPr>
          <p:cNvPr id="13" name="Check 2"/>
          <p:cNvSpPr/>
          <p:nvPr/>
        </p:nvSpPr>
        <p:spPr>
          <a:xfrm>
            <a:off x="395537" y="1468312"/>
            <a:ext cx="6331081" cy="338554"/>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sz="1600" dirty="0"/>
              <a:t>Why is so much of the Liturgical Year in Ordinary Time?</a:t>
            </a:r>
          </a:p>
        </p:txBody>
      </p:sp>
      <p:sp>
        <p:nvSpPr>
          <p:cNvPr id="3" name="Check 1"/>
          <p:cNvSpPr txBox="1"/>
          <p:nvPr/>
        </p:nvSpPr>
        <p:spPr>
          <a:xfrm>
            <a:off x="395537" y="817718"/>
            <a:ext cx="6331081" cy="338554"/>
          </a:xfrm>
          <a:prstGeom prst="rect">
            <a:avLst/>
          </a:prstGeom>
          <a:solidFill>
            <a:schemeClr val="accent1">
              <a:alpha val="0"/>
            </a:schemeClr>
          </a:solidFill>
          <a:ln w="15875">
            <a:solidFill>
              <a:schemeClr val="tx2">
                <a:lumMod val="60000"/>
                <a:lumOff val="40000"/>
              </a:schemeClr>
            </a:solidFill>
          </a:ln>
        </p:spPr>
        <p:txBody>
          <a:bodyPr wrap="square" rtlCol="0">
            <a:spAutoFit/>
          </a:bodyPr>
          <a:lstStyle/>
          <a:p>
            <a:pPr lvl="0"/>
            <a:r>
              <a:rPr lang="en-NZ" sz="1600" dirty="0"/>
              <a:t>Write 3 things you have learned about Ordinary Time.</a:t>
            </a:r>
          </a:p>
        </p:txBody>
      </p:sp>
      <p:sp>
        <p:nvSpPr>
          <p:cNvPr id="14" name="Shape: Number 1"/>
          <p:cNvSpPr txBox="1"/>
          <p:nvPr/>
        </p:nvSpPr>
        <p:spPr>
          <a:xfrm>
            <a:off x="-36512" y="77155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36512" y="140675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36512" y="2060839"/>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6512" y="344714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6512" y="397681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6)</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bwMode="auto">
          <a:xfrm>
            <a:off x="6932626" y="1357212"/>
            <a:ext cx="2067374" cy="1379326"/>
          </a:xfrm>
          <a:prstGeom prst="rect">
            <a:avLst/>
          </a:prstGeom>
          <a:noFill/>
          <a:ln>
            <a:noFill/>
          </a:ln>
        </p:spPr>
      </p:pic>
      <p:sp>
        <p:nvSpPr>
          <p:cNvPr id="20"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23" name="Shape: Number 3"/>
          <p:cNvSpPr txBox="1"/>
          <p:nvPr/>
        </p:nvSpPr>
        <p:spPr>
          <a:xfrm>
            <a:off x="-36512" y="2789541"/>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67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withEffect">
                                  <p:stCondLst>
                                    <p:cond delay="0"/>
                                  </p:stCondLst>
                                  <p:childTnLst>
                                    <p:set>
                                      <p:cBhvr>
                                        <p:cTn id="57" dur="1" fill="hold">
                                          <p:stCondLst>
                                            <p:cond delay="0"/>
                                          </p:stCondLst>
                                        </p:cTn>
                                        <p:tgtEl>
                                          <p:spTgt spid="3">
                                            <p:txEl>
                                              <p:pRg st="0" end="0"/>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2">
                                            <p:txEl>
                                              <p:pRg st="0" end="0"/>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xEl>
                                              <p:pRg st="0" end="0"/>
                                            </p:txEl>
                                          </p:spTgt>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xEl>
                                              <p:pRg st="0" end="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Time </a:t>
            </a:r>
            <a:r>
              <a:rPr lang="en-US" sz="4000" b="1">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rPr>
              <a:t>for Reflection</a:t>
            </a:r>
            <a:endParaRPr lang="en-US" sz="4000" b="1" dirty="0">
              <a:ln w="12700" cmpd="sng">
                <a:solidFill>
                  <a:schemeClr val="tx1">
                    <a:lumMod val="95000"/>
                    <a:lumOff val="5000"/>
                  </a:schemeClr>
                </a:solidFill>
                <a:prstDash val="solid"/>
              </a:ln>
              <a:solidFill>
                <a:schemeClr val="accent1">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533" y="1051162"/>
            <a:ext cx="5339837" cy="3155358"/>
          </a:xfrm>
          <a:prstGeom prst="rect">
            <a:avLst/>
          </a:prstGeom>
          <a:ln>
            <a:noFill/>
          </a:ln>
          <a:effectLst>
            <a:softEdge rad="112500"/>
          </a:effectLst>
        </p:spPr>
      </p:pic>
      <p:pic>
        <p:nvPicPr>
          <p:cNvPr id="9" name="Reflective Music Ordinary Time (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8894" y="45118"/>
            <a:ext cx="609600" cy="609600"/>
          </a:xfrm>
          <a:prstGeom prst="rect">
            <a:avLst/>
          </a:prstGeom>
        </p:spPr>
      </p:pic>
      <p:sp>
        <p:nvSpPr>
          <p:cNvPr id="10"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Tool instructions stop"/>
          <p:cNvSpPr txBox="1"/>
          <p:nvPr/>
        </p:nvSpPr>
        <p:spPr>
          <a:xfrm>
            <a:off x="3398507" y="4901967"/>
            <a:ext cx="2499402" cy="230832"/>
          </a:xfrm>
          <a:prstGeom prst="rect">
            <a:avLst/>
          </a:prstGeom>
          <a:noFill/>
        </p:spPr>
        <p:txBody>
          <a:bodyPr wrap="none" rtlCol="0">
            <a:spAutoFit/>
          </a:bodyPr>
          <a:lstStyle/>
          <a:p>
            <a:pPr algn="ctr"/>
            <a:r>
              <a:rPr lang="en-GB" sz="900" kern="0" dirty="0">
                <a:solidFill>
                  <a:sysClr val="windowText" lastClr="000000"/>
                </a:solidFill>
                <a:latin typeface="Arial" panose="020B0604020202020204" pitchFamily="34" charset="0"/>
                <a:cs typeface="Arial" panose="020B0604020202020204" pitchFamily="34" charset="0"/>
              </a:rPr>
              <a:t>Click the audio button to stop reflective music</a:t>
            </a:r>
          </a:p>
        </p:txBody>
      </p:sp>
      <p:sp>
        <p:nvSpPr>
          <p:cNvPr id="12" name="TextBox: Tool instructions start"/>
          <p:cNvSpPr txBox="1"/>
          <p:nvPr/>
        </p:nvSpPr>
        <p:spPr>
          <a:xfrm>
            <a:off x="3398508" y="4901967"/>
            <a:ext cx="2492990" cy="230832"/>
          </a:xfrm>
          <a:prstGeom prst="rect">
            <a:avLst/>
          </a:prstGeom>
          <a:noFill/>
        </p:spPr>
        <p:txBody>
          <a:bodyPr wrap="none" rtlCol="0">
            <a:spAutoFit/>
          </a:bodyPr>
          <a:lstStyle/>
          <a:p>
            <a:pPr algn="ctr"/>
            <a:r>
              <a:rPr lang="en-GB" sz="900" kern="0" dirty="0">
                <a:solidFill>
                  <a:sysClr val="windowText" lastClr="000000"/>
                </a:solidFill>
                <a:latin typeface="Arial" panose="020B0604020202020204" pitchFamily="34" charset="0"/>
                <a:cs typeface="Arial" panose="020B0604020202020204" pitchFamily="34" charset="0"/>
              </a:rPr>
              <a:t>Click the audio button to play reflective music</a:t>
            </a:r>
          </a:p>
        </p:txBody>
      </p:sp>
      <p:pic>
        <p:nvPicPr>
          <p:cNvPr id="14" name="Feedbac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3469521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83212" fill="hold"/>
                                        <p:tgtEl>
                                          <p:spTgt spid="9"/>
                                        </p:tgtEl>
                                      </p:cBhvr>
                                    </p:cmd>
                                  </p:childTnLst>
                                </p:cTn>
                              </p:par>
                              <p:par>
                                <p:cTn id="18" presetID="1" presetClass="emph" presetSubtype="2" fill="hold" nodeType="withEffect">
                                  <p:stCondLst>
                                    <p:cond delay="0"/>
                                  </p:stCondLst>
                                  <p:childTnLst>
                                    <p:animClr clrSpc="rgb" dir="cw">
                                      <p:cBhvr>
                                        <p:cTn id="19" dur="1000" fill="hold"/>
                                        <p:tgtEl>
                                          <p:spTgt spid="10"/>
                                        </p:tgtEl>
                                        <p:attrNameLst>
                                          <p:attrName>fillcolor</p:attrName>
                                        </p:attrNameLst>
                                      </p:cBhvr>
                                      <p:to>
                                        <a:schemeClr val="accent2"/>
                                      </p:to>
                                    </p:animClr>
                                    <p:set>
                                      <p:cBhvr>
                                        <p:cTn id="20" dur="1000" fill="hold"/>
                                        <p:tgtEl>
                                          <p:spTgt spid="10"/>
                                        </p:tgtEl>
                                        <p:attrNameLst>
                                          <p:attrName>fill.type</p:attrName>
                                        </p:attrNameLst>
                                      </p:cBhvr>
                                      <p:to>
                                        <p:strVal val="solid"/>
                                      </p:to>
                                    </p:set>
                                    <p:set>
                                      <p:cBhvr>
                                        <p:cTn id="21" dur="1000" fill="hold"/>
                                        <p:tgtEl>
                                          <p:spTgt spid="10"/>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9"/>
                                        </p:tgtEl>
                                      </p:cBhvr>
                                    </p:cmd>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mph" presetSubtype="2" fill="hold" nodeType="withEffect">
                                  <p:stCondLst>
                                    <p:cond delay="0"/>
                                  </p:stCondLst>
                                  <p:childTnLst>
                                    <p:animClr clrSpc="rgb" dir="cw">
                                      <p:cBhvr>
                                        <p:cTn id="33" dur="2000" fill="hold"/>
                                        <p:tgtEl>
                                          <p:spTgt spid="10"/>
                                        </p:tgtEl>
                                        <p:attrNameLst>
                                          <p:attrName>fillcolor</p:attrName>
                                        </p:attrNameLst>
                                      </p:cBhvr>
                                      <p:to>
                                        <a:schemeClr val="bg1"/>
                                      </p:to>
                                    </p:animClr>
                                    <p:set>
                                      <p:cBhvr>
                                        <p:cTn id="34" dur="2000" fill="hold"/>
                                        <p:tgtEl>
                                          <p:spTgt spid="10"/>
                                        </p:tgtEl>
                                        <p:attrNameLst>
                                          <p:attrName>fill.type</p:attrName>
                                        </p:attrNameLst>
                                      </p:cBhvr>
                                      <p:to>
                                        <p:strVal val="solid"/>
                                      </p:to>
                                    </p:set>
                                    <p:set>
                                      <p:cBhvr>
                                        <p:cTn id="3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11" grpId="0"/>
      <p:bldP spid="11" grpId="1"/>
      <p:bldP spid="12" grpId="0"/>
      <p:bldP spid="12" grpId="1"/>
      <p:bldP spid="12" grpId="2"/>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R-1</a:t>
            </a:r>
          </a:p>
          <a:p>
            <a:pPr algn="ctr"/>
            <a:r>
              <a:rPr lang="en-GB" sz="900" b="1" dirty="0">
                <a:solidFill>
                  <a:sysClr val="windowText" lastClr="000000"/>
                </a:solidFill>
                <a:latin typeface="Arial" pitchFamily="34" charset="0"/>
                <a:cs typeface="Arial" pitchFamily="34" charset="0"/>
              </a:rPr>
              <a:t>S-07</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396626"/>
            <a:ext cx="4288349" cy="118655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3) Give 3 reasons why Sunday is the chief and original feast in the year.</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2) Why is so much of the Liturgical Year in Ordinary Time?</a:t>
            </a:r>
          </a:p>
        </p:txBody>
      </p:sp>
      <p:sp>
        <p:nvSpPr>
          <p:cNvPr id="14" name="Rectangle: 1st Answer"/>
          <p:cNvSpPr/>
          <p:nvPr/>
        </p:nvSpPr>
        <p:spPr>
          <a:xfrm>
            <a:off x="204712" y="1141891"/>
            <a:ext cx="4288349"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1) Write 3 things you have learned about Ordinary Time.</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204712" y="3623070"/>
            <a:ext cx="4285966" cy="97842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5) Which activity do you think helped you to learn best in this resource?</a:t>
            </a:r>
          </a:p>
          <a:p>
            <a:endParaRPr lang="en-NZ" sz="1200" dirty="0">
              <a:solidFill>
                <a:schemeClr val="tx1"/>
              </a:solidFill>
            </a:endParaRPr>
          </a:p>
          <a:p>
            <a:pPr lvl="0"/>
            <a:endParaRPr lang="en-GB" sz="1200" dirty="0">
              <a:solidFill>
                <a:schemeClr val="tx1"/>
              </a:solidFill>
              <a:cs typeface="Segoe UI" panose="020B0502040204020203" pitchFamily="34" charset="0"/>
            </a:endParaRPr>
          </a:p>
        </p:txBody>
      </p:sp>
      <p:sp>
        <p:nvSpPr>
          <p:cNvPr id="17" name="Rectangle: 1st Answer"/>
          <p:cNvSpPr/>
          <p:nvPr/>
        </p:nvSpPr>
        <p:spPr>
          <a:xfrm>
            <a:off x="4670678" y="3634131"/>
            <a:ext cx="4329322" cy="9673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6) Questions I would like to ask about the topics in this resource are …</a:t>
            </a:r>
          </a:p>
          <a:p>
            <a:pPr lvl="0"/>
            <a:endParaRPr lang="en-GB" sz="1200" dirty="0">
              <a:solidFill>
                <a:schemeClr val="tx1"/>
              </a:solidFill>
              <a:cs typeface="Segoe UI" panose="020B0502040204020203" pitchFamily="34" charset="0"/>
            </a:endParaRPr>
          </a:p>
        </p:txBody>
      </p:sp>
      <p:sp>
        <p:nvSpPr>
          <p:cNvPr id="18" name="Rectangle: 2nd Answer"/>
          <p:cNvSpPr/>
          <p:nvPr/>
        </p:nvSpPr>
        <p:spPr>
          <a:xfrm>
            <a:off x="4670677" y="2379397"/>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4) Explain to someone in your class why it is important to go to Eucharist on Sunday.</a:t>
            </a:r>
          </a:p>
        </p:txBody>
      </p:sp>
    </p:spTree>
    <p:extLst>
      <p:ext uri="{BB962C8B-B14F-4D97-AF65-F5344CB8AC3E}">
        <p14:creationId xmlns:p14="http://schemas.microsoft.com/office/powerpoint/2010/main" val="16171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1400</Words>
  <Application>Microsoft Office PowerPoint</Application>
  <PresentationFormat>On-screen Show (16:9)</PresentationFormat>
  <Paragraphs>120</Paragraphs>
  <Slides>9</Slides>
  <Notes>8</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41</cp:revision>
  <dcterms:created xsi:type="dcterms:W3CDTF">2017-05-11T04:44:35Z</dcterms:created>
  <dcterms:modified xsi:type="dcterms:W3CDTF">2017-06-01T23:58:01Z</dcterms:modified>
</cp:coreProperties>
</file>