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4.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57" r:id="rId4"/>
    <p:sldId id="259" r:id="rId5"/>
    <p:sldId id="267"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E841"/>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94660"/>
  </p:normalViewPr>
  <p:slideViewPr>
    <p:cSldViewPr snapToGrid="0">
      <p:cViewPr>
        <p:scale>
          <a:sx n="90" d="100"/>
          <a:sy n="90" d="100"/>
        </p:scale>
        <p:origin x="66"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05CFF-304B-48FC-93D8-9A4EDF4101A9}" type="datetimeFigureOut">
              <a:rPr lang="en-NZ" smtClean="0"/>
              <a:t>25/05/2017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869F8-7740-4306-AF47-832332FBE380}" type="slidenum">
              <a:rPr lang="en-NZ" smtClean="0"/>
              <a:t>‹#›</a:t>
            </a:fld>
            <a:endParaRPr lang="en-NZ"/>
          </a:p>
        </p:txBody>
      </p:sp>
    </p:spTree>
    <p:extLst>
      <p:ext uri="{BB962C8B-B14F-4D97-AF65-F5344CB8AC3E}">
        <p14:creationId xmlns:p14="http://schemas.microsoft.com/office/powerpoint/2010/main" val="62125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IqG_lvZhU-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Bible story about Pentecost during class prayer this week.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image and invite children to describe what it is about. </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1</a:t>
            </a:fld>
            <a:endParaRPr lang="en-NZ"/>
          </a:p>
        </p:txBody>
      </p:sp>
    </p:spTree>
    <p:extLst>
      <p:ext uri="{BB962C8B-B14F-4D97-AF65-F5344CB8AC3E}">
        <p14:creationId xmlns:p14="http://schemas.microsoft.com/office/powerpoint/2010/main" val="100402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a:solidFill>
                  <a:schemeClr val="tx1"/>
                </a:solidFill>
                <a:effectLst/>
                <a:latin typeface="+mn-lt"/>
                <a:ea typeface="+mn-ea"/>
                <a:cs typeface="+mn-cs"/>
              </a:rPr>
              <a:t>to imagine they can hear the rushing wind of the Holy Spirit and feel the Spirit of Jesus filling their heart with love to share with everyone they meet.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9869F8-7740-4306-AF47-832332FBE380}" type="slidenum">
              <a:rPr lang="en-NZ" smtClean="0"/>
              <a:t>10</a:t>
            </a:fld>
            <a:endParaRPr lang="en-NZ"/>
          </a:p>
        </p:txBody>
      </p:sp>
    </p:spTree>
    <p:extLst>
      <p:ext uri="{BB962C8B-B14F-4D97-AF65-F5344CB8AC3E}">
        <p14:creationId xmlns:p14="http://schemas.microsoft.com/office/powerpoint/2010/main" val="79150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text as a starter to talk about how the followers of Jesus felt before the Holy Spirit came and how they changed after the Holy Spirit came.  Explain that we cannot see the Holy Spirit but we can see where it has been.            We use symbols to help us understand what the Holy Spirit is like.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worksheet and check it using the floaters.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the Holy Spirit makes children brave and helps them to understand what is going on. </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11</a:t>
            </a:fld>
            <a:endParaRPr lang="en-NZ"/>
          </a:p>
        </p:txBody>
      </p:sp>
    </p:spTree>
    <p:extLst>
      <p:ext uri="{BB962C8B-B14F-4D97-AF65-F5344CB8AC3E}">
        <p14:creationId xmlns:p14="http://schemas.microsoft.com/office/powerpoint/2010/main" val="240234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 about the Holy Spirit and the Feast of Pentecost.</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2</a:t>
            </a:fld>
            <a:endParaRPr lang="en-NZ"/>
          </a:p>
        </p:txBody>
      </p:sp>
    </p:spTree>
    <p:extLst>
      <p:ext uri="{BB962C8B-B14F-4D97-AF65-F5344CB8AC3E}">
        <p14:creationId xmlns:p14="http://schemas.microsoft.com/office/powerpoint/2010/main" val="96081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Talk about what a Liturgical Calendar 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 through the text using the pointer.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Retell the story of the Ascension and connect it to Pentecost.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what a feast is - a special day to celebrate a very holy person or a special holy event.  Can you think of a reason why red would be the colour for Pentecost?</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3</a:t>
            </a:fld>
            <a:endParaRPr lang="en-NZ"/>
          </a:p>
        </p:txBody>
      </p:sp>
    </p:spTree>
    <p:extLst>
      <p:ext uri="{BB962C8B-B14F-4D97-AF65-F5344CB8AC3E}">
        <p14:creationId xmlns:p14="http://schemas.microsoft.com/office/powerpoint/2010/main" val="100539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and talk about the slide title.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each piece of text and talk about what it means.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3</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4</a:t>
            </a:fld>
            <a:endParaRPr lang="en-NZ"/>
          </a:p>
        </p:txBody>
      </p:sp>
    </p:spTree>
    <p:extLst>
      <p:ext uri="{BB962C8B-B14F-4D97-AF65-F5344CB8AC3E}">
        <p14:creationId xmlns:p14="http://schemas.microsoft.com/office/powerpoint/2010/main" val="120495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guessing game to introduce the Pentecost story.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the children the Holy Spirit came in the same room as Jesus and his friends had their Last Supper together.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ANSWERS </a:t>
            </a:r>
          </a:p>
          <a:p>
            <a:pPr marL="228600" lvl="0" indent="-228600">
              <a:buAutoNum type="arabicParenR"/>
            </a:pPr>
            <a:r>
              <a:rPr lang="en-NZ" sz="1200" kern="1200" dirty="0">
                <a:solidFill>
                  <a:schemeClr val="tx1"/>
                </a:solidFill>
                <a:effectLst/>
                <a:latin typeface="+mn-lt"/>
                <a:ea typeface="+mn-ea"/>
                <a:cs typeface="+mn-cs"/>
              </a:rPr>
              <a:t>NO, 2) YES, 3) YES, 4) NO, 5) YES, 6) YES, 7) NO,  8) YES, 9) YES, 10) YES</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69F8-7740-4306-AF47-832332FBE38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42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 what is happening in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r>
              <a:rPr lang="en-GB" sz="1200" b="1" u="sng" kern="1200" dirty="0">
                <a:solidFill>
                  <a:schemeClr val="tx1"/>
                </a:solidFill>
                <a:effectLst/>
                <a:latin typeface="+mn-lt"/>
                <a:ea typeface="+mn-ea"/>
                <a:cs typeface="+mn-cs"/>
                <a:hlinkClick r:id="rId3"/>
              </a:rPr>
              <a:t>https://www.youtube.com/watch?v=IqG_lvZhU-A</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Holy Spirit Comes – Animated version</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2:57 minutes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Experiences 5,6 &amp;7.</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text and complete the sentences and check it out with the floaters.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1)D, 2) C, 3) E, 4) B, 5) A </a:t>
            </a:r>
          </a:p>
          <a:p>
            <a:r>
              <a:rPr lang="en-GB" sz="1200" kern="1200" dirty="0">
                <a:solidFill>
                  <a:schemeClr val="tx1"/>
                </a:solidFill>
                <a:effectLst/>
                <a:latin typeface="+mn-lt"/>
                <a:ea typeface="+mn-ea"/>
                <a:cs typeface="+mn-cs"/>
              </a:rPr>
              <a:t>How did Jesus’s followers know the Holy Spirit had come? </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6</a:t>
            </a:fld>
            <a:endParaRPr lang="en-NZ"/>
          </a:p>
        </p:txBody>
      </p:sp>
    </p:spTree>
    <p:extLst>
      <p:ext uri="{BB962C8B-B14F-4D97-AF65-F5344CB8AC3E}">
        <p14:creationId xmlns:p14="http://schemas.microsoft.com/office/powerpoint/2010/main" val="331259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text as a starter to talk about how the followers of Jesus felt before the Holy Spirit came and how they changed after the Holy Spirit came.  Explain that we cannot see the Holy Spirit but we can see where it has been.            We use symbols to help us understand what the Holy Spirit is like.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worksheet and check it using the floaters.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the Holy Spirit makes children brave and helps them to understand what is going on. </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7</a:t>
            </a:fld>
            <a:endParaRPr lang="en-NZ"/>
          </a:p>
        </p:txBody>
      </p:sp>
    </p:spTree>
    <p:extLst>
      <p:ext uri="{BB962C8B-B14F-4D97-AF65-F5344CB8AC3E}">
        <p14:creationId xmlns:p14="http://schemas.microsoft.com/office/powerpoint/2010/main" val="16451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 the text on the screen.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Refer to the title mage on slide 1 – how would you explain it now?</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Imagine what it would have been like for the followers of Jesus when the Holy Spirit came.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9869F8-7740-4306-AF47-832332FBE380}" type="slidenum">
              <a:rPr lang="en-NZ" smtClean="0"/>
              <a:t>8</a:t>
            </a:fld>
            <a:endParaRPr lang="en-NZ"/>
          </a:p>
        </p:txBody>
      </p:sp>
    </p:spTree>
    <p:extLst>
      <p:ext uri="{BB962C8B-B14F-4D97-AF65-F5344CB8AC3E}">
        <p14:creationId xmlns:p14="http://schemas.microsoft.com/office/powerpoint/2010/main" val="418766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189869F8-7740-4306-AF47-832332FBE380}" type="slidenum">
              <a:rPr lang="en-NZ" smtClean="0"/>
              <a:t>9</a:t>
            </a:fld>
            <a:endParaRPr lang="en-NZ"/>
          </a:p>
        </p:txBody>
      </p:sp>
    </p:spTree>
    <p:extLst>
      <p:ext uri="{BB962C8B-B14F-4D97-AF65-F5344CB8AC3E}">
        <p14:creationId xmlns:p14="http://schemas.microsoft.com/office/powerpoint/2010/main" val="115601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BDBD232-B783-4585-9DAC-9D321CA0EB5D}"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733507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BDBD232-B783-4585-9DAC-9D321CA0EB5D}"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7034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BDBD232-B783-4585-9DAC-9D321CA0EB5D}"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2775287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BDBD232-B783-4585-9DAC-9D321CA0EB5D}"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397950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BD232-B783-4585-9DAC-9D321CA0EB5D}" type="datetimeFigureOut">
              <a:rPr lang="en-NZ" smtClean="0"/>
              <a:t>25/05/2017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1417243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BDBD232-B783-4585-9DAC-9D321CA0EB5D}"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323169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BDBD232-B783-4585-9DAC-9D321CA0EB5D}" type="datetimeFigureOut">
              <a:rPr lang="en-NZ" smtClean="0"/>
              <a:t>25/05/2017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354006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BDBD232-B783-4585-9DAC-9D321CA0EB5D}" type="datetimeFigureOut">
              <a:rPr lang="en-NZ" smtClean="0"/>
              <a:t>25/05/2017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161243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BD232-B783-4585-9DAC-9D321CA0EB5D}" type="datetimeFigureOut">
              <a:rPr lang="en-NZ" smtClean="0"/>
              <a:t>25/05/2017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611663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DBD232-B783-4585-9DAC-9D321CA0EB5D}"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354692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DBD232-B783-4585-9DAC-9D321CA0EB5D}" type="datetimeFigureOut">
              <a:rPr lang="en-NZ" smtClean="0"/>
              <a:t>25/05/2017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31515DC-D81C-4EF8-AF7E-84E3D2492E03}" type="slidenum">
              <a:rPr lang="en-NZ" smtClean="0"/>
              <a:t>‹#›</a:t>
            </a:fld>
            <a:endParaRPr lang="en-NZ"/>
          </a:p>
        </p:txBody>
      </p:sp>
    </p:spTree>
    <p:extLst>
      <p:ext uri="{BB962C8B-B14F-4D97-AF65-F5344CB8AC3E}">
        <p14:creationId xmlns:p14="http://schemas.microsoft.com/office/powerpoint/2010/main" val="3006906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BD232-B783-4585-9DAC-9D321CA0EB5D}" type="datetimeFigureOut">
              <a:rPr lang="en-NZ" smtClean="0"/>
              <a:t>25/05/2017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515DC-D81C-4EF8-AF7E-84E3D2492E03}" type="slidenum">
              <a:rPr lang="en-NZ" smtClean="0"/>
              <a:t>‹#›</a:t>
            </a:fld>
            <a:endParaRPr lang="en-NZ"/>
          </a:p>
        </p:txBody>
      </p:sp>
    </p:spTree>
    <p:extLst>
      <p:ext uri="{BB962C8B-B14F-4D97-AF65-F5344CB8AC3E}">
        <p14:creationId xmlns:p14="http://schemas.microsoft.com/office/powerpoint/2010/main" val="1161337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notesSlide" Target="../notesSlides/notesSlide10.xml"/><Relationship Id="rId9" Type="http://schemas.openxmlformats.org/officeDocument/2006/relationships/hyperlink" Target="http://www.tinyurl.com/NCRSfeedbac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youtube.com/watch?v=IqG_lvZhU-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47" r="1" b="1"/>
          <a:stretch/>
        </p:blipFill>
        <p:spPr>
          <a:xfrm>
            <a:off x="640080" y="640080"/>
            <a:ext cx="10911840" cy="4836795"/>
          </a:xfrm>
          <a:prstGeom prst="rect">
            <a:avLst/>
          </a:prstGeom>
          <a:ln w="19050">
            <a:solidFill>
              <a:schemeClr val="bg1"/>
            </a:solidFill>
          </a:ln>
        </p:spPr>
      </p:pic>
      <p:sp>
        <p:nvSpPr>
          <p:cNvPr id="4" name="Title 3"/>
          <p:cNvSpPr>
            <a:spLocks noGrp="1"/>
          </p:cNvSpPr>
          <p:nvPr>
            <p:ph type="title"/>
          </p:nvPr>
        </p:nvSpPr>
        <p:spPr>
          <a:xfrm>
            <a:off x="640080" y="5576887"/>
            <a:ext cx="10911840" cy="948091"/>
          </a:xfrm>
        </p:spPr>
        <p:txBody>
          <a:bodyPr>
            <a:normAutofit fontScale="90000"/>
          </a:bodyPr>
          <a:lstStyle/>
          <a:p>
            <a:pPr algn="ctr"/>
            <a:r>
              <a:rPr lang="en-NZ" dirty="0">
                <a:ln>
                  <a:solidFill>
                    <a:schemeClr val="bg1"/>
                  </a:solidFill>
                </a:ln>
                <a:latin typeface="AR CENA" panose="02000000000000000000" pitchFamily="2" charset="0"/>
              </a:rPr>
              <a:t>The Holy Spirit Te Wairua Tapu comes at Pentecost</a:t>
            </a:r>
            <a:endParaRPr lang="en-NZ" sz="3200" dirty="0">
              <a:ln>
                <a:solidFill>
                  <a:schemeClr val="bg1"/>
                </a:solidFill>
              </a:ln>
              <a:solidFill>
                <a:srgbClr val="FFFFFF"/>
              </a:solidFill>
              <a:latin typeface="AR CENA" panose="02000000000000000000" pitchFamily="2" charset="0"/>
            </a:endParaRP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S-01</a:t>
            </a:r>
          </a:p>
        </p:txBody>
      </p:sp>
      <p:sp>
        <p:nvSpPr>
          <p:cNvPr id="7" name="Action Button: Forward">
            <a:hlinkClick r:id="" action="ppaction://hlinkshowjump?jump=nextslide" highlightClick="1"/>
          </p:cNvPr>
          <p:cNvSpPr/>
          <p:nvPr/>
        </p:nvSpPr>
        <p:spPr>
          <a:xfrm>
            <a:off x="10858499" y="6240000"/>
            <a:ext cx="518087"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490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Refelctive music - Pentecost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73263" y="188495"/>
            <a:ext cx="609600" cy="609600"/>
          </a:xfrm>
          <a:prstGeom prst="rect">
            <a:avLst/>
          </a:prstGeom>
        </p:spPr>
      </p:pic>
      <p:sp>
        <p:nvSpPr>
          <p:cNvPr id="2" name="Title 1"/>
          <p:cNvSpPr>
            <a:spLocks noGrp="1"/>
          </p:cNvSpPr>
          <p:nvPr>
            <p:ph type="title"/>
          </p:nvPr>
        </p:nvSpPr>
        <p:spPr/>
        <p:txBody>
          <a:bodyPr>
            <a:normAutofit/>
            <a:scene3d>
              <a:camera prst="orthographicFront"/>
              <a:lightRig rig="soft" dir="t">
                <a:rot lat="0" lon="0" rev="15600000"/>
              </a:lightRig>
            </a:scene3d>
            <a:sp3d extrusionH="57150" prstMaterial="softEdge">
              <a:bevelT w="25400" h="38100"/>
            </a:sp3d>
          </a:bodyPr>
          <a:lstStyle/>
          <a:p>
            <a:pPr algn="ctr"/>
            <a:r>
              <a:rPr lang="en-NZ" sz="6600" b="1" dirty="0">
                <a:ln/>
                <a:solidFill>
                  <a:srgbClr val="EEB500"/>
                </a:solidFill>
                <a:effectLst>
                  <a:reflection blurRad="6350" stA="60000" endA="900" endPos="58000" dir="5400000" sy="-100000" algn="bl" rotWithShape="0"/>
                </a:effectLst>
                <a:latin typeface="AR BLANCA" panose="02000000000000000000" pitchFamily="2" charset="0"/>
              </a:rPr>
              <a:t>Time For Reflection</a:t>
            </a:r>
          </a:p>
        </p:txBody>
      </p:sp>
      <p:pic>
        <p:nvPicPr>
          <p:cNvPr id="4" name="Picture 3" descr="A young boy standing in front of a store&#10;&#10;Description generated with high confidence"/>
          <p:cNvPicPr>
            <a:picLocks noChangeAspect="1"/>
          </p:cNvPicPr>
          <p:nvPr/>
        </p:nvPicPr>
        <p:blipFill rotWithShape="1">
          <a:blip r:embed="rId8">
            <a:extLst>
              <a:ext uri="{28A0092B-C50C-407E-A947-70E740481C1C}">
                <a14:useLocalDpi xmlns:a14="http://schemas.microsoft.com/office/drawing/2010/main" val="0"/>
              </a:ext>
            </a:extLst>
          </a:blip>
          <a:srcRect t="23535" r="14970"/>
          <a:stretch/>
        </p:blipFill>
        <p:spPr>
          <a:xfrm>
            <a:off x="1695623" y="1690688"/>
            <a:ext cx="8800754" cy="4454500"/>
          </a:xfrm>
          <a:prstGeom prst="rect">
            <a:avLst/>
          </a:prstGeom>
          <a:ln>
            <a:noFill/>
          </a:ln>
          <a:effectLst>
            <a:softEdge rad="393700"/>
          </a:effectLst>
        </p:spPr>
      </p:pic>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S-10</a:t>
            </a:r>
          </a:p>
        </p:txBody>
      </p:sp>
      <p:sp>
        <p:nvSpPr>
          <p:cNvPr id="6" name="Action Button: Back">
            <a:hlinkClick r:id="" action="ppaction://hlinkshowjump?jump=previousslide" highlightClick="1"/>
          </p:cNvPr>
          <p:cNvSpPr/>
          <p:nvPr/>
        </p:nvSpPr>
        <p:spPr>
          <a:xfrm>
            <a:off x="107777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Audio">
            <a:hlinkClick r:id="" action="ppaction://noaction" highlightClick="1"/>
          </p:cNvPr>
          <p:cNvSpPr/>
          <p:nvPr/>
        </p:nvSpPr>
        <p:spPr>
          <a:xfrm>
            <a:off x="10134247" y="6240000"/>
            <a:ext cx="531077" cy="48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stop reflective music</a:t>
            </a:r>
          </a:p>
        </p:txBody>
      </p:sp>
      <p:sp>
        <p:nvSpPr>
          <p:cNvPr id="12"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play reflective music</a:t>
            </a:r>
          </a:p>
        </p:txBody>
      </p:sp>
      <p:pic>
        <p:nvPicPr>
          <p:cNvPr id="13"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106848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23436"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rgbClr val="C0504D"/>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 presetClass="emph" presetSubtype="2" fill="hold" nodeType="withEffect">
                                  <p:stCondLst>
                                    <p:cond delay="0"/>
                                  </p:stCondLst>
                                  <p:childTnLst>
                                    <p:animClr clrSpc="rgb" dir="cw">
                                      <p:cBhvr>
                                        <p:cTn id="27" dur="2000" fill="hold"/>
                                        <p:tgtEl>
                                          <p:spTgt spid="10"/>
                                        </p:tgtEl>
                                        <p:attrNameLst>
                                          <p:attrName>fillcolor</p:attrName>
                                        </p:attrNameLst>
                                      </p:cBhvr>
                                      <p:to>
                                        <a:schemeClr val="bg1"/>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ysClr val="window" lastClr="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775" y="298580"/>
            <a:ext cx="10515600" cy="828352"/>
          </a:xfrm>
        </p:spPr>
        <p:txBody>
          <a:bodyPr>
            <a:normAutofit fontScale="90000"/>
          </a:bodyPr>
          <a:lstStyle/>
          <a:p>
            <a:pPr algn="ctr"/>
            <a:r>
              <a:rPr lang="en-NZ" dirty="0">
                <a:ln w="0"/>
                <a:effectLst>
                  <a:outerShdw blurRad="38100" dist="19050" dir="2700000" algn="tl" rotWithShape="0">
                    <a:schemeClr val="dk1">
                      <a:alpha val="40000"/>
                    </a:schemeClr>
                  </a:outerShdw>
                </a:effectLst>
                <a:latin typeface="AR CENA" panose="02000000000000000000" pitchFamily="2" charset="0"/>
              </a:rPr>
              <a:t>After the Holy Spirit came the apostles changed</a:t>
            </a:r>
            <a:endParaRPr lang="en-NZ" dirty="0">
              <a:ln w="0"/>
              <a:effectLst>
                <a:outerShdw blurRad="38100" dist="19050" dir="2700000" algn="tl" rotWithShape="0">
                  <a:schemeClr val="dk1">
                    <a:alpha val="40000"/>
                  </a:schemeClr>
                </a:outerShdw>
              </a:effectLst>
            </a:endParaRPr>
          </a:p>
        </p:txBody>
      </p:sp>
      <p:sp>
        <p:nvSpPr>
          <p:cNvPr id="3" name="Rectangle 2"/>
          <p:cNvSpPr/>
          <p:nvPr/>
        </p:nvSpPr>
        <p:spPr>
          <a:xfrm>
            <a:off x="2514336" y="6372584"/>
            <a:ext cx="8134350" cy="286682"/>
          </a:xfrm>
          <a:prstGeom prst="rect">
            <a:avLst/>
          </a:prstGeom>
        </p:spPr>
        <p:txBody>
          <a:bodyPr wrap="square">
            <a:spAutoFit/>
          </a:bodyPr>
          <a:lstStyle/>
          <a:p>
            <a:pPr>
              <a:lnSpc>
                <a:spcPct val="115000"/>
              </a:lnSpc>
              <a:spcAft>
                <a:spcPts val="1000"/>
              </a:spcAft>
            </a:pPr>
            <a:r>
              <a:rPr lang="en-NZ" sz="12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Bevel 14"/>
          <p:cNvSpPr/>
          <p:nvPr/>
        </p:nvSpPr>
        <p:spPr>
          <a:xfrm>
            <a:off x="1917028" y="1138856"/>
            <a:ext cx="8415094" cy="3104637"/>
          </a:xfrm>
          <a:prstGeom prst="bevel">
            <a:avLst>
              <a:gd name="adj" fmla="val 14872"/>
            </a:avLst>
          </a:prstGeom>
          <a:solidFill>
            <a:sysClr val="window" lastClr="FFFFFF"/>
          </a:solidFill>
          <a:ln w="254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Rectangle 4"/>
          <p:cNvSpPr/>
          <p:nvPr/>
        </p:nvSpPr>
        <p:spPr>
          <a:xfrm>
            <a:off x="3973986" y="1161936"/>
            <a:ext cx="4301177" cy="383823"/>
          </a:xfrm>
          <a:prstGeom prst="rect">
            <a:avLst/>
          </a:prstGeom>
        </p:spPr>
        <p:txBody>
          <a:bodyPr wrap="none">
            <a:spAutoFit/>
          </a:bodyPr>
          <a:lstStyle/>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The Holy Spirit changed the apostles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714666" y="3845961"/>
            <a:ext cx="6635150" cy="369332"/>
          </a:xfrm>
          <a:prstGeom prst="rect">
            <a:avLst/>
          </a:prstGeom>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Draw a line to show how the apostles changed after </a:t>
            </a:r>
            <a:r>
              <a:rPr lang="en-NZ" b="1" dirty="0">
                <a:latin typeface="Arial" panose="020B0604020202020204" pitchFamily="34" charset="0"/>
                <a:ea typeface="Calibri" panose="020F0502020204030204" pitchFamily="34" charset="0"/>
                <a:cs typeface="Arial" panose="020B0604020202020204" pitchFamily="34" charset="0"/>
              </a:rPr>
              <a:t>Pentecost</a:t>
            </a:r>
            <a:endParaRPr lang="en-NZ"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26674811"/>
              </p:ext>
            </p:extLst>
          </p:nvPr>
        </p:nvGraphicFramePr>
        <p:xfrm>
          <a:off x="2405062" y="1617321"/>
          <a:ext cx="7439024" cy="2171701"/>
        </p:xfrm>
        <a:graphic>
          <a:graphicData uri="http://schemas.openxmlformats.org/drawingml/2006/table">
            <a:tbl>
              <a:tblPr firstRow="1" bandRow="1">
                <a:tableStyleId>{2D5ABB26-0587-4C30-8999-92F81FD0307C}</a:tableStyleId>
              </a:tblPr>
              <a:tblGrid>
                <a:gridCol w="3733200">
                  <a:extLst>
                    <a:ext uri="{9D8B030D-6E8A-4147-A177-3AD203B41FA5}">
                      <a16:colId xmlns:a16="http://schemas.microsoft.com/office/drawing/2014/main" val="1264310710"/>
                    </a:ext>
                  </a:extLst>
                </a:gridCol>
                <a:gridCol w="3705824">
                  <a:extLst>
                    <a:ext uri="{9D8B030D-6E8A-4147-A177-3AD203B41FA5}">
                      <a16:colId xmlns:a16="http://schemas.microsoft.com/office/drawing/2014/main" val="1202080326"/>
                    </a:ext>
                  </a:extLst>
                </a:gridCol>
              </a:tblGrid>
              <a:tr h="480346">
                <a:tc>
                  <a:txBody>
                    <a:bodyPr/>
                    <a:lstStyle/>
                    <a:p>
                      <a:r>
                        <a:rPr lang="en-NZ" sz="1800" b="1" dirty="0">
                          <a:solidFill>
                            <a:schemeClr val="tx1"/>
                          </a:solidFill>
                          <a:latin typeface="Arial" panose="020B0604020202020204" pitchFamily="34" charset="0"/>
                          <a:cs typeface="Arial" panose="020B0604020202020204" pitchFamily="34" charset="0"/>
                        </a:rPr>
                        <a:t>BEFORE PENTECOST FROM</a:t>
                      </a:r>
                    </a:p>
                  </a:txBody>
                  <a:tcPr/>
                </a:tc>
                <a:tc>
                  <a:txBody>
                    <a:bodyPr/>
                    <a:lstStyle/>
                    <a:p>
                      <a:r>
                        <a:rPr lang="en-NZ" sz="1800" b="1" dirty="0">
                          <a:solidFill>
                            <a:schemeClr val="tx1"/>
                          </a:solidFill>
                          <a:latin typeface="Arial" panose="020B0604020202020204" pitchFamily="34" charset="0"/>
                          <a:cs typeface="Arial" panose="020B0604020202020204" pitchFamily="34" charset="0"/>
                        </a:rPr>
                        <a:t>AFTER PENTECOST TO</a:t>
                      </a:r>
                    </a:p>
                  </a:txBody>
                  <a:tcPr/>
                </a:tc>
                <a:extLst>
                  <a:ext uri="{0D108BD9-81ED-4DB2-BD59-A6C34878D82A}">
                    <a16:rowId xmlns:a16="http://schemas.microsoft.com/office/drawing/2014/main" val="2958040772"/>
                  </a:ext>
                </a:extLst>
              </a:tr>
              <a:tr h="480346">
                <a:tc>
                  <a:txBody>
                    <a:bodyPr/>
                    <a:lstStyle/>
                    <a:p>
                      <a:r>
                        <a:rPr lang="en-NZ" sz="2000" dirty="0">
                          <a:solidFill>
                            <a:schemeClr val="tx1"/>
                          </a:solidFill>
                          <a:latin typeface="Arial" panose="020B0604020202020204" pitchFamily="34" charset="0"/>
                          <a:cs typeface="Arial" panose="020B0604020202020204" pitchFamily="34" charset="0"/>
                        </a:rPr>
                        <a:t>frightened to go out</a:t>
                      </a:r>
                    </a:p>
                  </a:txBody>
                  <a:tcPr/>
                </a:tc>
                <a:tc>
                  <a:txBody>
                    <a:bodyPr/>
                    <a:lstStyle/>
                    <a:p>
                      <a:r>
                        <a:rPr lang="en-NZ" sz="2000" dirty="0">
                          <a:solidFill>
                            <a:schemeClr val="tx1"/>
                          </a:solidFill>
                          <a:latin typeface="Arial" panose="020B0604020202020204" pitchFamily="34" charset="0"/>
                          <a:cs typeface="Arial" panose="020B0604020202020204" pitchFamily="34" charset="0"/>
                        </a:rPr>
                        <a:t>noisy and excited</a:t>
                      </a:r>
                    </a:p>
                  </a:txBody>
                  <a:tcPr/>
                </a:tc>
                <a:extLst>
                  <a:ext uri="{0D108BD9-81ED-4DB2-BD59-A6C34878D82A}">
                    <a16:rowId xmlns:a16="http://schemas.microsoft.com/office/drawing/2014/main" val="3916326076"/>
                  </a:ext>
                </a:extLst>
              </a:tr>
              <a:tr h="480346">
                <a:tc>
                  <a:txBody>
                    <a:bodyPr/>
                    <a:lstStyle/>
                    <a:p>
                      <a:r>
                        <a:rPr lang="en-NZ" sz="2000" dirty="0">
                          <a:solidFill>
                            <a:schemeClr val="tx1"/>
                          </a:solidFill>
                          <a:latin typeface="Arial" panose="020B0604020202020204" pitchFamily="34" charset="0"/>
                          <a:cs typeface="Arial" panose="020B0604020202020204" pitchFamily="34" charset="0"/>
                        </a:rPr>
                        <a:t>sad without Jesus</a:t>
                      </a:r>
                    </a:p>
                  </a:txBody>
                  <a:tcPr/>
                </a:tc>
                <a:tc>
                  <a:txBody>
                    <a:bodyPr/>
                    <a:lstStyle/>
                    <a:p>
                      <a:r>
                        <a:rPr lang="en-NZ" sz="2000" dirty="0">
                          <a:solidFill>
                            <a:schemeClr val="tx1"/>
                          </a:solidFill>
                          <a:latin typeface="Arial" panose="020B0604020202020204" pitchFamily="34" charset="0"/>
                          <a:cs typeface="Arial" panose="020B0604020202020204" pitchFamily="34" charset="0"/>
                        </a:rPr>
                        <a:t>brave and full of courage</a:t>
                      </a:r>
                    </a:p>
                  </a:txBody>
                  <a:tcPr/>
                </a:tc>
                <a:extLst>
                  <a:ext uri="{0D108BD9-81ED-4DB2-BD59-A6C34878D82A}">
                    <a16:rowId xmlns:a16="http://schemas.microsoft.com/office/drawing/2014/main" val="3010421382"/>
                  </a:ext>
                </a:extLst>
              </a:tr>
              <a:tr h="730663">
                <a:tc>
                  <a:txBody>
                    <a:bodyPr/>
                    <a:lstStyle/>
                    <a:p>
                      <a:r>
                        <a:rPr lang="en-NZ" sz="2000" dirty="0">
                          <a:solidFill>
                            <a:schemeClr val="tx1"/>
                          </a:solidFill>
                          <a:latin typeface="Arial" panose="020B0604020202020204" pitchFamily="34" charset="0"/>
                          <a:cs typeface="Arial" panose="020B0604020202020204" pitchFamily="34" charset="0"/>
                        </a:rPr>
                        <a:t>quiet and worried</a:t>
                      </a:r>
                    </a:p>
                  </a:txBody>
                  <a:tcPr/>
                </a:tc>
                <a:tc>
                  <a:txBody>
                    <a:bodyPr/>
                    <a:lstStyle/>
                    <a:p>
                      <a:r>
                        <a:rPr lang="en-NZ" sz="2000" dirty="0">
                          <a:solidFill>
                            <a:schemeClr val="tx1"/>
                          </a:solidFill>
                          <a:latin typeface="Arial" panose="020B0604020202020204" pitchFamily="34" charset="0"/>
                          <a:cs typeface="Arial" panose="020B0604020202020204" pitchFamily="34" charset="0"/>
                        </a:rPr>
                        <a:t>happy and filled with the </a:t>
                      </a:r>
                    </a:p>
                    <a:p>
                      <a:r>
                        <a:rPr lang="en-NZ" sz="2000" b="1" dirty="0">
                          <a:solidFill>
                            <a:schemeClr val="tx1"/>
                          </a:solidFill>
                          <a:latin typeface="Arial" panose="020B0604020202020204" pitchFamily="34" charset="0"/>
                          <a:cs typeface="Arial" panose="020B0604020202020204" pitchFamily="34" charset="0"/>
                        </a:rPr>
                        <a:t>Holy Spirit</a:t>
                      </a:r>
                    </a:p>
                  </a:txBody>
                  <a:tcPr/>
                </a:tc>
                <a:extLst>
                  <a:ext uri="{0D108BD9-81ED-4DB2-BD59-A6C34878D82A}">
                    <a16:rowId xmlns:a16="http://schemas.microsoft.com/office/drawing/2014/main" val="1054397419"/>
                  </a:ext>
                </a:extLst>
              </a:tr>
            </a:tbl>
          </a:graphicData>
        </a:graphic>
      </p:graphicFrame>
      <p:pic>
        <p:nvPicPr>
          <p:cNvPr id="8" name="Picture 7" descr="A picture containing text, white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77" y="4517606"/>
            <a:ext cx="2410593" cy="1687415"/>
          </a:xfrm>
          <a:prstGeom prst="rect">
            <a:avLst/>
          </a:prstGeom>
          <a:ln>
            <a:solidFill>
              <a:schemeClr val="tx1"/>
            </a:solidFill>
          </a:ln>
        </p:spPr>
      </p:pic>
      <p:pic>
        <p:nvPicPr>
          <p:cNvPr id="9" name="Picture 8" descr="A picture containing text, white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3390" y="4517606"/>
            <a:ext cx="2410593" cy="1687415"/>
          </a:xfrm>
          <a:prstGeom prst="rect">
            <a:avLst/>
          </a:prstGeom>
          <a:ln>
            <a:solidFill>
              <a:schemeClr val="tx1"/>
            </a:solidFill>
          </a:ln>
        </p:spPr>
      </p:pic>
      <p:sp>
        <p:nvSpPr>
          <p:cNvPr id="10" name="Rectangle 9"/>
          <p:cNvSpPr/>
          <p:nvPr/>
        </p:nvSpPr>
        <p:spPr>
          <a:xfrm>
            <a:off x="3632105" y="4330302"/>
            <a:ext cx="4800272" cy="283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latin typeface="Arial" panose="020B0604020202020204" pitchFamily="34" charset="0"/>
                <a:cs typeface="Arial" panose="020B0604020202020204" pitchFamily="34" charset="0"/>
              </a:rPr>
              <a:t>Draw the symbols for the Holy Spirit in the frames -</a:t>
            </a:r>
          </a:p>
        </p:txBody>
      </p:sp>
      <p:sp>
        <p:nvSpPr>
          <p:cNvPr id="11" name="Bevel 15"/>
          <p:cNvSpPr/>
          <p:nvPr/>
        </p:nvSpPr>
        <p:spPr>
          <a:xfrm>
            <a:off x="2880426" y="4700518"/>
            <a:ext cx="1854200" cy="1327150"/>
          </a:xfrm>
          <a:prstGeom prst="beve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dirty="0">
                <a:effectLst/>
                <a:ea typeface="Calibri" panose="020F0502020204030204" pitchFamily="34" charset="0"/>
                <a:cs typeface="Times New Roman" panose="02020603050405020304" pitchFamily="18" charset="0"/>
              </a:rPr>
              <a:t> </a:t>
            </a:r>
          </a:p>
        </p:txBody>
      </p:sp>
      <p:sp>
        <p:nvSpPr>
          <p:cNvPr id="12" name="Bevel 15"/>
          <p:cNvSpPr/>
          <p:nvPr/>
        </p:nvSpPr>
        <p:spPr>
          <a:xfrm>
            <a:off x="5086480" y="4697738"/>
            <a:ext cx="1854200" cy="1327150"/>
          </a:xfrm>
          <a:prstGeom prst="beve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a:effectLst/>
                <a:ea typeface="Calibri" panose="020F0502020204030204" pitchFamily="34" charset="0"/>
                <a:cs typeface="Times New Roman" panose="02020603050405020304" pitchFamily="18" charset="0"/>
              </a:rPr>
              <a:t> </a:t>
            </a:r>
          </a:p>
        </p:txBody>
      </p:sp>
      <p:sp>
        <p:nvSpPr>
          <p:cNvPr id="13" name="Bevel 15"/>
          <p:cNvSpPr/>
          <p:nvPr/>
        </p:nvSpPr>
        <p:spPr>
          <a:xfrm>
            <a:off x="7292534" y="4697738"/>
            <a:ext cx="1854200" cy="1327150"/>
          </a:xfrm>
          <a:prstGeom prst="beve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a:effectLst/>
                <a:ea typeface="Calibri" panose="020F0502020204030204" pitchFamily="34" charset="0"/>
                <a:cs typeface="Times New Roman" panose="02020603050405020304" pitchFamily="18" charset="0"/>
              </a:rPr>
              <a:t> </a:t>
            </a:r>
          </a:p>
        </p:txBody>
      </p:sp>
      <p:sp>
        <p:nvSpPr>
          <p:cNvPr id="14" name="Rectangle 13"/>
          <p:cNvSpPr/>
          <p:nvPr/>
        </p:nvSpPr>
        <p:spPr>
          <a:xfrm>
            <a:off x="2785290" y="6024782"/>
            <a:ext cx="2035759" cy="307777"/>
          </a:xfrm>
          <a:prstGeom prst="rect">
            <a:avLst/>
          </a:prstGeom>
          <a:noFill/>
        </p:spPr>
        <p:txBody>
          <a:bodyPr wrap="square">
            <a:spAutoFit/>
          </a:bodyPr>
          <a:lstStyle/>
          <a:p>
            <a:r>
              <a:rPr lang="en-NZ" sz="1400" b="1" dirty="0">
                <a:latin typeface="Arial Narrow" panose="020B0606020202030204" pitchFamily="34" charset="0"/>
                <a:ea typeface="Calibri" panose="020F0502020204030204" pitchFamily="34" charset="0"/>
                <a:cs typeface="Arial" panose="020B0604020202020204" pitchFamily="34" charset="0"/>
              </a:rPr>
              <a:t>The Holy Spirit is like fire.</a:t>
            </a:r>
            <a:endParaRPr lang="en-NZ" sz="1400" dirty="0">
              <a:latin typeface="Arial Narrow" panose="020B0606020202030204" pitchFamily="34" charset="0"/>
              <a:cs typeface="Arial" panose="020B0604020202020204" pitchFamily="34" charset="0"/>
            </a:endParaRPr>
          </a:p>
        </p:txBody>
      </p:sp>
      <p:sp>
        <p:nvSpPr>
          <p:cNvPr id="15" name="Rectangle 14"/>
          <p:cNvSpPr/>
          <p:nvPr/>
        </p:nvSpPr>
        <p:spPr>
          <a:xfrm>
            <a:off x="4872387" y="6024782"/>
            <a:ext cx="2319707" cy="307777"/>
          </a:xfrm>
          <a:prstGeom prst="rect">
            <a:avLst/>
          </a:prstGeom>
        </p:spPr>
        <p:txBody>
          <a:bodyPr wrap="square">
            <a:spAutoFit/>
          </a:bodyPr>
          <a:lstStyle/>
          <a:p>
            <a:r>
              <a:rPr lang="en-NZ" sz="1400" b="1" dirty="0">
                <a:latin typeface="Arial Narrow" panose="020B0606020202030204" pitchFamily="34" charset="0"/>
                <a:ea typeface="Calibri" panose="020F0502020204030204" pitchFamily="34" charset="0"/>
                <a:cs typeface="Times New Roman" panose="02020603050405020304" pitchFamily="18" charset="0"/>
              </a:rPr>
              <a:t> The Holy Spirit is like a dove.</a:t>
            </a:r>
            <a:endParaRPr lang="en-NZ" sz="1400" dirty="0">
              <a:latin typeface="Arial Narrow" panose="020B0606020202030204" pitchFamily="34" charset="0"/>
            </a:endParaRPr>
          </a:p>
        </p:txBody>
      </p:sp>
      <p:sp>
        <p:nvSpPr>
          <p:cNvPr id="16" name="Rectangle 15"/>
          <p:cNvSpPr/>
          <p:nvPr/>
        </p:nvSpPr>
        <p:spPr>
          <a:xfrm>
            <a:off x="7149469" y="6024781"/>
            <a:ext cx="2140330" cy="307777"/>
          </a:xfrm>
          <a:prstGeom prst="rect">
            <a:avLst/>
          </a:prstGeom>
        </p:spPr>
        <p:txBody>
          <a:bodyPr wrap="none">
            <a:spAutoFit/>
          </a:bodyPr>
          <a:lstStyle/>
          <a:p>
            <a:r>
              <a:rPr lang="en-NZ" sz="1400" b="1" dirty="0">
                <a:latin typeface="Arial Narrow" panose="020B0606020202030204" pitchFamily="34" charset="0"/>
                <a:ea typeface="Calibri" panose="020F0502020204030204" pitchFamily="34" charset="0"/>
                <a:cs typeface="Times New Roman" panose="02020603050405020304" pitchFamily="18" charset="0"/>
              </a:rPr>
              <a:t> The Holy Spirit is like wind.</a:t>
            </a:r>
            <a:endParaRPr lang="en-NZ" sz="1400" dirty="0">
              <a:latin typeface="Arial Narrow" panose="020B0606020202030204" pitchFamily="34" charset="0"/>
            </a:endParaRPr>
          </a:p>
        </p:txBody>
      </p:sp>
      <p:sp>
        <p:nvSpPr>
          <p:cNvPr id="1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S-7</a:t>
            </a:r>
          </a:p>
        </p:txBody>
      </p:sp>
      <p:sp>
        <p:nvSpPr>
          <p:cNvPr id="18" name="Action Button: Up">
            <a:hlinkClick r:id="rId4" action="ppaction://hlinksldjump" highlightClick="1"/>
          </p:cNvPr>
          <p:cNvSpPr/>
          <p:nvPr/>
        </p:nvSpPr>
        <p:spPr>
          <a:xfrm rot="16200000">
            <a:off x="10800000" y="6240000"/>
            <a:ext cx="480000" cy="48005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Rectangle 18"/>
          <p:cNvSpPr/>
          <p:nvPr/>
        </p:nvSpPr>
        <p:spPr>
          <a:xfrm>
            <a:off x="4746107" y="6581001"/>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20" name="TextBox 19"/>
          <p:cNvSpPr txBox="1"/>
          <p:nvPr/>
        </p:nvSpPr>
        <p:spPr>
          <a:xfrm>
            <a:off x="0" y="6485860"/>
            <a:ext cx="2477386" cy="37214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Tree>
    <p:extLst>
      <p:ext uri="{BB962C8B-B14F-4D97-AF65-F5344CB8AC3E}">
        <p14:creationId xmlns:p14="http://schemas.microsoft.com/office/powerpoint/2010/main" val="543240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081" y="288924"/>
            <a:ext cx="4219837" cy="1325563"/>
          </a:xfrm>
        </p:spPr>
        <p:txBody>
          <a:bodyPr>
            <a:normAutofit fontScale="90000"/>
          </a:bodyPr>
          <a:lstStyle/>
          <a:p>
            <a:pPr algn="ctr"/>
            <a:r>
              <a:rPr lang="en-NZ" sz="4800"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Learning Intentions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2413" y="410301"/>
            <a:ext cx="2423302" cy="1082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Item 1"/>
          <p:cNvSpPr/>
          <p:nvPr/>
        </p:nvSpPr>
        <p:spPr>
          <a:xfrm>
            <a:off x="1755422" y="3172177"/>
            <a:ext cx="8681156" cy="756356"/>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latin typeface="Arial" panose="020B0604020202020204" pitchFamily="34" charset="0"/>
                <a:cs typeface="Arial" panose="020B0604020202020204" pitchFamily="34" charset="0"/>
              </a:rPr>
              <a:t>recall the </a:t>
            </a:r>
            <a:r>
              <a:rPr lang="en-NZ" sz="2800" b="1" dirty="0">
                <a:solidFill>
                  <a:srgbClr val="FF0000"/>
                </a:solidFill>
                <a:latin typeface="Arial" panose="020B0604020202020204" pitchFamily="34" charset="0"/>
                <a:cs typeface="Arial" panose="020B0604020202020204" pitchFamily="34" charset="0"/>
              </a:rPr>
              <a:t>Pentecost</a:t>
            </a:r>
            <a:r>
              <a:rPr lang="en-NZ" sz="2800" dirty="0">
                <a:solidFill>
                  <a:schemeClr val="tx1"/>
                </a:solidFill>
                <a:latin typeface="Arial" panose="020B0604020202020204" pitchFamily="34" charset="0"/>
                <a:cs typeface="Arial" panose="020B0604020202020204" pitchFamily="34" charset="0"/>
              </a:rPr>
              <a:t> story</a:t>
            </a:r>
          </a:p>
        </p:txBody>
      </p:sp>
      <p:sp>
        <p:nvSpPr>
          <p:cNvPr id="6" name="Item 2"/>
          <p:cNvSpPr/>
          <p:nvPr/>
        </p:nvSpPr>
        <p:spPr>
          <a:xfrm>
            <a:off x="1755422" y="4331934"/>
            <a:ext cx="8681156" cy="756356"/>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800" dirty="0">
                <a:solidFill>
                  <a:schemeClr val="tx1"/>
                </a:solidFill>
                <a:latin typeface="Arial" panose="020B0604020202020204" pitchFamily="34" charset="0"/>
                <a:cs typeface="Arial" panose="020B0604020202020204" pitchFamily="34" charset="0"/>
              </a:rPr>
              <a:t>identify who was present when the </a:t>
            </a:r>
            <a:r>
              <a:rPr lang="en-NZ" sz="2800" b="1" dirty="0">
                <a:solidFill>
                  <a:srgbClr val="FF0000"/>
                </a:solidFill>
                <a:latin typeface="Arial" panose="020B0604020202020204" pitchFamily="34" charset="0"/>
                <a:cs typeface="Arial" panose="020B0604020202020204" pitchFamily="34" charset="0"/>
              </a:rPr>
              <a:t>Holy Spirit </a:t>
            </a:r>
            <a:r>
              <a:rPr lang="en-NZ" sz="2800" dirty="0">
                <a:solidFill>
                  <a:schemeClr val="tx1"/>
                </a:solidFill>
                <a:latin typeface="Arial" panose="020B0604020202020204" pitchFamily="34" charset="0"/>
                <a:cs typeface="Arial" panose="020B0604020202020204" pitchFamily="34" charset="0"/>
              </a:rPr>
              <a:t>came</a:t>
            </a:r>
          </a:p>
        </p:txBody>
      </p:sp>
      <p:sp>
        <p:nvSpPr>
          <p:cNvPr id="7" name="The Children Will"/>
          <p:cNvSpPr txBox="1"/>
          <p:nvPr/>
        </p:nvSpPr>
        <p:spPr>
          <a:xfrm>
            <a:off x="1755422" y="2528711"/>
            <a:ext cx="5108222"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8" name="No. 1"/>
          <p:cNvSpPr txBox="1"/>
          <p:nvPr/>
        </p:nvSpPr>
        <p:spPr>
          <a:xfrm>
            <a:off x="1095022" y="3172177"/>
            <a:ext cx="660400"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1)</a:t>
            </a:r>
          </a:p>
        </p:txBody>
      </p:sp>
      <p:sp>
        <p:nvSpPr>
          <p:cNvPr id="9" name="No. 2"/>
          <p:cNvSpPr txBox="1"/>
          <p:nvPr/>
        </p:nvSpPr>
        <p:spPr>
          <a:xfrm>
            <a:off x="1095022" y="4448502"/>
            <a:ext cx="660400"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2)</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S-02</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179246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325563"/>
          </a:xfrm>
        </p:spPr>
        <p:txBody>
          <a:bodyPr>
            <a:noAutofit/>
          </a:bodyPr>
          <a:lstStyle/>
          <a:p>
            <a:pPr algn="ctr"/>
            <a:r>
              <a:rPr lang="en-NZ" sz="4800"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The Feast of </a:t>
            </a: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Pentecost</a:t>
            </a:r>
            <a:r>
              <a:rPr lang="en-NZ" sz="4800"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 on the Liturgical Calendar</a:t>
            </a:r>
          </a:p>
        </p:txBody>
      </p:sp>
      <p:pic>
        <p:nvPicPr>
          <p:cNvPr id="4" name="Picture 3" descr="A picture containing building, thing, outdoor, bicycl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92" y="1690688"/>
            <a:ext cx="3935589" cy="3915911"/>
          </a:xfrm>
          <a:prstGeom prst="ellipse">
            <a:avLst/>
          </a:prstGeom>
          <a:ln>
            <a:solidFill>
              <a:schemeClr val="bg1"/>
            </a:solidFill>
          </a:ln>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8989" b="89888" l="5195" r="97403">
                        <a14:foregroundMark x1="97403" y1="77528" x2="73593" y2="70787"/>
                        <a14:foregroundMark x1="73593" y1="70787" x2="56710" y2="85393"/>
                        <a14:foregroundMark x1="13420" y1="42697" x2="5195" y2="20225"/>
                      </a14:backgroundRemoval>
                    </a14:imgEffect>
                  </a14:imgLayer>
                </a14:imgProps>
              </a:ext>
            </a:extLst>
          </a:blip>
          <a:stretch>
            <a:fillRect/>
          </a:stretch>
        </p:blipFill>
        <p:spPr>
          <a:xfrm rot="9120000">
            <a:off x="1432870" y="2021732"/>
            <a:ext cx="1409629" cy="543104"/>
          </a:xfrm>
          <a:prstGeom prst="rect">
            <a:avLst/>
          </a:prstGeom>
        </p:spPr>
      </p:pic>
      <p:sp>
        <p:nvSpPr>
          <p:cNvPr id="5" name="Rectangle 4"/>
          <p:cNvSpPr/>
          <p:nvPr/>
        </p:nvSpPr>
        <p:spPr>
          <a:xfrm>
            <a:off x="6621817" y="1690688"/>
            <a:ext cx="5317066" cy="3893374"/>
          </a:xfrm>
          <a:prstGeom prst="rect">
            <a:avLst/>
          </a:prstGeom>
          <a:solidFill>
            <a:schemeClr val="accent4">
              <a:lumMod val="20000"/>
              <a:lumOff val="80000"/>
            </a:schemeClr>
          </a:solidFill>
        </p:spPr>
        <p:txBody>
          <a:bodyPr wrap="square">
            <a:spAutoFit/>
          </a:bodyPr>
          <a:lstStyle/>
          <a:p>
            <a:pPr marL="342900" lvl="0" indent="-342900">
              <a:lnSpc>
                <a:spcPct val="115000"/>
              </a:lnSpc>
              <a:spcAft>
                <a:spcPts val="0"/>
              </a:spcAft>
              <a:buClr>
                <a:schemeClr val="tx1"/>
              </a:buClr>
              <a:buFont typeface="Wingdings" panose="05000000000000000000" pitchFamily="2" charset="2"/>
              <a:buChar char="v"/>
            </a:pPr>
            <a:r>
              <a:rPr lang="en-NZ" sz="2000" dirty="0">
                <a:latin typeface="Arial" panose="020B0604020202020204" pitchFamily="34" charset="0"/>
                <a:ea typeface="Calibri" panose="020F0502020204030204" pitchFamily="34" charset="0"/>
                <a:cs typeface="Arial" panose="020B0604020202020204" pitchFamily="34" charset="0"/>
              </a:rPr>
              <a:t>Look closely at the Liturgical Calendar and use the pointer.</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Clr>
                <a:schemeClr val="tx1"/>
              </a:buClr>
              <a:buFont typeface="Wingdings" panose="05000000000000000000" pitchFamily="2" charset="2"/>
              <a:buChar char="v"/>
            </a:pPr>
            <a:r>
              <a:rPr lang="en-NZ" sz="2000" dirty="0">
                <a:latin typeface="Arial" panose="020B0604020202020204" pitchFamily="34" charset="0"/>
                <a:ea typeface="Calibri" panose="020F0502020204030204" pitchFamily="34" charset="0"/>
                <a:cs typeface="Arial" panose="020B0604020202020204" pitchFamily="34" charset="0"/>
              </a:rPr>
              <a:t>Say the names of the feasts and seasons starting with Advent  – stop when you get to</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000" dirty="0">
                <a:latin typeface="Arial" panose="020B0604020202020204" pitchFamily="34" charset="0"/>
                <a:ea typeface="Calibri" panose="020F0502020204030204" pitchFamily="34" charset="0"/>
                <a:cs typeface="Arial" panose="020B0604020202020204" pitchFamily="34" charset="0"/>
              </a:rPr>
              <a:t>.</a:t>
            </a:r>
            <a:endPar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Clr>
                <a:schemeClr val="tx1"/>
              </a:buClr>
              <a:buFont typeface="Wingdings" panose="05000000000000000000" pitchFamily="2" charset="2"/>
              <a:buChar char="v"/>
            </a:pP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dirty="0">
                <a:latin typeface="Arial" panose="020B0604020202020204" pitchFamily="34" charset="0"/>
                <a:ea typeface="Calibri" panose="020F0502020204030204" pitchFamily="34" charset="0"/>
                <a:cs typeface="Arial" panose="020B0604020202020204" pitchFamily="34" charset="0"/>
              </a:rPr>
              <a:t>is the feast that celebrates when the</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a:t>
            </a:r>
            <a:r>
              <a:rPr lang="en-NZ"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NZ" sz="2000" dirty="0">
                <a:latin typeface="Arial" panose="020B0604020202020204" pitchFamily="34" charset="0"/>
                <a:ea typeface="Calibri" panose="020F0502020204030204" pitchFamily="34" charset="0"/>
                <a:cs typeface="Arial" panose="020B0604020202020204" pitchFamily="34" charset="0"/>
              </a:rPr>
              <a:t>comes to the apostles.</a:t>
            </a:r>
          </a:p>
          <a:p>
            <a:pPr marL="342900" lvl="0" indent="-342900">
              <a:lnSpc>
                <a:spcPct val="115000"/>
              </a:lnSpc>
              <a:spcAft>
                <a:spcPts val="0"/>
              </a:spcAft>
              <a:buClr>
                <a:schemeClr val="tx1"/>
              </a:buClr>
              <a:buFont typeface="Wingdings" panose="05000000000000000000" pitchFamily="2" charset="2"/>
              <a:buChar char="v"/>
            </a:pP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Red</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dirty="0">
                <a:latin typeface="Arial" panose="020B0604020202020204" pitchFamily="34" charset="0"/>
                <a:ea typeface="Calibri" panose="020F0502020204030204" pitchFamily="34" charset="0"/>
                <a:cs typeface="Arial" panose="020B0604020202020204" pitchFamily="34" charset="0"/>
              </a:rPr>
              <a:t>is the colour for the</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a:t>
            </a:r>
            <a:r>
              <a:rPr lang="en-NZ" sz="2000" dirty="0">
                <a:latin typeface="Arial" panose="020B0604020202020204" pitchFamily="34" charset="0"/>
                <a:ea typeface="Calibri" panose="020F0502020204030204" pitchFamily="34" charset="0"/>
                <a:cs typeface="Arial" panose="020B0604020202020204" pitchFamily="34" charset="0"/>
              </a:rPr>
              <a:t>.</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indent="-342900">
              <a:buClr>
                <a:schemeClr val="tx1"/>
              </a:buClr>
              <a:buFont typeface="Wingdings" panose="05000000000000000000" pitchFamily="2" charset="2"/>
              <a:buChar char="v"/>
            </a:pPr>
            <a:r>
              <a:rPr lang="en-NZ" sz="2000" dirty="0">
                <a:latin typeface="Arial" panose="020B0604020202020204" pitchFamily="34" charset="0"/>
                <a:ea typeface="Calibri" panose="020F0502020204030204" pitchFamily="34" charset="0"/>
                <a:cs typeface="Arial" panose="020B0604020202020204" pitchFamily="34" charset="0"/>
              </a:rPr>
              <a:t>What do you know about the feast of</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endParaRPr lang="en-NZ" sz="2000" dirty="0">
              <a:solidFill>
                <a:srgbClr val="FF0000"/>
              </a:solidFill>
              <a:latin typeface="Arial" panose="020B0604020202020204" pitchFamily="34" charset="0"/>
              <a:cs typeface="Arial" panose="020B0604020202020204" pitchFamily="34" charset="0"/>
            </a:endParaRPr>
          </a:p>
        </p:txBody>
      </p:sp>
      <p:sp>
        <p:nvSpPr>
          <p:cNvPr id="6" name="Arrow: Left 5"/>
          <p:cNvSpPr/>
          <p:nvPr/>
        </p:nvSpPr>
        <p:spPr>
          <a:xfrm>
            <a:off x="1179689" y="2855320"/>
            <a:ext cx="1117600" cy="58702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2297289" y="2976347"/>
            <a:ext cx="1044222" cy="3449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Advent</a:t>
            </a:r>
          </a:p>
        </p:txBody>
      </p:sp>
      <p:sp>
        <p:nvSpPr>
          <p:cNvPr id="9" name="Rectangle 8"/>
          <p:cNvSpPr/>
          <p:nvPr/>
        </p:nvSpPr>
        <p:spPr>
          <a:xfrm>
            <a:off x="2617109" y="2506044"/>
            <a:ext cx="1253067" cy="32716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Christmas</a:t>
            </a:r>
          </a:p>
        </p:txBody>
      </p:sp>
      <p:sp>
        <p:nvSpPr>
          <p:cNvPr id="10" name="Rectangle 9"/>
          <p:cNvSpPr/>
          <p:nvPr/>
        </p:nvSpPr>
        <p:spPr>
          <a:xfrm>
            <a:off x="3341511" y="2063346"/>
            <a:ext cx="1636888" cy="3449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Ordinary Time</a:t>
            </a:r>
          </a:p>
        </p:txBody>
      </p:sp>
      <p:sp>
        <p:nvSpPr>
          <p:cNvPr id="11" name="Rectangle 10"/>
          <p:cNvSpPr/>
          <p:nvPr/>
        </p:nvSpPr>
        <p:spPr>
          <a:xfrm>
            <a:off x="5046134" y="2227888"/>
            <a:ext cx="666044" cy="3449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Lent</a:t>
            </a:r>
          </a:p>
        </p:txBody>
      </p:sp>
      <p:sp>
        <p:nvSpPr>
          <p:cNvPr id="12" name="Rectangle 11"/>
          <p:cNvSpPr/>
          <p:nvPr/>
        </p:nvSpPr>
        <p:spPr>
          <a:xfrm>
            <a:off x="5379156" y="3146098"/>
            <a:ext cx="880535" cy="3449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Easter</a:t>
            </a:r>
          </a:p>
        </p:txBody>
      </p:sp>
      <p:sp>
        <p:nvSpPr>
          <p:cNvPr id="13" name="Rectangle 12"/>
          <p:cNvSpPr/>
          <p:nvPr/>
        </p:nvSpPr>
        <p:spPr>
          <a:xfrm>
            <a:off x="4696178" y="4172183"/>
            <a:ext cx="1264355" cy="34496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Pentecost</a:t>
            </a:r>
          </a:p>
        </p:txBody>
      </p:sp>
      <p:sp>
        <p:nvSpPr>
          <p:cNvPr id="14" name="Button"/>
          <p:cNvSpPr/>
          <p:nvPr/>
        </p:nvSpPr>
        <p:spPr>
          <a:xfrm>
            <a:off x="2179727" y="5971724"/>
            <a:ext cx="661064" cy="62394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S-03</a:t>
            </a:r>
          </a:p>
        </p:txBody>
      </p:sp>
      <p:sp>
        <p:nvSpPr>
          <p:cNvPr id="1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Instruction"/>
          <p:cNvSpPr/>
          <p:nvPr/>
        </p:nvSpPr>
        <p:spPr>
          <a:xfrm>
            <a:off x="4018503" y="6546492"/>
            <a:ext cx="4270721"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red button to move the pointer around the calendar</a:t>
            </a:r>
          </a:p>
        </p:txBody>
      </p:sp>
    </p:spTree>
    <p:extLst>
      <p:ext uri="{BB962C8B-B14F-4D97-AF65-F5344CB8AC3E}">
        <p14:creationId xmlns:p14="http://schemas.microsoft.com/office/powerpoint/2010/main" val="281176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5"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0.00313 -0.00047 L 0.0263 -0.06898 " pathEditMode="relative" rAng="0" ptsTypes="AA">
                                      <p:cBhvr>
                                        <p:cTn id="17" dur="750" fill="hold"/>
                                        <p:tgtEl>
                                          <p:spTgt spid="6"/>
                                        </p:tgtEl>
                                        <p:attrNameLst>
                                          <p:attrName>ppt_x</p:attrName>
                                          <p:attrName>ppt_y</p:attrName>
                                        </p:attrNameLst>
                                      </p:cBhvr>
                                      <p:rCtr x="1471" y="-3426"/>
                                    </p:animMotion>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42" presetClass="path" presetSubtype="0" accel="50000" decel="50000" fill="hold" grpId="1" nodeType="withEffect">
                                  <p:stCondLst>
                                    <p:cond delay="0"/>
                                  </p:stCondLst>
                                  <p:childTnLst>
                                    <p:animMotion origin="layout" path="M 0.0263 -0.06898 L 0.08255 -0.13426 " pathEditMode="relative" rAng="0" ptsTypes="AA">
                                      <p:cBhvr>
                                        <p:cTn id="27" dur="750" fill="hold"/>
                                        <p:tgtEl>
                                          <p:spTgt spid="6"/>
                                        </p:tgtEl>
                                        <p:attrNameLst>
                                          <p:attrName>ppt_x</p:attrName>
                                          <p:attrName>ppt_y</p:attrName>
                                        </p:attrNameLst>
                                      </p:cBhvr>
                                      <p:rCtr x="2812" y="-3264"/>
                                    </p:animMotion>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42" presetClass="path" presetSubtype="0" accel="50000" decel="50000" fill="hold" grpId="2" nodeType="withEffect">
                                  <p:stCondLst>
                                    <p:cond delay="0"/>
                                  </p:stCondLst>
                                  <p:childTnLst>
                                    <p:animMotion origin="layout" path="M 0.08255 -0.13426 L 0.22122 -0.10972 " pathEditMode="relative" rAng="0" ptsTypes="AA">
                                      <p:cBhvr>
                                        <p:cTn id="37" dur="750" fill="hold"/>
                                        <p:tgtEl>
                                          <p:spTgt spid="6"/>
                                        </p:tgtEl>
                                        <p:attrNameLst>
                                          <p:attrName>ppt_x</p:attrName>
                                          <p:attrName>ppt_y</p:attrName>
                                        </p:attrNameLst>
                                      </p:cBhvr>
                                      <p:rCtr x="6927" y="949"/>
                                    </p:animMotion>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42" presetClass="path" presetSubtype="0" accel="50000" decel="50000" fill="hold" grpId="3" nodeType="withEffect">
                                  <p:stCondLst>
                                    <p:cond delay="0"/>
                                  </p:stCondLst>
                                  <p:childTnLst>
                                    <p:animMotion origin="layout" path="M 0.22122 -0.10972 L 0.25091 0.02523 " pathEditMode="relative" rAng="0" ptsTypes="AA">
                                      <p:cBhvr>
                                        <p:cTn id="47" dur="750" fill="hold"/>
                                        <p:tgtEl>
                                          <p:spTgt spid="6"/>
                                        </p:tgtEl>
                                        <p:attrNameLst>
                                          <p:attrName>ppt_x</p:attrName>
                                          <p:attrName>ppt_y</p:attrName>
                                        </p:attrNameLst>
                                      </p:cBhvr>
                                      <p:rCtr x="1484" y="6736"/>
                                    </p:animMotion>
                                  </p:childTnLst>
                                </p:cTn>
                              </p:par>
                            </p:childTnLst>
                          </p:cTn>
                        </p:par>
                        <p:par>
                          <p:cTn id="48" fill="hold">
                            <p:stCondLst>
                              <p:cond delay="75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par>
                                <p:cTn id="56" presetID="42" presetClass="path" presetSubtype="0" accel="50000" decel="50000" fill="hold" grpId="4" nodeType="withEffect">
                                  <p:stCondLst>
                                    <p:cond delay="0"/>
                                  </p:stCondLst>
                                  <p:childTnLst>
                                    <p:animMotion origin="layout" path="M 0.25091 0.02523 L 0.25833 0.12708 " pathEditMode="relative" rAng="0" ptsTypes="AA">
                                      <p:cBhvr>
                                        <p:cTn id="57" dur="750" fill="hold"/>
                                        <p:tgtEl>
                                          <p:spTgt spid="6"/>
                                        </p:tgtEl>
                                        <p:attrNameLst>
                                          <p:attrName>ppt_x</p:attrName>
                                          <p:attrName>ppt_y</p:attrName>
                                        </p:attrNameLst>
                                      </p:cBhvr>
                                      <p:rCtr x="365" y="5093"/>
                                    </p:animMotion>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3"/>
                                        </p:tgtEl>
                                        <p:attrNameLst>
                                          <p:attrName>style.visibility</p:attrName>
                                        </p:attrNameLst>
                                      </p:cBhvr>
                                      <p:to>
                                        <p:strVal val="hidden"/>
                                      </p:to>
                                    </p:set>
                                  </p:childTnLst>
                                </p:cTn>
                              </p:par>
                              <p:par>
                                <p:cTn id="66" presetID="42" presetClass="path" presetSubtype="0" accel="50000" decel="50000" fill="hold" grpId="6" nodeType="withEffect">
                                  <p:stCondLst>
                                    <p:cond delay="0"/>
                                  </p:stCondLst>
                                  <p:childTnLst>
                                    <p:animMotion origin="layout" path="M 0.25833 0.12708 L 2.70833E-6 -1.11111E-6 " pathEditMode="relative" rAng="0" ptsTypes="AA">
                                      <p:cBhvr>
                                        <p:cTn id="67" dur="750" fill="hold"/>
                                        <p:tgtEl>
                                          <p:spTgt spid="6"/>
                                        </p:tgtEl>
                                        <p:attrNameLst>
                                          <p:attrName>ppt_x</p:attrName>
                                          <p:attrName>ppt_y</p:attrName>
                                        </p:attrNameLst>
                                      </p:cBhvr>
                                      <p:rCtr x="-12943" y="-6574"/>
                                    </p:animMotion>
                                  </p:childTnLst>
                                </p:cTn>
                              </p:par>
                              <p:par>
                                <p:cTn id="68" presetID="10" presetClass="exit" presetSubtype="0" fill="hold" grpId="7"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6" grpId="2" animBg="1"/>
      <p:bldP spid="6" grpId="3" animBg="1"/>
      <p:bldP spid="6" grpId="4" animBg="1"/>
      <p:bldP spid="6" grpId="5" animBg="1"/>
      <p:bldP spid="6" grpId="6" animBg="1"/>
      <p:bldP spid="6" grpId="7"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ntecost" descr="A picture containing object&#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554" y="4897382"/>
            <a:ext cx="4089700" cy="1360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Text 5"/>
          <p:cNvSpPr/>
          <p:nvPr/>
        </p:nvSpPr>
        <p:spPr>
          <a:xfrm>
            <a:off x="1278491" y="4769999"/>
            <a:ext cx="4304728" cy="1200329"/>
          </a:xfrm>
          <a:prstGeom prst="rect">
            <a:avLst/>
          </a:prstGeom>
          <a:solidFill>
            <a:schemeClr val="bg1"/>
          </a:solidFill>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At </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Pentecost </a:t>
            </a:r>
            <a:r>
              <a:rPr lang="en-NZ" sz="2400" dirty="0">
                <a:latin typeface="Arial" panose="020B0604020202020204" pitchFamily="34" charset="0"/>
                <a:ea typeface="Calibri" panose="020F0502020204030204" pitchFamily="34" charset="0"/>
                <a:cs typeface="Arial" panose="020B0604020202020204" pitchFamily="34" charset="0"/>
              </a:rPr>
              <a:t>the</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 Holy Spirit </a:t>
            </a:r>
            <a:r>
              <a:rPr lang="en-NZ" sz="2400" dirty="0">
                <a:latin typeface="Arial" panose="020B0604020202020204" pitchFamily="34" charset="0"/>
                <a:ea typeface="Calibri" panose="020F0502020204030204" pitchFamily="34" charset="0"/>
                <a:cs typeface="Arial" panose="020B0604020202020204" pitchFamily="34" charset="0"/>
              </a:rPr>
              <a:t>came to the apostles and filled them with courage and love.</a:t>
            </a:r>
            <a:r>
              <a:rPr lang="en-NZ" sz="2400" b="1" dirty="0">
                <a:latin typeface="Arial" panose="020B0604020202020204" pitchFamily="34" charset="0"/>
                <a:ea typeface="Calibri" panose="020F0502020204030204" pitchFamily="34" charset="0"/>
                <a:cs typeface="Arial" panose="020B0604020202020204" pitchFamily="34" charset="0"/>
              </a:rPr>
              <a:t> </a:t>
            </a:r>
            <a:endParaRPr lang="en-NZ" sz="2400" dirty="0">
              <a:latin typeface="Arial" panose="020B0604020202020204" pitchFamily="34" charset="0"/>
              <a:cs typeface="Arial" panose="020B0604020202020204" pitchFamily="34" charset="0"/>
            </a:endParaRPr>
          </a:p>
        </p:txBody>
      </p:sp>
      <p:sp>
        <p:nvSpPr>
          <p:cNvPr id="21" name="Text 4"/>
          <p:cNvSpPr>
            <a:spLocks noChangeArrowheads="1"/>
          </p:cNvSpPr>
          <p:nvPr/>
        </p:nvSpPr>
        <p:spPr bwMode="auto">
          <a:xfrm>
            <a:off x="6536291" y="3353784"/>
            <a:ext cx="5124816" cy="120032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cannot see the </a:t>
            </a:r>
            <a:r>
              <a:rPr kumimoji="0" lang="en-NZ" altLang="en-US" sz="24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Holy Spirit </a:t>
            </a:r>
            <a:r>
              <a:rPr kumimoji="0" lang="en-NZ"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 we use symbols for it like       or         </a:t>
            </a:r>
            <a:r>
              <a:rPr kumimoji="0" lang="en-NZ" altLang="en-US" sz="24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a:t>
            </a:r>
            <a:r>
              <a:rPr kumimoji="0" lang="en-NZ"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       </a:t>
            </a:r>
            <a:endParaRPr kumimoji="0" lang="en-NZ"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Text 3"/>
          <p:cNvSpPr/>
          <p:nvPr/>
        </p:nvSpPr>
        <p:spPr>
          <a:xfrm>
            <a:off x="1282723" y="3351435"/>
            <a:ext cx="4304728" cy="1200329"/>
          </a:xfrm>
          <a:prstGeom prst="rect">
            <a:avLst/>
          </a:prstGeom>
          <a:solidFill>
            <a:schemeClr val="bg1"/>
          </a:solidFill>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The </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 </a:t>
            </a:r>
            <a:r>
              <a:rPr lang="en-NZ" sz="2400" dirty="0">
                <a:latin typeface="Arial" panose="020B0604020202020204" pitchFamily="34" charset="0"/>
                <a:ea typeface="Calibri" panose="020F0502020204030204" pitchFamily="34" charset="0"/>
                <a:cs typeface="Arial" panose="020B0604020202020204" pitchFamily="34" charset="0"/>
              </a:rPr>
              <a:t>lives in people helping them to be kind and good like Jesus.</a:t>
            </a:r>
            <a:endParaRPr lang="en-NZ" sz="2400" dirty="0">
              <a:latin typeface="Arial" panose="020B0604020202020204" pitchFamily="34" charset="0"/>
              <a:cs typeface="Arial" panose="020B0604020202020204" pitchFamily="34" charset="0"/>
            </a:endParaRPr>
          </a:p>
        </p:txBody>
      </p:sp>
      <p:sp>
        <p:nvSpPr>
          <p:cNvPr id="19" name="Text 2"/>
          <p:cNvSpPr/>
          <p:nvPr/>
        </p:nvSpPr>
        <p:spPr>
          <a:xfrm>
            <a:off x="6536291" y="2301397"/>
            <a:ext cx="5124816" cy="830997"/>
          </a:xfrm>
          <a:prstGeom prst="rect">
            <a:avLst/>
          </a:prstGeom>
          <a:solidFill>
            <a:schemeClr val="bg1"/>
          </a:solidFill>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The Māori name for the </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 </a:t>
            </a:r>
            <a:r>
              <a:rPr lang="en-NZ" sz="2400" dirty="0">
                <a:latin typeface="Arial" panose="020B0604020202020204" pitchFamily="34" charset="0"/>
                <a:ea typeface="Calibri" panose="020F0502020204030204" pitchFamily="34" charset="0"/>
                <a:cs typeface="Arial" panose="020B0604020202020204" pitchFamily="34" charset="0"/>
              </a:rPr>
              <a:t>is</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 Te Wairua Tapu</a:t>
            </a:r>
            <a:r>
              <a:rPr lang="en-NZ" sz="2400" dirty="0">
                <a:latin typeface="Arial" panose="020B0604020202020204" pitchFamily="34" charset="0"/>
                <a:ea typeface="Calibri" panose="020F0502020204030204" pitchFamily="34" charset="0"/>
                <a:cs typeface="Arial" panose="020B0604020202020204" pitchFamily="34" charset="0"/>
              </a:rPr>
              <a:t>.</a:t>
            </a:r>
            <a:endParaRPr lang="en-NZ" sz="2400" dirty="0">
              <a:latin typeface="Arial" panose="020B0604020202020204" pitchFamily="34" charset="0"/>
              <a:cs typeface="Arial" panose="020B0604020202020204" pitchFamily="34" charset="0"/>
            </a:endParaRPr>
          </a:p>
        </p:txBody>
      </p:sp>
      <p:sp>
        <p:nvSpPr>
          <p:cNvPr id="17" name="Text 1"/>
          <p:cNvSpPr/>
          <p:nvPr/>
        </p:nvSpPr>
        <p:spPr>
          <a:xfrm>
            <a:off x="1278491" y="2302203"/>
            <a:ext cx="4304728" cy="830997"/>
          </a:xfrm>
          <a:prstGeom prst="rect">
            <a:avLst/>
          </a:prstGeom>
          <a:solidFill>
            <a:schemeClr val="bg1"/>
          </a:solidFill>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The </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a:t>
            </a:r>
            <a:r>
              <a:rPr lang="en-NZ" sz="2400" dirty="0">
                <a:latin typeface="Arial" panose="020B0604020202020204" pitchFamily="34" charset="0"/>
                <a:ea typeface="Calibri" panose="020F0502020204030204" pitchFamily="34" charset="0"/>
                <a:cs typeface="Arial" panose="020B0604020202020204" pitchFamily="34" charset="0"/>
              </a:rPr>
              <a:t> is the </a:t>
            </a:r>
            <a:r>
              <a:rPr lang="en-NZ" sz="2400" b="1" dirty="0">
                <a:solidFill>
                  <a:srgbClr val="FF0000"/>
                </a:solidFill>
                <a:latin typeface="Arial" panose="020B0604020202020204" pitchFamily="34" charset="0"/>
                <a:ea typeface="Calibri" panose="020F0502020204030204" pitchFamily="34" charset="0"/>
                <a:cs typeface="Arial" panose="020B0604020202020204" pitchFamily="34" charset="0"/>
              </a:rPr>
              <a:t>Spirit</a:t>
            </a:r>
            <a:r>
              <a:rPr lang="en-NZ" sz="2400" dirty="0">
                <a:latin typeface="Arial" panose="020B0604020202020204" pitchFamily="34" charset="0"/>
                <a:ea typeface="Calibri" panose="020F0502020204030204" pitchFamily="34" charset="0"/>
                <a:cs typeface="Arial" panose="020B0604020202020204" pitchFamily="34" charset="0"/>
              </a:rPr>
              <a:t> of God and Jesus.</a:t>
            </a:r>
            <a:endParaRPr lang="en-NZ" sz="2400" dirty="0">
              <a:latin typeface="Arial" panose="020B0604020202020204" pitchFamily="34" charset="0"/>
              <a:cs typeface="Arial" panose="020B0604020202020204" pitchFamily="34" charset="0"/>
            </a:endParaRPr>
          </a:p>
        </p:txBody>
      </p:sp>
      <p:pic>
        <p:nvPicPr>
          <p:cNvPr id="9" name="Wind" descr="A picture containing invertebrate, animal, branchiopod crustacean&#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0884" y="3805208"/>
            <a:ext cx="555463" cy="315389"/>
          </a:xfrm>
          <a:prstGeom prst="rect">
            <a:avLst/>
          </a:prstGeom>
        </p:spPr>
      </p:pic>
      <p:pic>
        <p:nvPicPr>
          <p:cNvPr id="11" name="Fire"/>
          <p:cNvPicPr>
            <a:picLocks noChangeAspect="1"/>
          </p:cNvPicPr>
          <p:nvPr/>
        </p:nvPicPr>
        <p:blipFill rotWithShape="1">
          <a:blip r:embed="rId5">
            <a:extLst>
              <a:ext uri="{28A0092B-C50C-407E-A947-70E740481C1C}">
                <a14:useLocalDpi xmlns:a14="http://schemas.microsoft.com/office/drawing/2010/main" val="0"/>
              </a:ext>
            </a:extLst>
          </a:blip>
          <a:srcRect l="4347" t="23610" r="45195"/>
          <a:stretch/>
        </p:blipFill>
        <p:spPr>
          <a:xfrm>
            <a:off x="10982574" y="3769249"/>
            <a:ext cx="457200" cy="485779"/>
          </a:xfrm>
          <a:prstGeom prst="rect">
            <a:avLst/>
          </a:prstGeom>
        </p:spPr>
      </p:pic>
      <p:pic>
        <p:nvPicPr>
          <p:cNvPr id="13" name="Dov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8237" y="4074148"/>
            <a:ext cx="277683" cy="403301"/>
          </a:xfrm>
          <a:prstGeom prst="rect">
            <a:avLst/>
          </a:prstGeom>
        </p:spPr>
      </p:pic>
      <p:pic>
        <p:nvPicPr>
          <p:cNvPr id="18" name="Icon 5"/>
          <p:cNvPicPr>
            <a:picLocks noChangeAspect="1"/>
          </p:cNvPicPr>
          <p:nvPr/>
        </p:nvPicPr>
        <p:blipFill rotWithShape="1">
          <a:blip r:embed="rId7" cstate="hqprint">
            <a:extLst>
              <a:ext uri="{28A0092B-C50C-407E-A947-70E740481C1C}">
                <a14:useLocalDpi xmlns:a14="http://schemas.microsoft.com/office/drawing/2010/main" val="0"/>
              </a:ext>
            </a:extLst>
          </a:blip>
          <a:srcRect l="1049" t="2082" r="992" b="1755"/>
          <a:stretch/>
        </p:blipFill>
        <p:spPr>
          <a:xfrm>
            <a:off x="443990" y="4987608"/>
            <a:ext cx="765110" cy="765110"/>
          </a:xfrm>
          <a:prstGeom prst="ellipse">
            <a:avLst/>
          </a:prstGeom>
          <a:ln w="28575">
            <a:solidFill>
              <a:schemeClr val="bg1"/>
            </a:solidFill>
          </a:ln>
        </p:spPr>
      </p:pic>
      <p:pic>
        <p:nvPicPr>
          <p:cNvPr id="16" name="Icon 4"/>
          <p:cNvPicPr>
            <a:picLocks noChangeAspect="1"/>
          </p:cNvPicPr>
          <p:nvPr/>
        </p:nvPicPr>
        <p:blipFill rotWithShape="1">
          <a:blip r:embed="rId7" cstate="hqprint">
            <a:extLst>
              <a:ext uri="{28A0092B-C50C-407E-A947-70E740481C1C}">
                <a14:useLocalDpi xmlns:a14="http://schemas.microsoft.com/office/drawing/2010/main" val="0"/>
              </a:ext>
            </a:extLst>
          </a:blip>
          <a:srcRect l="1049" t="2082" r="992" b="1755"/>
          <a:stretch/>
        </p:blipFill>
        <p:spPr>
          <a:xfrm>
            <a:off x="5713444" y="3570323"/>
            <a:ext cx="765110" cy="765110"/>
          </a:xfrm>
          <a:prstGeom prst="ellipse">
            <a:avLst/>
          </a:prstGeom>
          <a:ln w="28575">
            <a:solidFill>
              <a:schemeClr val="bg1"/>
            </a:solidFill>
          </a:ln>
        </p:spPr>
      </p:pic>
      <p:pic>
        <p:nvPicPr>
          <p:cNvPr id="14" name="Icon 3"/>
          <p:cNvPicPr>
            <a:picLocks noChangeAspect="1"/>
          </p:cNvPicPr>
          <p:nvPr/>
        </p:nvPicPr>
        <p:blipFill rotWithShape="1">
          <a:blip r:embed="rId7" cstate="hqprint">
            <a:extLst>
              <a:ext uri="{28A0092B-C50C-407E-A947-70E740481C1C}">
                <a14:useLocalDpi xmlns:a14="http://schemas.microsoft.com/office/drawing/2010/main" val="0"/>
              </a:ext>
            </a:extLst>
          </a:blip>
          <a:srcRect l="1049" t="2082" r="992" b="1755"/>
          <a:stretch/>
        </p:blipFill>
        <p:spPr>
          <a:xfrm>
            <a:off x="443990" y="3569044"/>
            <a:ext cx="765110" cy="765110"/>
          </a:xfrm>
          <a:prstGeom prst="ellipse">
            <a:avLst/>
          </a:prstGeom>
          <a:ln w="28575">
            <a:solidFill>
              <a:schemeClr val="bg1"/>
            </a:solidFill>
          </a:ln>
        </p:spPr>
      </p:pic>
      <p:pic>
        <p:nvPicPr>
          <p:cNvPr id="15" name="Icon 2"/>
          <p:cNvPicPr>
            <a:picLocks noChangeAspect="1"/>
          </p:cNvPicPr>
          <p:nvPr/>
        </p:nvPicPr>
        <p:blipFill rotWithShape="1">
          <a:blip r:embed="rId7" cstate="hqprint">
            <a:extLst>
              <a:ext uri="{28A0092B-C50C-407E-A947-70E740481C1C}">
                <a14:useLocalDpi xmlns:a14="http://schemas.microsoft.com/office/drawing/2010/main" val="0"/>
              </a:ext>
            </a:extLst>
          </a:blip>
          <a:srcRect l="1049" t="2082" r="992" b="1755"/>
          <a:stretch/>
        </p:blipFill>
        <p:spPr>
          <a:xfrm>
            <a:off x="5713444" y="2334340"/>
            <a:ext cx="765110" cy="765110"/>
          </a:xfrm>
          <a:prstGeom prst="ellipse">
            <a:avLst/>
          </a:prstGeom>
          <a:ln w="28575">
            <a:solidFill>
              <a:schemeClr val="bg1"/>
            </a:solidFill>
          </a:ln>
        </p:spPr>
      </p:pic>
      <p:pic>
        <p:nvPicPr>
          <p:cNvPr id="7" name="Icon 1"/>
          <p:cNvPicPr>
            <a:picLocks noChangeAspect="1"/>
          </p:cNvPicPr>
          <p:nvPr/>
        </p:nvPicPr>
        <p:blipFill rotWithShape="1">
          <a:blip r:embed="rId7" cstate="hqprint">
            <a:extLst>
              <a:ext uri="{28A0092B-C50C-407E-A947-70E740481C1C}">
                <a14:useLocalDpi xmlns:a14="http://schemas.microsoft.com/office/drawing/2010/main" val="0"/>
              </a:ext>
            </a:extLst>
          </a:blip>
          <a:srcRect l="1049" t="2082" r="992" b="1755"/>
          <a:stretch/>
        </p:blipFill>
        <p:spPr>
          <a:xfrm>
            <a:off x="443990" y="2335146"/>
            <a:ext cx="765110" cy="765110"/>
          </a:xfrm>
          <a:prstGeom prst="ellipse">
            <a:avLst/>
          </a:prstGeom>
          <a:ln w="28575">
            <a:solidFill>
              <a:schemeClr val="bg1"/>
            </a:solidFill>
          </a:ln>
        </p:spPr>
      </p:pic>
      <p:sp>
        <p:nvSpPr>
          <p:cNvPr id="23"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S-04</a:t>
            </a:r>
          </a:p>
        </p:txBody>
      </p:sp>
      <p:sp>
        <p:nvSpPr>
          <p:cNvPr id="2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Instruction"/>
          <p:cNvSpPr/>
          <p:nvPr/>
        </p:nvSpPr>
        <p:spPr>
          <a:xfrm>
            <a:off x="5083686" y="6546492"/>
            <a:ext cx="2140331"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Segoe UI" pitchFamily="34" charset="0"/>
                <a:cs typeface="Arial" pitchFamily="34" charset="0"/>
              </a:rPr>
              <a:t>Click the icons to reveal text.</a:t>
            </a:r>
          </a:p>
        </p:txBody>
      </p:sp>
      <p:sp>
        <p:nvSpPr>
          <p:cNvPr id="2" name="Title 1"/>
          <p:cNvSpPr>
            <a:spLocks noGrp="1"/>
          </p:cNvSpPr>
          <p:nvPr>
            <p:ph type="title"/>
          </p:nvPr>
        </p:nvSpPr>
        <p:spPr>
          <a:xfrm>
            <a:off x="838200" y="166664"/>
            <a:ext cx="10515600" cy="1528040"/>
          </a:xfrm>
        </p:spPr>
        <p:txBody>
          <a:bodyPr>
            <a:normAutofit/>
          </a:bodyPr>
          <a:lstStyle/>
          <a:p>
            <a:pPr algn="ct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Pentecost</a:t>
            </a: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 is the day the </a:t>
            </a:r>
            <a:b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b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Holy Spirit </a:t>
            </a: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came to the apostles</a:t>
            </a:r>
          </a:p>
        </p:txBody>
      </p:sp>
    </p:spTree>
    <p:extLst>
      <p:ext uri="{BB962C8B-B14F-4D97-AF65-F5344CB8AC3E}">
        <p14:creationId xmlns:p14="http://schemas.microsoft.com/office/powerpoint/2010/main" val="3109830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750"/>
                                        <p:tgtEl>
                                          <p:spTgt spid="20"/>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75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75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750"/>
                                        <p:tgtEl>
                                          <p:spTgt spid="13"/>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2"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2" grpId="1" animBg="1"/>
      <p:bldP spid="22" grpId="2" animBg="1"/>
      <p:bldP spid="21" grpId="0" animBg="1"/>
      <p:bldP spid="21" grpId="1" animBg="1"/>
      <p:bldP spid="21" grpId="2" animBg="1"/>
      <p:bldP spid="20" grpId="0" animBg="1"/>
      <p:bldP spid="20" grpId="1" animBg="1"/>
      <p:bldP spid="20" grpId="2" animBg="1"/>
      <p:bldP spid="19" grpId="0" animBg="1"/>
      <p:bldP spid="19" grpId="1" animBg="1"/>
      <p:bldP spid="19" grpId="2" animBg="1"/>
      <p:bldP spid="17" grpId="0" animBg="1"/>
      <p:bldP spid="17" grpId="1" animBg="1"/>
      <p:bldP spid="1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84" y="473470"/>
            <a:ext cx="7524079" cy="1325563"/>
          </a:xfrm>
        </p:spPr>
        <p:txBody>
          <a:bodyPr>
            <a:noAutofit/>
          </a:bodyPr>
          <a:lstStyle/>
          <a:p>
            <a:pPr algn="ct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Who was present in the upstairs room when the </a:t>
            </a: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Holy Spirit </a:t>
            </a: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came?</a:t>
            </a:r>
          </a:p>
        </p:txBody>
      </p:sp>
      <p:pic>
        <p:nvPicPr>
          <p:cNvPr id="4" name="Picture 3" descr="A group of people posing for a photo&#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329" y="330042"/>
            <a:ext cx="2807747" cy="1612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19100" y="2228788"/>
            <a:ext cx="11139990" cy="4113947"/>
          </a:xfrm>
          <a:prstGeom prst="rect">
            <a:avLst/>
          </a:prstGeom>
          <a:solidFill>
            <a:schemeClr val="bg1"/>
          </a:solid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a guessing game. You can only answer YES or NO</a:t>
            </a: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Jesus was there waiting at the table in the room.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Some children were there waiting for the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a:t>
            </a:r>
            <a:r>
              <a:rPr kumimoji="0" lang="en-NZ"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come.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Thomas and Matthew were amazed when the tongues of fire rested on them.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Just one apostle was waiting for the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Over a hundred followers of Jesus were present when the</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Holy Spirit</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came.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Mary, the mother of Jesus was there waiting with the apostles.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Only men were present when the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came with the rushing wind.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Jesus’ friends Peter, James and Andrew waited with Mary for the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Many mothers and fathers who followed Jesus received the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a:t>
            </a:r>
            <a:r>
              <a:rPr kumimoji="0" lang="en-NZ"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day.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42913" indent="-442913">
              <a:lnSpc>
                <a:spcPct val="115000"/>
              </a:lnSpc>
              <a:spcAft>
                <a:spcPts val="1000"/>
              </a:spcAft>
              <a:buFont typeface="+mj-lt"/>
              <a:buAutoNum type="arabicParen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Jesus’ best friend John heard the wind and was filled with </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Holy Spirit </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too.   </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YES    NO</a:t>
            </a:r>
            <a:r>
              <a:rPr kumimoji="0" lang="en-NZ"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S-05</a:t>
            </a:r>
          </a:p>
        </p:txBody>
      </p:sp>
      <p:sp>
        <p:nvSpPr>
          <p:cNvPr id="2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Instruction"/>
          <p:cNvSpPr/>
          <p:nvPr/>
        </p:nvSpPr>
        <p:spPr>
          <a:xfrm>
            <a:off x="4670119" y="6546492"/>
            <a:ext cx="296747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Segoe UI" pitchFamily="34" charset="0"/>
                <a:cs typeface="Arial" pitchFamily="34" charset="0"/>
              </a:rPr>
              <a:t>Click the correct answer for confirmation.</a:t>
            </a:r>
          </a:p>
        </p:txBody>
      </p:sp>
      <p:sp>
        <p:nvSpPr>
          <p:cNvPr id="15" name="Highlight: 1"/>
          <p:cNvSpPr/>
          <p:nvPr/>
        </p:nvSpPr>
        <p:spPr>
          <a:xfrm>
            <a:off x="7394668" y="2782841"/>
            <a:ext cx="470537"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Highlight: 2"/>
          <p:cNvSpPr/>
          <p:nvPr/>
        </p:nvSpPr>
        <p:spPr>
          <a:xfrm>
            <a:off x="8076017" y="3148104"/>
            <a:ext cx="574167" cy="236858"/>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Highlight: 3"/>
          <p:cNvSpPr/>
          <p:nvPr/>
        </p:nvSpPr>
        <p:spPr>
          <a:xfrm>
            <a:off x="9681022" y="3485130"/>
            <a:ext cx="606314"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Highlight: 4"/>
          <p:cNvSpPr/>
          <p:nvPr/>
        </p:nvSpPr>
        <p:spPr>
          <a:xfrm>
            <a:off x="7270219" y="3833481"/>
            <a:ext cx="433609" cy="260925"/>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Highlight: 5"/>
          <p:cNvSpPr/>
          <p:nvPr/>
        </p:nvSpPr>
        <p:spPr>
          <a:xfrm>
            <a:off x="9685433" y="4198313"/>
            <a:ext cx="541538"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Highlight: 6"/>
          <p:cNvSpPr/>
          <p:nvPr/>
        </p:nvSpPr>
        <p:spPr>
          <a:xfrm>
            <a:off x="8191475" y="4562214"/>
            <a:ext cx="549138"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Highlight: 7"/>
          <p:cNvSpPr/>
          <p:nvPr/>
        </p:nvSpPr>
        <p:spPr>
          <a:xfrm>
            <a:off x="10159277" y="4855097"/>
            <a:ext cx="457105" cy="318693"/>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Highlight: 8"/>
          <p:cNvSpPr/>
          <p:nvPr/>
        </p:nvSpPr>
        <p:spPr>
          <a:xfrm>
            <a:off x="9655017" y="5248950"/>
            <a:ext cx="526308" cy="265728"/>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Highlight: 9"/>
          <p:cNvSpPr/>
          <p:nvPr/>
        </p:nvSpPr>
        <p:spPr>
          <a:xfrm>
            <a:off x="10100919" y="5596035"/>
            <a:ext cx="566991"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Highlight: 10"/>
          <p:cNvSpPr/>
          <p:nvPr/>
        </p:nvSpPr>
        <p:spPr>
          <a:xfrm>
            <a:off x="9395762" y="5931470"/>
            <a:ext cx="570520" cy="266700"/>
          </a:xfrm>
          <a:prstGeom prst="rect">
            <a:avLst/>
          </a:prstGeom>
          <a:solidFill>
            <a:srgbClr val="20E84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ns 10"/>
          <p:cNvSpPr/>
          <p:nvPr/>
        </p:nvSpPr>
        <p:spPr>
          <a:xfrm>
            <a:off x="9375382" y="5924722"/>
            <a:ext cx="580820" cy="267672"/>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ns 9"/>
          <p:cNvSpPr/>
          <p:nvPr/>
        </p:nvSpPr>
        <p:spPr>
          <a:xfrm>
            <a:off x="10100919" y="5614580"/>
            <a:ext cx="566991"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ns 8"/>
          <p:cNvSpPr/>
          <p:nvPr/>
        </p:nvSpPr>
        <p:spPr>
          <a:xfrm>
            <a:off x="9639787" y="5241230"/>
            <a:ext cx="541538"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ns7"/>
          <p:cNvSpPr/>
          <p:nvPr/>
        </p:nvSpPr>
        <p:spPr>
          <a:xfrm>
            <a:off x="10152447" y="4858214"/>
            <a:ext cx="463936" cy="315576"/>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ns 6"/>
          <p:cNvSpPr/>
          <p:nvPr/>
        </p:nvSpPr>
        <p:spPr>
          <a:xfrm>
            <a:off x="8199075" y="4550326"/>
            <a:ext cx="541538"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ns 5"/>
          <p:cNvSpPr/>
          <p:nvPr/>
        </p:nvSpPr>
        <p:spPr>
          <a:xfrm>
            <a:off x="9647402" y="4214871"/>
            <a:ext cx="541538"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ns 4"/>
          <p:cNvSpPr/>
          <p:nvPr/>
        </p:nvSpPr>
        <p:spPr>
          <a:xfrm>
            <a:off x="7270218" y="3847768"/>
            <a:ext cx="433609" cy="246638"/>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ns 3"/>
          <p:cNvSpPr/>
          <p:nvPr/>
        </p:nvSpPr>
        <p:spPr>
          <a:xfrm>
            <a:off x="9713410" y="3501688"/>
            <a:ext cx="573926"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ns 2"/>
          <p:cNvSpPr/>
          <p:nvPr/>
        </p:nvSpPr>
        <p:spPr>
          <a:xfrm>
            <a:off x="8076017" y="3121682"/>
            <a:ext cx="583973"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ns 1"/>
          <p:cNvSpPr/>
          <p:nvPr/>
        </p:nvSpPr>
        <p:spPr>
          <a:xfrm>
            <a:off x="7393785" y="2768554"/>
            <a:ext cx="470537" cy="266700"/>
          </a:xfrm>
          <a:prstGeom prst="rect">
            <a:avLst/>
          </a:prstGeom>
          <a:solidFill>
            <a:srgbClr val="20E84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587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7"/>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8"/>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2" nodeType="withEffect">
                                  <p:stCondLst>
                                    <p:cond delay="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30"/>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31"/>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33"/>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34"/>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35"/>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7"/>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3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5" grpId="0" animBg="1"/>
      <p:bldP spid="15" grpId="1" animBg="1"/>
      <p:bldP spid="15"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p:cNvSpPr/>
          <p:nvPr/>
        </p:nvSpPr>
        <p:spPr>
          <a:xfrm>
            <a:off x="1138061" y="4020335"/>
            <a:ext cx="6115050" cy="19494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904875" y="0"/>
            <a:ext cx="10515600" cy="1325563"/>
          </a:xfrm>
        </p:spPr>
        <p:txBody>
          <a:bodyPr>
            <a:normAutofit/>
          </a:bodyPr>
          <a:lstStyle/>
          <a:p>
            <a:pPr algn="ct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The story of </a:t>
            </a: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Pentecost</a:t>
            </a:r>
          </a:p>
        </p:txBody>
      </p:sp>
      <p:pic>
        <p:nvPicPr>
          <p:cNvPr id="4" name="Picture" descr="A group of people posing for a photo&#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065" y="4020335"/>
            <a:ext cx="3898900" cy="194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entenes"/>
          <p:cNvSpPr/>
          <p:nvPr/>
        </p:nvSpPr>
        <p:spPr>
          <a:xfrm>
            <a:off x="523874" y="1325563"/>
            <a:ext cx="11096625" cy="2215991"/>
          </a:xfrm>
          <a:prstGeom prst="rect">
            <a:avLst/>
          </a:prstGeom>
          <a:solidFill>
            <a:schemeClr val="accent4">
              <a:lumMod val="20000"/>
              <a:lumOff val="80000"/>
            </a:schemeClr>
          </a:solidFill>
        </p:spPr>
        <p:txBody>
          <a:bodyPr wrap="square">
            <a:spAutoFit/>
          </a:bodyPr>
          <a:lstStyle/>
          <a:p>
            <a:pPr marL="342900" lvl="0" indent="-342900">
              <a:lnSpc>
                <a:spcPct val="115000"/>
              </a:lnSpc>
              <a:spcAft>
                <a:spcPts val="0"/>
              </a:spcAft>
              <a:buClr>
                <a:schemeClr val="tx1"/>
              </a:buClr>
              <a:buFont typeface="+mj-lt"/>
              <a:buAutoNum type="arabicParenR"/>
            </a:pPr>
            <a:r>
              <a:rPr lang="en-NZ" sz="2400"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400" dirty="0">
                <a:latin typeface="Arial" panose="020B0604020202020204" pitchFamily="34" charset="0"/>
                <a:ea typeface="Calibri" panose="020F0502020204030204" pitchFamily="34" charset="0"/>
                <a:cs typeface="Arial" panose="020B0604020202020204" pitchFamily="34" charset="0"/>
              </a:rPr>
              <a:t> happened after Jesus </a:t>
            </a:r>
          </a:p>
          <a:p>
            <a:pPr marL="342900" lvl="0" indent="-342900">
              <a:lnSpc>
                <a:spcPct val="115000"/>
              </a:lnSpc>
              <a:spcAft>
                <a:spcPts val="0"/>
              </a:spcAft>
              <a:buClr>
                <a:schemeClr val="tx1"/>
              </a:buClr>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The apostles were together </a:t>
            </a:r>
          </a:p>
          <a:p>
            <a:pPr marL="342900" lvl="0" indent="-342900">
              <a:lnSpc>
                <a:spcPct val="115000"/>
              </a:lnSpc>
              <a:spcAft>
                <a:spcPts val="0"/>
              </a:spcAft>
              <a:buClr>
                <a:schemeClr val="tx1"/>
              </a:buClr>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They were feeling lonely </a:t>
            </a:r>
          </a:p>
          <a:p>
            <a:pPr marL="342900" lvl="0" indent="-342900">
              <a:lnSpc>
                <a:spcPct val="115000"/>
              </a:lnSpc>
              <a:spcAft>
                <a:spcPts val="0"/>
              </a:spcAft>
              <a:buClr>
                <a:schemeClr val="tx1"/>
              </a:buClr>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Then suddenly they heard a great</a:t>
            </a:r>
          </a:p>
          <a:p>
            <a:pPr marL="342900" lvl="0" indent="-342900">
              <a:lnSpc>
                <a:spcPct val="115000"/>
              </a:lnSpc>
              <a:spcAft>
                <a:spcPts val="1000"/>
              </a:spcAft>
              <a:buClr>
                <a:schemeClr val="tx1"/>
              </a:buClr>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The</a:t>
            </a:r>
            <a:r>
              <a:rPr lang="en-NZ" sz="2400" b="1" dirty="0">
                <a:latin typeface="Arial" panose="020B0604020202020204" pitchFamily="34" charset="0"/>
                <a:ea typeface="Calibri" panose="020F0502020204030204" pitchFamily="34" charset="0"/>
                <a:cs typeface="Arial" panose="020B0604020202020204" pitchFamily="34" charset="0"/>
              </a:rPr>
              <a:t> </a:t>
            </a:r>
            <a:r>
              <a:rPr lang="en-NZ" sz="2400" dirty="0">
                <a:solidFill>
                  <a:srgbClr val="FF0000"/>
                </a:solidFill>
                <a:latin typeface="Arial" panose="020B0604020202020204" pitchFamily="34" charset="0"/>
                <a:ea typeface="Calibri" panose="020F0502020204030204" pitchFamily="34" charset="0"/>
                <a:cs typeface="Arial" panose="020B0604020202020204" pitchFamily="34" charset="0"/>
              </a:rPr>
              <a:t>Holy Spirit </a:t>
            </a:r>
            <a:r>
              <a:rPr lang="en-NZ" sz="2400" dirty="0">
                <a:latin typeface="Arial" panose="020B0604020202020204" pitchFamily="34" charset="0"/>
                <a:ea typeface="Calibri" panose="020F0502020204030204" pitchFamily="34" charset="0"/>
                <a:cs typeface="Arial" panose="020B0604020202020204" pitchFamily="34" charset="0"/>
              </a:rPr>
              <a:t>filled them and little </a:t>
            </a:r>
            <a:endParaRPr lang="en-NZ"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List"/>
          <p:cNvSpPr/>
          <p:nvPr/>
        </p:nvSpPr>
        <p:spPr>
          <a:xfrm>
            <a:off x="1157111" y="3994790"/>
            <a:ext cx="6096000" cy="1938992"/>
          </a:xfrm>
          <a:prstGeom prst="rect">
            <a:avLst/>
          </a:prstGeom>
        </p:spPr>
        <p:txBody>
          <a:bodyPr>
            <a:spAutoFit/>
          </a:bodyPr>
          <a:lstStyle/>
          <a:p>
            <a:pPr lvl="0"/>
            <a:r>
              <a:rPr lang="en-NZ" sz="2400" dirty="0">
                <a:latin typeface="Arial" panose="020B0604020202020204" pitchFamily="34" charset="0"/>
                <a:ea typeface="Calibri" panose="020F0502020204030204" pitchFamily="34" charset="0"/>
                <a:cs typeface="Arial" panose="020B0604020202020204" pitchFamily="34" charset="0"/>
              </a:rPr>
              <a:t>a) tongues of fire rested on each of them.</a:t>
            </a:r>
          </a:p>
          <a:p>
            <a:pPr lvl="0"/>
            <a:r>
              <a:rPr lang="en-NZ" sz="2400" dirty="0">
                <a:latin typeface="Arial" panose="020B0604020202020204" pitchFamily="34" charset="0"/>
                <a:ea typeface="Calibri" panose="020F0502020204030204" pitchFamily="34" charset="0"/>
                <a:cs typeface="Arial" panose="020B0604020202020204" pitchFamily="34" charset="0"/>
              </a:rPr>
              <a:t>b) sound of rushing wind.</a:t>
            </a:r>
          </a:p>
          <a:p>
            <a:pPr lvl="0"/>
            <a:r>
              <a:rPr lang="en-NZ" sz="2400" dirty="0">
                <a:latin typeface="Arial" panose="020B0604020202020204" pitchFamily="34" charset="0"/>
                <a:ea typeface="Calibri" panose="020F0502020204030204" pitchFamily="34" charset="0"/>
                <a:cs typeface="Arial" panose="020B0604020202020204" pitchFamily="34" charset="0"/>
              </a:rPr>
              <a:t>c) in a big upstairs room in Jerusalem.</a:t>
            </a:r>
          </a:p>
          <a:p>
            <a:pPr lvl="0"/>
            <a:r>
              <a:rPr lang="en-NZ" sz="2400" dirty="0">
                <a:latin typeface="Arial" panose="020B0604020202020204" pitchFamily="34" charset="0"/>
                <a:ea typeface="Calibri" panose="020F0502020204030204" pitchFamily="34" charset="0"/>
                <a:cs typeface="Arial" panose="020B0604020202020204" pitchFamily="34" charset="0"/>
              </a:rPr>
              <a:t>d) went back to God his Father in heaven.</a:t>
            </a:r>
          </a:p>
          <a:p>
            <a:pPr lvl="0"/>
            <a:r>
              <a:rPr lang="en-NZ" sz="2400" dirty="0">
                <a:latin typeface="Arial" panose="020B0604020202020204" pitchFamily="34" charset="0"/>
                <a:ea typeface="Calibri" panose="020F0502020204030204" pitchFamily="34" charset="0"/>
                <a:cs typeface="Arial" panose="020B0604020202020204" pitchFamily="34" charset="0"/>
              </a:rPr>
              <a:t>e) and scared without Jesus.</a:t>
            </a:r>
            <a:endParaRPr lang="en-NZ"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S-06</a:t>
            </a:r>
          </a:p>
        </p:txBody>
      </p:sp>
      <p:sp>
        <p:nvSpPr>
          <p:cNvPr id="1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14"/>
          <p:cNvSpPr/>
          <p:nvPr/>
        </p:nvSpPr>
        <p:spPr>
          <a:xfrm>
            <a:off x="3238719" y="6396335"/>
            <a:ext cx="5666937" cy="461665"/>
          </a:xfrm>
          <a:prstGeom prst="rect">
            <a:avLst/>
          </a:prstGeom>
        </p:spPr>
        <p:txBody>
          <a:bodyPr wrap="none">
            <a:spAutoFit/>
          </a:bodyPr>
          <a:lstStyle/>
          <a:p>
            <a:pPr lvl="0" algn="ctr"/>
            <a:r>
              <a:rPr lang="en-NZ" sz="1200" dirty="0">
                <a:solidFill>
                  <a:prstClr val="black"/>
                </a:solidFill>
                <a:latin typeface="Arial" panose="020B0604020202020204" pitchFamily="34" charset="0"/>
                <a:cs typeface="Arial" panose="020B0604020202020204" pitchFamily="34" charset="0"/>
              </a:rPr>
              <a:t>Click the end of the sentences or the items on the list to complete the sentences.</a:t>
            </a:r>
          </a:p>
          <a:p>
            <a:pPr lvl="0" algn="ctr"/>
            <a:r>
              <a:rPr lang="en-GB" sz="1200" dirty="0">
                <a:latin typeface="Arial" pitchFamily="34" charset="0"/>
                <a:ea typeface="Segoe UI" pitchFamily="34" charset="0"/>
                <a:cs typeface="Arial" pitchFamily="34" charset="0"/>
              </a:rPr>
              <a:t>Click the video icon for a video - </a:t>
            </a:r>
            <a:r>
              <a:rPr lang="en-NZ" sz="1200" dirty="0"/>
              <a:t>The Holy Spirit Comes.</a:t>
            </a:r>
            <a:endParaRPr lang="en-NZ" sz="1200" dirty="0">
              <a:solidFill>
                <a:prstClr val="black"/>
              </a:solidFill>
              <a:latin typeface="Arial" panose="020B0604020202020204" pitchFamily="34" charset="0"/>
              <a:cs typeface="Arial" panose="020B0604020202020204" pitchFamily="34" charset="0"/>
            </a:endParaRPr>
          </a:p>
        </p:txBody>
      </p:sp>
      <p:sp>
        <p:nvSpPr>
          <p:cNvPr id="16" name="Action Button: Video 15">
            <a:hlinkClick r:id="rId4" highlightClick="1"/>
          </p:cNvPr>
          <p:cNvSpPr/>
          <p:nvPr/>
        </p:nvSpPr>
        <p:spPr>
          <a:xfrm>
            <a:off x="9565215" y="6240000"/>
            <a:ext cx="440267" cy="48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Sentence: 5"/>
          <p:cNvSpPr/>
          <p:nvPr/>
        </p:nvSpPr>
        <p:spPr>
          <a:xfrm>
            <a:off x="5654582" y="3032879"/>
            <a:ext cx="5453737" cy="461665"/>
          </a:xfrm>
          <a:prstGeom prst="rect">
            <a:avLst/>
          </a:prstGeom>
          <a:solidFill>
            <a:schemeClr val="bg1">
              <a:lumMod val="95000"/>
              <a:alpha val="0"/>
            </a:schemeClr>
          </a:solidFill>
        </p:spPr>
        <p:txBody>
          <a:bodyPr wrap="none">
            <a:spAutoFit/>
          </a:bodyPr>
          <a:lstStyle/>
          <a:p>
            <a:pPr lvl="0"/>
            <a:r>
              <a:rPr lang="en-NZ" sz="2400" dirty="0">
                <a:latin typeface="Arial" panose="020B0604020202020204" pitchFamily="34" charset="0"/>
                <a:ea typeface="Calibri" panose="020F0502020204030204" pitchFamily="34" charset="0"/>
                <a:cs typeface="Arial" panose="020B0604020202020204" pitchFamily="34" charset="0"/>
              </a:rPr>
              <a:t>tongues of fire rested on each of them.</a:t>
            </a:r>
          </a:p>
        </p:txBody>
      </p:sp>
      <p:sp>
        <p:nvSpPr>
          <p:cNvPr id="8" name="Sentence: 4"/>
          <p:cNvSpPr/>
          <p:nvPr/>
        </p:nvSpPr>
        <p:spPr>
          <a:xfrm>
            <a:off x="5528440" y="2606803"/>
            <a:ext cx="3267241" cy="461665"/>
          </a:xfrm>
          <a:prstGeom prst="rect">
            <a:avLst/>
          </a:prstGeom>
          <a:solidFill>
            <a:schemeClr val="bg1">
              <a:lumMod val="95000"/>
              <a:alpha val="0"/>
            </a:schemeClr>
          </a:solidFill>
        </p:spPr>
        <p:txBody>
          <a:bodyPr wrap="none">
            <a:spAutoFit/>
          </a:bodyPr>
          <a:lstStyle/>
          <a:p>
            <a:pPr lvl="0"/>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sound of rushing wind.</a:t>
            </a:r>
          </a:p>
        </p:txBody>
      </p:sp>
      <p:sp>
        <p:nvSpPr>
          <p:cNvPr id="11" name="Sentence: 3"/>
          <p:cNvSpPr/>
          <p:nvPr/>
        </p:nvSpPr>
        <p:spPr>
          <a:xfrm>
            <a:off x="4290207" y="2199777"/>
            <a:ext cx="3744936" cy="461665"/>
          </a:xfrm>
          <a:prstGeom prst="rect">
            <a:avLst/>
          </a:prstGeom>
          <a:solidFill>
            <a:schemeClr val="bg1">
              <a:lumMod val="95000"/>
              <a:alpha val="0"/>
            </a:schemeClr>
          </a:solidFill>
        </p:spPr>
        <p:txBody>
          <a:bodyPr wrap="none">
            <a:spAutoFit/>
          </a:bodyPr>
          <a:lstStyle/>
          <a:p>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and scared without Jesus.</a:t>
            </a:r>
            <a:endParaRPr lang="en-NZ" dirty="0"/>
          </a:p>
        </p:txBody>
      </p:sp>
      <p:sp>
        <p:nvSpPr>
          <p:cNvPr id="9" name="Sentence: 2"/>
          <p:cNvSpPr/>
          <p:nvPr/>
        </p:nvSpPr>
        <p:spPr>
          <a:xfrm>
            <a:off x="4649038" y="1762670"/>
            <a:ext cx="5046574" cy="461665"/>
          </a:xfrm>
          <a:prstGeom prst="rect">
            <a:avLst/>
          </a:prstGeom>
          <a:solidFill>
            <a:schemeClr val="bg1">
              <a:lumMod val="95000"/>
              <a:alpha val="0"/>
            </a:schemeClr>
          </a:solidFill>
        </p:spPr>
        <p:txBody>
          <a:bodyPr wrap="none">
            <a:spAutoFit/>
          </a:bodyPr>
          <a:lstStyle/>
          <a:p>
            <a:pPr lvl="0"/>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in a big upstairs room in Jerusalem.</a:t>
            </a:r>
          </a:p>
        </p:txBody>
      </p:sp>
      <p:sp>
        <p:nvSpPr>
          <p:cNvPr id="10" name="Sentence: 1"/>
          <p:cNvSpPr/>
          <p:nvPr/>
        </p:nvSpPr>
        <p:spPr>
          <a:xfrm>
            <a:off x="5345150" y="1350050"/>
            <a:ext cx="5540299" cy="461665"/>
          </a:xfrm>
          <a:prstGeom prst="rect">
            <a:avLst/>
          </a:prstGeom>
          <a:solidFill>
            <a:schemeClr val="bg1">
              <a:lumMod val="95000"/>
              <a:alpha val="0"/>
            </a:schemeClr>
          </a:solidFill>
        </p:spPr>
        <p:txBody>
          <a:bodyPr wrap="none">
            <a:spAutoFit/>
          </a:bodyPr>
          <a:lstStyle/>
          <a:p>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went back to God his Father in heaven.</a:t>
            </a:r>
            <a:endParaRPr lang="en-NZ" dirty="0"/>
          </a:p>
        </p:txBody>
      </p:sp>
      <p:sp>
        <p:nvSpPr>
          <p:cNvPr id="21" name="Trigger: e"/>
          <p:cNvSpPr/>
          <p:nvPr/>
        </p:nvSpPr>
        <p:spPr>
          <a:xfrm>
            <a:off x="1201370" y="5552618"/>
            <a:ext cx="6007482" cy="31710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ger: d"/>
          <p:cNvSpPr/>
          <p:nvPr/>
        </p:nvSpPr>
        <p:spPr>
          <a:xfrm>
            <a:off x="1154579" y="5188601"/>
            <a:ext cx="6007482" cy="31710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ger: c"/>
          <p:cNvSpPr/>
          <p:nvPr/>
        </p:nvSpPr>
        <p:spPr>
          <a:xfrm>
            <a:off x="1138061" y="4807437"/>
            <a:ext cx="6007482" cy="31710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ger: b"/>
          <p:cNvSpPr/>
          <p:nvPr/>
        </p:nvSpPr>
        <p:spPr>
          <a:xfrm>
            <a:off x="1138061" y="4414643"/>
            <a:ext cx="6007482" cy="31710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ger: a"/>
          <p:cNvSpPr/>
          <p:nvPr/>
        </p:nvSpPr>
        <p:spPr>
          <a:xfrm>
            <a:off x="1157111" y="4098665"/>
            <a:ext cx="6007482" cy="31710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0882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5">
                                            <p:txEl>
                                              <p:pRg st="3" end="3"/>
                                            </p:txEl>
                                          </p:spTgt>
                                        </p:tgtEl>
                                      </p:cBhvr>
                                    </p:animEffect>
                                    <p:anim calcmode="lin" valueType="num">
                                      <p:cBhvr>
                                        <p:cTn id="7"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8" dur="1000"/>
                                        <p:tgtEl>
                                          <p:spTgt spid="5">
                                            <p:txEl>
                                              <p:pRg st="3" end="3"/>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5">
                                            <p:txEl>
                                              <p:pRg st="3" end="3"/>
                                            </p:txEl>
                                          </p:spTgt>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nodeType="clickEffect">
                                  <p:stCondLst>
                                    <p:cond delay="0"/>
                                  </p:stCondLst>
                                  <p:childTnLst>
                                    <p:animEffect transition="out" filter="fade">
                                      <p:cBhvr>
                                        <p:cTn id="19" dur="1000"/>
                                        <p:tgtEl>
                                          <p:spTgt spid="5">
                                            <p:txEl>
                                              <p:pRg st="2" end="2"/>
                                            </p:txEl>
                                          </p:spTgt>
                                        </p:tgtEl>
                                      </p:cBhvr>
                                    </p:animEffect>
                                    <p:anim calcmode="lin" valueType="num">
                                      <p:cBhvr>
                                        <p:cTn id="20"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p:tgtEl>
                                          <p:spTgt spid="5">
                                            <p:txEl>
                                              <p:pRg st="2" end="2"/>
                                            </p:txEl>
                                          </p:spTgt>
                                        </p:tgtEl>
                                        <p:attrNameLst>
                                          <p:attrName>ppt_y</p:attrName>
                                        </p:attrNameLst>
                                      </p:cBhvr>
                                      <p:tavLst>
                                        <p:tav tm="0">
                                          <p:val>
                                            <p:strVal val="ppt_y"/>
                                          </p:val>
                                        </p:tav>
                                        <p:tav tm="100000">
                                          <p:val>
                                            <p:strVal val="ppt_y-.1"/>
                                          </p:val>
                                        </p:tav>
                                      </p:tavLst>
                                    </p:anim>
                                    <p:set>
                                      <p:cBhvr>
                                        <p:cTn id="22" dur="1" fill="hold">
                                          <p:stCondLst>
                                            <p:cond delay="999"/>
                                          </p:stCondLst>
                                        </p:cTn>
                                        <p:tgtEl>
                                          <p:spTgt spid="5">
                                            <p:txEl>
                                              <p:pRg st="2" end="2"/>
                                            </p:txEl>
                                          </p:spTgt>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5">
                                            <p:txEl>
                                              <p:pRg st="4" end="4"/>
                                            </p:txEl>
                                          </p:spTgt>
                                        </p:tgtEl>
                                      </p:cBhvr>
                                    </p:animEffect>
                                    <p:anim calcmode="lin" valueType="num">
                                      <p:cBhvr>
                                        <p:cTn id="33"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p:tgtEl>
                                          <p:spTgt spid="5">
                                            <p:txEl>
                                              <p:pRg st="4" end="4"/>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5">
                                            <p:txEl>
                                              <p:pRg st="4" end="4"/>
                                            </p:txEl>
                                          </p:spTgt>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1000"/>
                                        <p:tgtEl>
                                          <p:spTgt spid="11">
                                            <p:txEl>
                                              <p:pRg st="0" end="0"/>
                                            </p:txEl>
                                          </p:spTgt>
                                        </p:tgtEl>
                                      </p:cBhvr>
                                    </p:animEffect>
                                    <p:anim calcmode="lin" valueType="num">
                                      <p:cBhvr>
                                        <p:cTn id="3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nodeType="clickEffect">
                                  <p:stCondLst>
                                    <p:cond delay="0"/>
                                  </p:stCondLst>
                                  <p:childTnLst>
                                    <p:animEffect transition="out" filter="fade">
                                      <p:cBhvr>
                                        <p:cTn id="45" dur="1000"/>
                                        <p:tgtEl>
                                          <p:spTgt spid="5">
                                            <p:txEl>
                                              <p:pRg st="1" end="1"/>
                                            </p:txEl>
                                          </p:spTgt>
                                        </p:tgtEl>
                                      </p:cBhvr>
                                    </p:animEffect>
                                    <p:anim calcmode="lin" valueType="num">
                                      <p:cBhvr>
                                        <p:cTn id="46"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47" dur="1000"/>
                                        <p:tgtEl>
                                          <p:spTgt spid="5">
                                            <p:txEl>
                                              <p:pRg st="1" end="1"/>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5">
                                            <p:txEl>
                                              <p:pRg st="1" end="1"/>
                                            </p:txEl>
                                          </p:spTgt>
                                        </p:tgtEl>
                                        <p:attrNameLst>
                                          <p:attrName>style.visibility</p:attrName>
                                        </p:attrNameLst>
                                      </p:cBhvr>
                                      <p:to>
                                        <p:strVal val="hidden"/>
                                      </p:to>
                                    </p:set>
                                  </p:childTnLst>
                                </p:cTn>
                              </p:par>
                              <p:par>
                                <p:cTn id="49" presetID="42" presetClass="entr" presetSubtype="0" fill="hold" nodeType="with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Effect transition="in" filter="fade">
                                      <p:cBhvr>
                                        <p:cTn id="51" dur="1000"/>
                                        <p:tgtEl>
                                          <p:spTgt spid="8">
                                            <p:txEl>
                                              <p:pRg st="0" end="0"/>
                                            </p:txEl>
                                          </p:spTgt>
                                        </p:tgtEl>
                                      </p:cBhvr>
                                    </p:animEffect>
                                    <p:anim calcmode="lin" valueType="num">
                                      <p:cBhvr>
                                        <p:cTn id="5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nodeType="clickEffect">
                                  <p:stCondLst>
                                    <p:cond delay="0"/>
                                  </p:stCondLst>
                                  <p:childTnLst>
                                    <p:animEffect transition="out" filter="fade">
                                      <p:cBhvr>
                                        <p:cTn id="58" dur="1000"/>
                                        <p:tgtEl>
                                          <p:spTgt spid="5">
                                            <p:txEl>
                                              <p:pRg st="0" end="0"/>
                                            </p:txEl>
                                          </p:spTgt>
                                        </p:tgtEl>
                                      </p:cBhvr>
                                    </p:animEffect>
                                    <p:anim calcmode="lin" valueType="num">
                                      <p:cBhvr>
                                        <p:cTn id="59"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60" dur="1000"/>
                                        <p:tgtEl>
                                          <p:spTgt spid="5">
                                            <p:txEl>
                                              <p:pRg st="0" end="0"/>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
                                            <p:txEl>
                                              <p:pRg st="0" end="0"/>
                                            </p:txEl>
                                          </p:spTgt>
                                        </p:tgtEl>
                                        <p:attrNameLst>
                                          <p:attrName>style.visibility</p:attrName>
                                        </p:attrNameLst>
                                      </p:cBhvr>
                                      <p:to>
                                        <p:strVal val="hidden"/>
                                      </p:to>
                                    </p:set>
                                  </p:childTnLst>
                                </p:cTn>
                              </p:par>
                              <p:par>
                                <p:cTn id="62" presetID="42" presetClass="entr" presetSubtype="0" fill="hold" nodeType="with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fade">
                                      <p:cBhvr>
                                        <p:cTn id="64" dur="1000"/>
                                        <p:tgtEl>
                                          <p:spTgt spid="7">
                                            <p:txEl>
                                              <p:pRg st="0" end="0"/>
                                            </p:txEl>
                                          </p:spTgt>
                                        </p:tgtEl>
                                      </p:cBhvr>
                                    </p:animEffect>
                                    <p:anim calcmode="lin" valueType="num">
                                      <p:cBhvr>
                                        <p:cTn id="6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nodeType="clickEffect">
                                  <p:stCondLst>
                                    <p:cond delay="0"/>
                                  </p:stCondLst>
                                  <p:childTnLst>
                                    <p:animEffect transition="out" filter="fade">
                                      <p:cBhvr>
                                        <p:cTn id="71" dur="1000"/>
                                        <p:tgtEl>
                                          <p:spTgt spid="5">
                                            <p:txEl>
                                              <p:pRg st="3" end="3"/>
                                            </p:txEl>
                                          </p:spTgt>
                                        </p:tgtEl>
                                      </p:cBhvr>
                                    </p:animEffect>
                                    <p:anim calcmode="lin" valueType="num">
                                      <p:cBhvr>
                                        <p:cTn id="72"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p:tgtEl>
                                          <p:spTgt spid="5">
                                            <p:txEl>
                                              <p:pRg st="3" end="3"/>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
                                            <p:txEl>
                                              <p:pRg st="3" end="3"/>
                                            </p:txEl>
                                          </p:spTgt>
                                        </p:tgtEl>
                                        <p:attrNameLst>
                                          <p:attrName>style.visibility</p:attrName>
                                        </p:attrNameLst>
                                      </p:cBhvr>
                                      <p:to>
                                        <p:strVal val="hidden"/>
                                      </p:to>
                                    </p:set>
                                  </p:childTnLst>
                                </p:cTn>
                              </p:par>
                              <p:par>
                                <p:cTn id="75" presetID="42" presetClass="entr" presetSubtype="0" fill="hold" nodeType="withEffect">
                                  <p:stCondLst>
                                    <p:cond delay="0"/>
                                  </p:stCondLst>
                                  <p:childTnLst>
                                    <p:set>
                                      <p:cBhvr>
                                        <p:cTn id="76" dur="1" fill="hold">
                                          <p:stCondLst>
                                            <p:cond delay="0"/>
                                          </p:stCondLst>
                                        </p:cTn>
                                        <p:tgtEl>
                                          <p:spTgt spid="10">
                                            <p:txEl>
                                              <p:pRg st="0" end="0"/>
                                            </p:txEl>
                                          </p:spTgt>
                                        </p:tgtEl>
                                        <p:attrNameLst>
                                          <p:attrName>style.visibility</p:attrName>
                                        </p:attrNameLst>
                                      </p:cBhvr>
                                      <p:to>
                                        <p:strVal val="visible"/>
                                      </p:to>
                                    </p:set>
                                    <p:animEffect transition="in" filter="fade">
                                      <p:cBhvr>
                                        <p:cTn id="77" dur="1000"/>
                                        <p:tgtEl>
                                          <p:spTgt spid="10">
                                            <p:txEl>
                                              <p:pRg st="0" end="0"/>
                                            </p:txEl>
                                          </p:spTgt>
                                        </p:tgtEl>
                                      </p:cBhvr>
                                    </p:animEffect>
                                    <p:anim calcmode="lin" valueType="num">
                                      <p:cBhvr>
                                        <p:cTn id="7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nodeType="clickEffect">
                                  <p:stCondLst>
                                    <p:cond delay="0"/>
                                  </p:stCondLst>
                                  <p:childTnLst>
                                    <p:animEffect transition="out" filter="fade">
                                      <p:cBhvr>
                                        <p:cTn id="84" dur="1000"/>
                                        <p:tgtEl>
                                          <p:spTgt spid="5">
                                            <p:txEl>
                                              <p:pRg st="2" end="2"/>
                                            </p:txEl>
                                          </p:spTgt>
                                        </p:tgtEl>
                                      </p:cBhvr>
                                    </p:animEffect>
                                    <p:anim calcmode="lin" valueType="num">
                                      <p:cBhvr>
                                        <p:cTn id="85"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86" dur="1000"/>
                                        <p:tgtEl>
                                          <p:spTgt spid="5">
                                            <p:txEl>
                                              <p:pRg st="2" end="2"/>
                                            </p:txEl>
                                          </p:spTgt>
                                        </p:tgtEl>
                                        <p:attrNameLst>
                                          <p:attrName>ppt_y</p:attrName>
                                        </p:attrNameLst>
                                      </p:cBhvr>
                                      <p:tavLst>
                                        <p:tav tm="0">
                                          <p:val>
                                            <p:strVal val="ppt_y"/>
                                          </p:val>
                                        </p:tav>
                                        <p:tav tm="100000">
                                          <p:val>
                                            <p:strVal val="ppt_y-.1"/>
                                          </p:val>
                                        </p:tav>
                                      </p:tavLst>
                                    </p:anim>
                                    <p:set>
                                      <p:cBhvr>
                                        <p:cTn id="87" dur="1" fill="hold">
                                          <p:stCondLst>
                                            <p:cond delay="999"/>
                                          </p:stCondLst>
                                        </p:cTn>
                                        <p:tgtEl>
                                          <p:spTgt spid="5">
                                            <p:txEl>
                                              <p:pRg st="2" end="2"/>
                                            </p:txEl>
                                          </p:spTgt>
                                        </p:tgtEl>
                                        <p:attrNameLst>
                                          <p:attrName>style.visibility</p:attrName>
                                        </p:attrNameLst>
                                      </p:cBhvr>
                                      <p:to>
                                        <p:strVal val="hidden"/>
                                      </p:to>
                                    </p:set>
                                  </p:childTnLst>
                                </p:cTn>
                              </p:par>
                              <p:par>
                                <p:cTn id="88" presetID="42" presetClass="entr" presetSubtype="0" fill="hold" nodeType="withEffect">
                                  <p:stCondLst>
                                    <p:cond delay="0"/>
                                  </p:stCondLst>
                                  <p:childTnLst>
                                    <p:set>
                                      <p:cBhvr>
                                        <p:cTn id="89" dur="1" fill="hold">
                                          <p:stCondLst>
                                            <p:cond delay="0"/>
                                          </p:stCondLst>
                                        </p:cTn>
                                        <p:tgtEl>
                                          <p:spTgt spid="9">
                                            <p:txEl>
                                              <p:pRg st="0" end="0"/>
                                            </p:txEl>
                                          </p:spTgt>
                                        </p:tgtEl>
                                        <p:attrNameLst>
                                          <p:attrName>style.visibility</p:attrName>
                                        </p:attrNameLst>
                                      </p:cBhvr>
                                      <p:to>
                                        <p:strVal val="visible"/>
                                      </p:to>
                                    </p:set>
                                    <p:animEffect transition="in" filter="fade">
                                      <p:cBhvr>
                                        <p:cTn id="90" dur="1000"/>
                                        <p:tgtEl>
                                          <p:spTgt spid="9">
                                            <p:txEl>
                                              <p:pRg st="0" end="0"/>
                                            </p:txEl>
                                          </p:spTgt>
                                        </p:tgtEl>
                                      </p:cBhvr>
                                    </p:animEffect>
                                    <p:anim calcmode="lin" valueType="num">
                                      <p:cBhvr>
                                        <p:cTn id="9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47" presetClass="exit" presetSubtype="0" fill="hold" nodeType="clickEffect">
                                  <p:stCondLst>
                                    <p:cond delay="0"/>
                                  </p:stCondLst>
                                  <p:childTnLst>
                                    <p:animEffect transition="out" filter="fade">
                                      <p:cBhvr>
                                        <p:cTn id="97" dur="1000"/>
                                        <p:tgtEl>
                                          <p:spTgt spid="5">
                                            <p:txEl>
                                              <p:pRg st="4" end="4"/>
                                            </p:txEl>
                                          </p:spTgt>
                                        </p:tgtEl>
                                      </p:cBhvr>
                                    </p:animEffect>
                                    <p:anim calcmode="lin" valueType="num">
                                      <p:cBhvr>
                                        <p:cTn id="98"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99" dur="1000"/>
                                        <p:tgtEl>
                                          <p:spTgt spid="5">
                                            <p:txEl>
                                              <p:pRg st="4" end="4"/>
                                            </p:txEl>
                                          </p:spTgt>
                                        </p:tgtEl>
                                        <p:attrNameLst>
                                          <p:attrName>ppt_y</p:attrName>
                                        </p:attrNameLst>
                                      </p:cBhvr>
                                      <p:tavLst>
                                        <p:tav tm="0">
                                          <p:val>
                                            <p:strVal val="ppt_y"/>
                                          </p:val>
                                        </p:tav>
                                        <p:tav tm="100000">
                                          <p:val>
                                            <p:strVal val="ppt_y-.1"/>
                                          </p:val>
                                        </p:tav>
                                      </p:tavLst>
                                    </p:anim>
                                    <p:set>
                                      <p:cBhvr>
                                        <p:cTn id="100" dur="1" fill="hold">
                                          <p:stCondLst>
                                            <p:cond delay="999"/>
                                          </p:stCondLst>
                                        </p:cTn>
                                        <p:tgtEl>
                                          <p:spTgt spid="5">
                                            <p:txEl>
                                              <p:pRg st="4" end="4"/>
                                            </p:txEl>
                                          </p:spTgt>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1">
                                            <p:txEl>
                                              <p:pRg st="0" end="0"/>
                                            </p:txEl>
                                          </p:spTgt>
                                        </p:tgtEl>
                                        <p:attrNameLst>
                                          <p:attrName>style.visibility</p:attrName>
                                        </p:attrNameLst>
                                      </p:cBhvr>
                                      <p:to>
                                        <p:strVal val="visible"/>
                                      </p:to>
                                    </p:set>
                                    <p:animEffect transition="in" filter="fade">
                                      <p:cBhvr>
                                        <p:cTn id="103" dur="1000"/>
                                        <p:tgtEl>
                                          <p:spTgt spid="11">
                                            <p:txEl>
                                              <p:pRg st="0" end="0"/>
                                            </p:txEl>
                                          </p:spTgt>
                                        </p:tgtEl>
                                      </p:cBhvr>
                                    </p:animEffect>
                                    <p:anim calcmode="lin" valueType="num">
                                      <p:cBhvr>
                                        <p:cTn id="10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nodeType="clickEffect">
                                  <p:stCondLst>
                                    <p:cond delay="0"/>
                                  </p:stCondLst>
                                  <p:childTnLst>
                                    <p:animEffect transition="out" filter="fade">
                                      <p:cBhvr>
                                        <p:cTn id="110" dur="1000"/>
                                        <p:tgtEl>
                                          <p:spTgt spid="5">
                                            <p:txEl>
                                              <p:pRg st="1" end="1"/>
                                            </p:txEl>
                                          </p:spTgt>
                                        </p:tgtEl>
                                      </p:cBhvr>
                                    </p:animEffect>
                                    <p:anim calcmode="lin" valueType="num">
                                      <p:cBhvr>
                                        <p:cTn id="111"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12" dur="1000"/>
                                        <p:tgtEl>
                                          <p:spTgt spid="5">
                                            <p:txEl>
                                              <p:pRg st="1" end="1"/>
                                            </p:txEl>
                                          </p:spTgt>
                                        </p:tgtEl>
                                        <p:attrNameLst>
                                          <p:attrName>ppt_y</p:attrName>
                                        </p:attrNameLst>
                                      </p:cBhvr>
                                      <p:tavLst>
                                        <p:tav tm="0">
                                          <p:val>
                                            <p:strVal val="ppt_y"/>
                                          </p:val>
                                        </p:tav>
                                        <p:tav tm="100000">
                                          <p:val>
                                            <p:strVal val="ppt_y-.1"/>
                                          </p:val>
                                        </p:tav>
                                      </p:tavLst>
                                    </p:anim>
                                    <p:set>
                                      <p:cBhvr>
                                        <p:cTn id="113" dur="1" fill="hold">
                                          <p:stCondLst>
                                            <p:cond delay="999"/>
                                          </p:stCondLst>
                                        </p:cTn>
                                        <p:tgtEl>
                                          <p:spTgt spid="5">
                                            <p:txEl>
                                              <p:pRg st="1" end="1"/>
                                            </p:txEl>
                                          </p:spTgt>
                                        </p:tgtEl>
                                        <p:attrNameLst>
                                          <p:attrName>style.visibility</p:attrName>
                                        </p:attrNameLst>
                                      </p:cBhvr>
                                      <p:to>
                                        <p:strVal val="hidden"/>
                                      </p:to>
                                    </p:set>
                                  </p:childTnLst>
                                </p:cTn>
                              </p:par>
                              <p:par>
                                <p:cTn id="114" presetID="42" presetClass="entr" presetSubtype="0" fill="hold" nodeType="withEffect">
                                  <p:stCondLst>
                                    <p:cond delay="0"/>
                                  </p:stCondLst>
                                  <p:childTnLst>
                                    <p:set>
                                      <p:cBhvr>
                                        <p:cTn id="115" dur="1" fill="hold">
                                          <p:stCondLst>
                                            <p:cond delay="0"/>
                                          </p:stCondLst>
                                        </p:cTn>
                                        <p:tgtEl>
                                          <p:spTgt spid="8">
                                            <p:txEl>
                                              <p:pRg st="0" end="0"/>
                                            </p:txEl>
                                          </p:spTgt>
                                        </p:tgtEl>
                                        <p:attrNameLst>
                                          <p:attrName>style.visibility</p:attrName>
                                        </p:attrNameLst>
                                      </p:cBhvr>
                                      <p:to>
                                        <p:strVal val="visible"/>
                                      </p:to>
                                    </p:set>
                                    <p:animEffect transition="in" filter="fade">
                                      <p:cBhvr>
                                        <p:cTn id="116" dur="1000"/>
                                        <p:tgtEl>
                                          <p:spTgt spid="8">
                                            <p:txEl>
                                              <p:pRg st="0" end="0"/>
                                            </p:txEl>
                                          </p:spTgt>
                                        </p:tgtEl>
                                      </p:cBhvr>
                                    </p:animEffect>
                                    <p:anim calcmode="lin" valueType="num">
                                      <p:cBhvr>
                                        <p:cTn id="1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19" restart="whenNotActive" fill="hold" evtFilter="cancelBubble" nodeType="interactiveSeq">
                <p:stCondLst>
                  <p:cond evt="onClick" delay="0">
                    <p:tgtEl>
                      <p:spTgt spid="17"/>
                    </p:tgtEl>
                  </p:cond>
                </p:stCondLst>
                <p:endSync evt="end" delay="0">
                  <p:rtn val="all"/>
                </p:endSync>
                <p:childTnLst>
                  <p:par>
                    <p:cTn id="120" fill="hold">
                      <p:stCondLst>
                        <p:cond delay="0"/>
                      </p:stCondLst>
                      <p:childTnLst>
                        <p:par>
                          <p:cTn id="121" fill="hold">
                            <p:stCondLst>
                              <p:cond delay="0"/>
                            </p:stCondLst>
                            <p:childTnLst>
                              <p:par>
                                <p:cTn id="122" presetID="47" presetClass="exit" presetSubtype="0" fill="hold" nodeType="clickEffect">
                                  <p:stCondLst>
                                    <p:cond delay="0"/>
                                  </p:stCondLst>
                                  <p:childTnLst>
                                    <p:animEffect transition="out" filter="fade">
                                      <p:cBhvr>
                                        <p:cTn id="123" dur="1000"/>
                                        <p:tgtEl>
                                          <p:spTgt spid="5">
                                            <p:txEl>
                                              <p:pRg st="0" end="0"/>
                                            </p:txEl>
                                          </p:spTgt>
                                        </p:tgtEl>
                                      </p:cBhvr>
                                    </p:animEffect>
                                    <p:anim calcmode="lin" valueType="num">
                                      <p:cBhvr>
                                        <p:cTn id="124"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25" dur="1000"/>
                                        <p:tgtEl>
                                          <p:spTgt spid="5">
                                            <p:txEl>
                                              <p:pRg st="0" end="0"/>
                                            </p:txEl>
                                          </p:spTgt>
                                        </p:tgtEl>
                                        <p:attrNameLst>
                                          <p:attrName>ppt_y</p:attrName>
                                        </p:attrNameLst>
                                      </p:cBhvr>
                                      <p:tavLst>
                                        <p:tav tm="0">
                                          <p:val>
                                            <p:strVal val="ppt_y"/>
                                          </p:val>
                                        </p:tav>
                                        <p:tav tm="100000">
                                          <p:val>
                                            <p:strVal val="ppt_y-.1"/>
                                          </p:val>
                                        </p:tav>
                                      </p:tavLst>
                                    </p:anim>
                                    <p:set>
                                      <p:cBhvr>
                                        <p:cTn id="126" dur="1" fill="hold">
                                          <p:stCondLst>
                                            <p:cond delay="999"/>
                                          </p:stCondLst>
                                        </p:cTn>
                                        <p:tgtEl>
                                          <p:spTgt spid="5">
                                            <p:txEl>
                                              <p:pRg st="0" end="0"/>
                                            </p:txEl>
                                          </p:spTgt>
                                        </p:tgtEl>
                                        <p:attrNameLst>
                                          <p:attrName>style.visibility</p:attrName>
                                        </p:attrNameLst>
                                      </p:cBhvr>
                                      <p:to>
                                        <p:strVal val="hidden"/>
                                      </p:to>
                                    </p:set>
                                  </p:childTnLst>
                                </p:cTn>
                              </p:par>
                              <p:par>
                                <p:cTn id="127" presetID="42" presetClass="entr" presetSubtype="0" fill="hold" nodeType="withEffect">
                                  <p:stCondLst>
                                    <p:cond delay="0"/>
                                  </p:stCondLst>
                                  <p:childTnLst>
                                    <p:set>
                                      <p:cBhvr>
                                        <p:cTn id="128" dur="1" fill="hold">
                                          <p:stCondLst>
                                            <p:cond delay="0"/>
                                          </p:stCondLst>
                                        </p:cTn>
                                        <p:tgtEl>
                                          <p:spTgt spid="7">
                                            <p:txEl>
                                              <p:pRg st="0" end="0"/>
                                            </p:txEl>
                                          </p:spTgt>
                                        </p:tgtEl>
                                        <p:attrNameLst>
                                          <p:attrName>style.visibility</p:attrName>
                                        </p:attrNameLst>
                                      </p:cBhvr>
                                      <p:to>
                                        <p:strVal val="visible"/>
                                      </p:to>
                                    </p:set>
                                    <p:animEffect transition="in" filter="fade">
                                      <p:cBhvr>
                                        <p:cTn id="129" dur="1000"/>
                                        <p:tgtEl>
                                          <p:spTgt spid="7">
                                            <p:txEl>
                                              <p:pRg st="0" end="0"/>
                                            </p:txEl>
                                          </p:spTgt>
                                        </p:tgtEl>
                                      </p:cBhvr>
                                    </p:animEffect>
                                    <p:anim calcmode="lin" valueType="num">
                                      <p:cBhvr>
                                        <p:cTn id="1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13"/>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
                                            <p:txEl>
                                              <p:pRg st="1" end="1"/>
                                            </p:txEl>
                                          </p:spTgt>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
                                            <p:txEl>
                                              <p:pRg st="2" end="2"/>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
                                            <p:txEl>
                                              <p:pRg st="3" end="3"/>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5">
                                            <p:txEl>
                                              <p:pRg st="4" end="4"/>
                                            </p:txEl>
                                          </p:spTgt>
                                        </p:tgtEl>
                                        <p:attrNameLst>
                                          <p:attrName>style.visibility</p:attrName>
                                        </p:attrNameLst>
                                      </p:cBhvr>
                                      <p:to>
                                        <p:strVal val="visible"/>
                                      </p:to>
                                    </p:set>
                                  </p:childTnLst>
                                </p:cTn>
                              </p:par>
                              <p:par>
                                <p:cTn id="145" presetID="1" presetClass="exit" presetSubtype="0" fill="hold" nodeType="withEffect">
                                  <p:stCondLst>
                                    <p:cond delay="0"/>
                                  </p:stCondLst>
                                  <p:childTnLst>
                                    <p:set>
                                      <p:cBhvr>
                                        <p:cTn id="146" dur="1" fill="hold">
                                          <p:stCondLst>
                                            <p:cond delay="0"/>
                                          </p:stCondLst>
                                        </p:cTn>
                                        <p:tgtEl>
                                          <p:spTgt spid="10">
                                            <p:txEl>
                                              <p:pRg st="0" end="0"/>
                                            </p:txEl>
                                          </p:spTgt>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9">
                                            <p:txEl>
                                              <p:pRg st="0" end="0"/>
                                            </p:txEl>
                                          </p:spTgt>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1">
                                            <p:txEl>
                                              <p:pRg st="0" end="0"/>
                                            </p:txEl>
                                          </p:spTgt>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8">
                                            <p:txEl>
                                              <p:pRg st="0" end="0"/>
                                            </p:txEl>
                                          </p:spTgt>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5" restart="whenNotActive" fill="hold" evtFilter="cancelBubble" nodeType="interactiveSeq">
                <p:stCondLst>
                  <p:cond evt="onClick" delay="0">
                    <p:tgtEl>
                      <p:spTgt spid="14"/>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5">
                                            <p:txEl>
                                              <p:pRg st="0" end="0"/>
                                            </p:txEl>
                                          </p:spTgt>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5">
                                            <p:txEl>
                                              <p:pRg st="1" end="1"/>
                                            </p:txEl>
                                          </p:spTgt>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5">
                                            <p:txEl>
                                              <p:pRg st="2" end="2"/>
                                            </p:txEl>
                                          </p:spTgt>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5">
                                            <p:txEl>
                                              <p:pRg st="3" end="3"/>
                                            </p:txEl>
                                          </p:spTgt>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5">
                                            <p:txEl>
                                              <p:pRg st="4" end="4"/>
                                            </p:txEl>
                                          </p:spTgt>
                                        </p:tgtEl>
                                        <p:attrNameLst>
                                          <p:attrName>style.visibility</p:attrName>
                                        </p:attrNameLst>
                                      </p:cBhvr>
                                      <p:to>
                                        <p:strVal val="visible"/>
                                      </p:to>
                                    </p:set>
                                  </p:childTnLst>
                                </p:cTn>
                              </p:par>
                              <p:par>
                                <p:cTn id="168" presetID="1" presetClass="exit" presetSubtype="0" fill="hold" nodeType="withEffect">
                                  <p:stCondLst>
                                    <p:cond delay="0"/>
                                  </p:stCondLst>
                                  <p:childTnLst>
                                    <p:set>
                                      <p:cBhvr>
                                        <p:cTn id="169" dur="1" fill="hold">
                                          <p:stCondLst>
                                            <p:cond delay="0"/>
                                          </p:stCondLst>
                                        </p:cTn>
                                        <p:tgtEl>
                                          <p:spTgt spid="10">
                                            <p:txEl>
                                              <p:pRg st="0" end="0"/>
                                            </p:txEl>
                                          </p:spTgt>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9">
                                            <p:txEl>
                                              <p:pRg st="0" end="0"/>
                                            </p:txEl>
                                          </p:spTgt>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11">
                                            <p:txEl>
                                              <p:pRg st="0" end="0"/>
                                            </p:txEl>
                                          </p:spTgt>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8">
                                            <p:txEl>
                                              <p:pRg st="0" end="0"/>
                                            </p:txEl>
                                          </p:spTgt>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400" y="230552"/>
            <a:ext cx="10515600" cy="884942"/>
          </a:xfrm>
        </p:spPr>
        <p:txBody>
          <a:bodyPr>
            <a:normAutofit fontScale="90000"/>
          </a:bodyPr>
          <a:lstStyle/>
          <a:p>
            <a:pPr algn="ct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After the </a:t>
            </a: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Holy Spirit </a:t>
            </a: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came the apostles changed</a:t>
            </a:r>
          </a:p>
        </p:txBody>
      </p:sp>
      <p:pic>
        <p:nvPicPr>
          <p:cNvPr id="4" name="Picture 3" descr="A picture containing text, white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46" y="4517606"/>
            <a:ext cx="2410593" cy="1687415"/>
          </a:xfrm>
          <a:prstGeom prst="rect">
            <a:avLst/>
          </a:prstGeom>
          <a:ln>
            <a:solidFill>
              <a:schemeClr val="tx1"/>
            </a:solidFill>
          </a:ln>
        </p:spPr>
      </p:pic>
      <p:sp>
        <p:nvSpPr>
          <p:cNvPr id="5" name="Bevel 14"/>
          <p:cNvSpPr/>
          <p:nvPr/>
        </p:nvSpPr>
        <p:spPr>
          <a:xfrm>
            <a:off x="1806033" y="1145790"/>
            <a:ext cx="8415094" cy="3104637"/>
          </a:xfrm>
          <a:prstGeom prst="bevel">
            <a:avLst>
              <a:gd name="adj" fmla="val 14872"/>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Rectangle 2"/>
          <p:cNvSpPr/>
          <p:nvPr/>
        </p:nvSpPr>
        <p:spPr>
          <a:xfrm>
            <a:off x="3890612" y="1196013"/>
            <a:ext cx="4301177" cy="383823"/>
          </a:xfrm>
          <a:prstGeom prst="rect">
            <a:avLst/>
          </a:prstGeom>
        </p:spPr>
        <p:txBody>
          <a:bodyPr wrap="none">
            <a:spAutoFit/>
          </a:bodyPr>
          <a:lstStyle/>
          <a:p>
            <a:pPr>
              <a:lnSpc>
                <a:spcPct val="115000"/>
              </a:lnSpc>
              <a:spcAft>
                <a:spcPts val="1000"/>
              </a:spcAft>
            </a:pPr>
            <a:r>
              <a:rPr lang="en-NZ" b="1" dirty="0">
                <a:latin typeface="Arial" panose="020B0604020202020204" pitchFamily="34" charset="0"/>
                <a:ea typeface="Calibri" panose="020F0502020204030204" pitchFamily="34" charset="0"/>
                <a:cs typeface="Arial" panose="020B0604020202020204" pitchFamily="34" charset="0"/>
              </a:rPr>
              <a:t>The </a:t>
            </a:r>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Holy Spirit</a:t>
            </a:r>
            <a:r>
              <a:rPr lang="en-NZ" b="1" dirty="0">
                <a:latin typeface="Arial" panose="020B0604020202020204" pitchFamily="34" charset="0"/>
                <a:ea typeface="Calibri" panose="020F0502020204030204" pitchFamily="34" charset="0"/>
                <a:cs typeface="Arial" panose="020B0604020202020204" pitchFamily="34" charset="0"/>
              </a:rPr>
              <a:t> changed the apostles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4324749"/>
              </p:ext>
            </p:extLst>
          </p:nvPr>
        </p:nvGraphicFramePr>
        <p:xfrm>
          <a:off x="2321689" y="1595758"/>
          <a:ext cx="7439024" cy="2171701"/>
        </p:xfrm>
        <a:graphic>
          <a:graphicData uri="http://schemas.openxmlformats.org/drawingml/2006/table">
            <a:tbl>
              <a:tblPr firstRow="1" bandRow="1">
                <a:tableStyleId>{2D5ABB26-0587-4C30-8999-92F81FD0307C}</a:tableStyleId>
              </a:tblPr>
              <a:tblGrid>
                <a:gridCol w="3733200">
                  <a:extLst>
                    <a:ext uri="{9D8B030D-6E8A-4147-A177-3AD203B41FA5}">
                      <a16:colId xmlns:a16="http://schemas.microsoft.com/office/drawing/2014/main" val="1264310710"/>
                    </a:ext>
                  </a:extLst>
                </a:gridCol>
                <a:gridCol w="3705824">
                  <a:extLst>
                    <a:ext uri="{9D8B030D-6E8A-4147-A177-3AD203B41FA5}">
                      <a16:colId xmlns:a16="http://schemas.microsoft.com/office/drawing/2014/main" val="1202080326"/>
                    </a:ext>
                  </a:extLst>
                </a:gridCol>
              </a:tblGrid>
              <a:tr h="480346">
                <a:tc>
                  <a:txBody>
                    <a:bodyPr/>
                    <a:lstStyle/>
                    <a:p>
                      <a:r>
                        <a:rPr lang="en-NZ" sz="1800" b="1" dirty="0">
                          <a:solidFill>
                            <a:srgbClr val="FF0000"/>
                          </a:solidFill>
                          <a:latin typeface="Arial" panose="020B0604020202020204" pitchFamily="34" charset="0"/>
                          <a:cs typeface="Arial" panose="020B0604020202020204" pitchFamily="34" charset="0"/>
                        </a:rPr>
                        <a:t>BEFORE PENTECOST FROM</a:t>
                      </a:r>
                    </a:p>
                  </a:txBody>
                  <a:tcPr/>
                </a:tc>
                <a:tc>
                  <a:txBody>
                    <a:bodyPr/>
                    <a:lstStyle/>
                    <a:p>
                      <a:r>
                        <a:rPr lang="en-NZ" sz="1800" b="1" dirty="0">
                          <a:solidFill>
                            <a:srgbClr val="FF0000"/>
                          </a:solidFill>
                          <a:latin typeface="Arial" panose="020B0604020202020204" pitchFamily="34" charset="0"/>
                          <a:cs typeface="Arial" panose="020B0604020202020204" pitchFamily="34" charset="0"/>
                        </a:rPr>
                        <a:t>AFTER PENTECOST TO</a:t>
                      </a:r>
                    </a:p>
                  </a:txBody>
                  <a:tcPr/>
                </a:tc>
                <a:extLst>
                  <a:ext uri="{0D108BD9-81ED-4DB2-BD59-A6C34878D82A}">
                    <a16:rowId xmlns:a16="http://schemas.microsoft.com/office/drawing/2014/main" val="2958040772"/>
                  </a:ext>
                </a:extLst>
              </a:tr>
              <a:tr h="480346">
                <a:tc>
                  <a:txBody>
                    <a:bodyPr/>
                    <a:lstStyle/>
                    <a:p>
                      <a:r>
                        <a:rPr lang="en-NZ" sz="2000" dirty="0">
                          <a:latin typeface="Arial" panose="020B0604020202020204" pitchFamily="34" charset="0"/>
                          <a:cs typeface="Arial" panose="020B0604020202020204" pitchFamily="34" charset="0"/>
                        </a:rPr>
                        <a:t>frightened to go out</a:t>
                      </a:r>
                    </a:p>
                  </a:txBody>
                  <a:tcPr/>
                </a:tc>
                <a:tc>
                  <a:txBody>
                    <a:bodyPr/>
                    <a:lstStyle/>
                    <a:p>
                      <a:r>
                        <a:rPr lang="en-NZ" sz="2000" dirty="0">
                          <a:latin typeface="Arial" panose="020B0604020202020204" pitchFamily="34" charset="0"/>
                          <a:cs typeface="Arial" panose="020B0604020202020204" pitchFamily="34" charset="0"/>
                        </a:rPr>
                        <a:t>noisy and excited</a:t>
                      </a:r>
                    </a:p>
                  </a:txBody>
                  <a:tcPr/>
                </a:tc>
                <a:extLst>
                  <a:ext uri="{0D108BD9-81ED-4DB2-BD59-A6C34878D82A}">
                    <a16:rowId xmlns:a16="http://schemas.microsoft.com/office/drawing/2014/main" val="3916326076"/>
                  </a:ext>
                </a:extLst>
              </a:tr>
              <a:tr h="480346">
                <a:tc>
                  <a:txBody>
                    <a:bodyPr/>
                    <a:lstStyle/>
                    <a:p>
                      <a:r>
                        <a:rPr lang="en-NZ" sz="2000" dirty="0">
                          <a:latin typeface="Arial" panose="020B0604020202020204" pitchFamily="34" charset="0"/>
                          <a:cs typeface="Arial" panose="020B0604020202020204" pitchFamily="34" charset="0"/>
                        </a:rPr>
                        <a:t>sad without Jesus</a:t>
                      </a:r>
                    </a:p>
                  </a:txBody>
                  <a:tcPr/>
                </a:tc>
                <a:tc>
                  <a:txBody>
                    <a:bodyPr/>
                    <a:lstStyle/>
                    <a:p>
                      <a:r>
                        <a:rPr lang="en-NZ" sz="2000" dirty="0">
                          <a:latin typeface="Arial" panose="020B0604020202020204" pitchFamily="34" charset="0"/>
                          <a:cs typeface="Arial" panose="020B0604020202020204" pitchFamily="34" charset="0"/>
                        </a:rPr>
                        <a:t>brave and full of courage</a:t>
                      </a:r>
                    </a:p>
                  </a:txBody>
                  <a:tcPr/>
                </a:tc>
                <a:extLst>
                  <a:ext uri="{0D108BD9-81ED-4DB2-BD59-A6C34878D82A}">
                    <a16:rowId xmlns:a16="http://schemas.microsoft.com/office/drawing/2014/main" val="3010421382"/>
                  </a:ext>
                </a:extLst>
              </a:tr>
              <a:tr h="730663">
                <a:tc>
                  <a:txBody>
                    <a:bodyPr/>
                    <a:lstStyle/>
                    <a:p>
                      <a:r>
                        <a:rPr lang="en-NZ" sz="2000" dirty="0">
                          <a:latin typeface="Arial" panose="020B0604020202020204" pitchFamily="34" charset="0"/>
                          <a:cs typeface="Arial" panose="020B0604020202020204" pitchFamily="34" charset="0"/>
                        </a:rPr>
                        <a:t>quiet and worried</a:t>
                      </a:r>
                    </a:p>
                  </a:txBody>
                  <a:tcPr/>
                </a:tc>
                <a:tc>
                  <a:txBody>
                    <a:bodyPr/>
                    <a:lstStyle/>
                    <a:p>
                      <a:r>
                        <a:rPr lang="en-NZ" sz="2000" dirty="0">
                          <a:latin typeface="Arial" panose="020B0604020202020204" pitchFamily="34" charset="0"/>
                          <a:cs typeface="Arial" panose="020B0604020202020204" pitchFamily="34" charset="0"/>
                        </a:rPr>
                        <a:t>happy and filled with the </a:t>
                      </a:r>
                    </a:p>
                    <a:p>
                      <a:r>
                        <a:rPr lang="en-NZ" sz="2000" b="1" dirty="0">
                          <a:solidFill>
                            <a:srgbClr val="FF0000"/>
                          </a:solidFill>
                          <a:latin typeface="Arial" panose="020B0604020202020204" pitchFamily="34" charset="0"/>
                          <a:cs typeface="Arial" panose="020B0604020202020204" pitchFamily="34" charset="0"/>
                        </a:rPr>
                        <a:t>Holy Spirit</a:t>
                      </a:r>
                    </a:p>
                  </a:txBody>
                  <a:tcPr/>
                </a:tc>
                <a:extLst>
                  <a:ext uri="{0D108BD9-81ED-4DB2-BD59-A6C34878D82A}">
                    <a16:rowId xmlns:a16="http://schemas.microsoft.com/office/drawing/2014/main" val="1054397419"/>
                  </a:ext>
                </a:extLst>
              </a:tr>
            </a:tbl>
          </a:graphicData>
        </a:graphic>
      </p:graphicFrame>
      <p:sp>
        <p:nvSpPr>
          <p:cNvPr id="7" name="Rectangle 6"/>
          <p:cNvSpPr/>
          <p:nvPr/>
        </p:nvSpPr>
        <p:spPr>
          <a:xfrm>
            <a:off x="2696005" y="3887206"/>
            <a:ext cx="6635150" cy="369332"/>
          </a:xfrm>
          <a:prstGeom prst="rect">
            <a:avLst/>
          </a:prstGeom>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Draw a line to show how the apostles changed after </a:t>
            </a:r>
            <a:r>
              <a:rPr lang="en-NZ"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endParaRPr lang="en-NZ" dirty="0">
              <a:latin typeface="Arial" panose="020B0604020202020204" pitchFamily="34" charset="0"/>
              <a:cs typeface="Arial" panose="020B0604020202020204" pitchFamily="34" charset="0"/>
            </a:endParaRPr>
          </a:p>
        </p:txBody>
      </p:sp>
      <p:sp>
        <p:nvSpPr>
          <p:cNvPr id="8" name="Bevel 15"/>
          <p:cNvSpPr/>
          <p:nvPr/>
        </p:nvSpPr>
        <p:spPr>
          <a:xfrm>
            <a:off x="2918129" y="4737400"/>
            <a:ext cx="1854200" cy="1327150"/>
          </a:xfrm>
          <a:prstGeom prst="bevel">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dirty="0">
                <a:effectLst/>
                <a:ea typeface="Calibri" panose="020F0502020204030204" pitchFamily="34" charset="0"/>
                <a:cs typeface="Times New Roman" panose="02020603050405020304" pitchFamily="18" charset="0"/>
              </a:rPr>
              <a:t> </a:t>
            </a:r>
          </a:p>
        </p:txBody>
      </p:sp>
      <p:sp>
        <p:nvSpPr>
          <p:cNvPr id="9" name="Bevel 15"/>
          <p:cNvSpPr/>
          <p:nvPr/>
        </p:nvSpPr>
        <p:spPr>
          <a:xfrm>
            <a:off x="5105140" y="4737400"/>
            <a:ext cx="1854200" cy="1327150"/>
          </a:xfrm>
          <a:prstGeom prst="bevel">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a:effectLst/>
                <a:ea typeface="Calibri" panose="020F0502020204030204" pitchFamily="34" charset="0"/>
                <a:cs typeface="Times New Roman" panose="02020603050405020304" pitchFamily="18" charset="0"/>
              </a:rPr>
              <a:t> </a:t>
            </a:r>
          </a:p>
        </p:txBody>
      </p:sp>
      <p:sp>
        <p:nvSpPr>
          <p:cNvPr id="10" name="Bevel 15"/>
          <p:cNvSpPr/>
          <p:nvPr/>
        </p:nvSpPr>
        <p:spPr>
          <a:xfrm>
            <a:off x="7292534" y="4737400"/>
            <a:ext cx="1854200" cy="1327150"/>
          </a:xfrm>
          <a:prstGeom prst="bevel">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NZ" sz="1100">
                <a:effectLst/>
                <a:ea typeface="Calibri" panose="020F0502020204030204" pitchFamily="34" charset="0"/>
                <a:cs typeface="Times New Roman" panose="02020603050405020304" pitchFamily="18" charset="0"/>
              </a:rPr>
              <a:t> </a:t>
            </a:r>
          </a:p>
        </p:txBody>
      </p:sp>
      <p:sp>
        <p:nvSpPr>
          <p:cNvPr id="11" name="Rectangle 10"/>
          <p:cNvSpPr/>
          <p:nvPr/>
        </p:nvSpPr>
        <p:spPr>
          <a:xfrm>
            <a:off x="3613444" y="4370174"/>
            <a:ext cx="4800272" cy="283407"/>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latin typeface="Arial" panose="020B0604020202020204" pitchFamily="34" charset="0"/>
                <a:cs typeface="Arial" panose="020B0604020202020204" pitchFamily="34" charset="0"/>
              </a:rPr>
              <a:t>Draw the symbols for the Holy Spirit in the frames -</a:t>
            </a:r>
          </a:p>
        </p:txBody>
      </p:sp>
      <p:sp>
        <p:nvSpPr>
          <p:cNvPr id="12" name="Rectangle 11"/>
          <p:cNvSpPr/>
          <p:nvPr/>
        </p:nvSpPr>
        <p:spPr>
          <a:xfrm>
            <a:off x="2827696" y="6116221"/>
            <a:ext cx="2035759" cy="307777"/>
          </a:xfrm>
          <a:prstGeom prst="rect">
            <a:avLst/>
          </a:prstGeom>
          <a:noFill/>
        </p:spPr>
        <p:txBody>
          <a:bodyPr wrap="square">
            <a:spAutoFit/>
          </a:bodyPr>
          <a:lstStyle/>
          <a:p>
            <a:r>
              <a:rPr lang="en-NZ" sz="1400" b="1" dirty="0">
                <a:highlight>
                  <a:srgbClr val="C0C0C0"/>
                </a:highlight>
                <a:latin typeface="Arial Narrow" panose="020B0606020202030204" pitchFamily="34" charset="0"/>
                <a:ea typeface="Calibri" panose="020F0502020204030204" pitchFamily="34" charset="0"/>
                <a:cs typeface="Arial" panose="020B0604020202020204" pitchFamily="34" charset="0"/>
              </a:rPr>
              <a:t>The</a:t>
            </a:r>
            <a:r>
              <a:rPr lang="en-NZ" sz="1400" b="1" dirty="0">
                <a:solidFill>
                  <a:srgbClr val="FF0000"/>
                </a:solidFill>
                <a:highlight>
                  <a:srgbClr val="C0C0C0"/>
                </a:highlight>
                <a:latin typeface="Arial Narrow" panose="020B0606020202030204" pitchFamily="34" charset="0"/>
                <a:ea typeface="Calibri" panose="020F0502020204030204" pitchFamily="34" charset="0"/>
                <a:cs typeface="Arial" panose="020B0604020202020204" pitchFamily="34" charset="0"/>
              </a:rPr>
              <a:t> Holy Spirit </a:t>
            </a:r>
            <a:r>
              <a:rPr lang="en-NZ" sz="1400" b="1" dirty="0">
                <a:highlight>
                  <a:srgbClr val="C0C0C0"/>
                </a:highlight>
                <a:latin typeface="Arial Narrow" panose="020B0606020202030204" pitchFamily="34" charset="0"/>
                <a:ea typeface="Calibri" panose="020F0502020204030204" pitchFamily="34" charset="0"/>
                <a:cs typeface="Arial" panose="020B0604020202020204" pitchFamily="34" charset="0"/>
              </a:rPr>
              <a:t>is like fire.</a:t>
            </a:r>
            <a:endParaRPr lang="en-NZ" sz="1400" dirty="0">
              <a:highlight>
                <a:srgbClr val="C0C0C0"/>
              </a:highlight>
              <a:latin typeface="Arial Narrow" panose="020B0606020202030204" pitchFamily="34" charset="0"/>
              <a:cs typeface="Arial" panose="020B0604020202020204" pitchFamily="34" charset="0"/>
            </a:endParaRPr>
          </a:p>
        </p:txBody>
      </p:sp>
      <p:sp>
        <p:nvSpPr>
          <p:cNvPr id="13" name="Rectangle 12"/>
          <p:cNvSpPr/>
          <p:nvPr/>
        </p:nvSpPr>
        <p:spPr>
          <a:xfrm>
            <a:off x="4881992" y="6116221"/>
            <a:ext cx="2319707" cy="307777"/>
          </a:xfrm>
          <a:prstGeom prst="rect">
            <a:avLst/>
          </a:prstGeom>
        </p:spPr>
        <p:txBody>
          <a:bodyPr wrap="square">
            <a:spAutoFit/>
          </a:bodyPr>
          <a:lstStyle/>
          <a:p>
            <a:r>
              <a:rPr lang="en-NZ" sz="1400" b="1" dirty="0">
                <a:latin typeface="Arial Narrow" panose="020B0606020202030204" pitchFamily="34" charset="0"/>
                <a:ea typeface="Calibri" panose="020F0502020204030204" pitchFamily="34" charset="0"/>
                <a:cs typeface="Times New Roman" panose="02020603050405020304" pitchFamily="18" charset="0"/>
              </a:rPr>
              <a:t> </a:t>
            </a:r>
            <a:r>
              <a:rPr lang="en-NZ" sz="1400" b="1" dirty="0">
                <a:highlight>
                  <a:srgbClr val="C0C0C0"/>
                </a:highlight>
                <a:latin typeface="Arial Narrow" panose="020B0606020202030204" pitchFamily="34" charset="0"/>
                <a:ea typeface="Calibri" panose="020F0502020204030204" pitchFamily="34" charset="0"/>
                <a:cs typeface="Times New Roman" panose="02020603050405020304" pitchFamily="18" charset="0"/>
              </a:rPr>
              <a:t>The</a:t>
            </a:r>
            <a:r>
              <a:rPr lang="en-NZ" sz="1400" b="1" dirty="0">
                <a:solidFill>
                  <a:srgbClr val="FF0000"/>
                </a:solidFill>
                <a:highlight>
                  <a:srgbClr val="C0C0C0"/>
                </a:highlight>
                <a:latin typeface="Arial Narrow" panose="020B0606020202030204" pitchFamily="34" charset="0"/>
                <a:ea typeface="Calibri" panose="020F0502020204030204" pitchFamily="34" charset="0"/>
                <a:cs typeface="Times New Roman" panose="02020603050405020304" pitchFamily="18" charset="0"/>
              </a:rPr>
              <a:t> Holy Spirit </a:t>
            </a:r>
            <a:r>
              <a:rPr lang="en-NZ" sz="1400" b="1" dirty="0">
                <a:highlight>
                  <a:srgbClr val="C0C0C0"/>
                </a:highlight>
                <a:latin typeface="Arial Narrow" panose="020B0606020202030204" pitchFamily="34" charset="0"/>
                <a:ea typeface="Calibri" panose="020F0502020204030204" pitchFamily="34" charset="0"/>
                <a:cs typeface="Times New Roman" panose="02020603050405020304" pitchFamily="18" charset="0"/>
              </a:rPr>
              <a:t>is like a dove.</a:t>
            </a:r>
            <a:endParaRPr lang="en-NZ" sz="1400" dirty="0">
              <a:highlight>
                <a:srgbClr val="C0C0C0"/>
              </a:highlight>
              <a:latin typeface="Arial Narrow" panose="020B0606020202030204" pitchFamily="34" charset="0"/>
            </a:endParaRPr>
          </a:p>
        </p:txBody>
      </p:sp>
      <p:sp>
        <p:nvSpPr>
          <p:cNvPr id="14" name="Rectangle 13"/>
          <p:cNvSpPr/>
          <p:nvPr/>
        </p:nvSpPr>
        <p:spPr>
          <a:xfrm>
            <a:off x="7149469" y="6116221"/>
            <a:ext cx="2140330" cy="307777"/>
          </a:xfrm>
          <a:prstGeom prst="rect">
            <a:avLst/>
          </a:prstGeom>
        </p:spPr>
        <p:txBody>
          <a:bodyPr wrap="none">
            <a:spAutoFit/>
          </a:bodyPr>
          <a:lstStyle/>
          <a:p>
            <a:r>
              <a:rPr lang="en-NZ" sz="1400" b="1" dirty="0">
                <a:latin typeface="Arial Narrow" panose="020B0606020202030204" pitchFamily="34" charset="0"/>
                <a:ea typeface="Calibri" panose="020F0502020204030204" pitchFamily="34" charset="0"/>
                <a:cs typeface="Times New Roman" panose="02020603050405020304" pitchFamily="18" charset="0"/>
              </a:rPr>
              <a:t> </a:t>
            </a:r>
            <a:r>
              <a:rPr lang="en-NZ" sz="1400" b="1" dirty="0">
                <a:highlight>
                  <a:srgbClr val="C0C0C0"/>
                </a:highlight>
                <a:latin typeface="Arial Narrow" panose="020B0606020202030204" pitchFamily="34" charset="0"/>
                <a:ea typeface="Calibri" panose="020F0502020204030204" pitchFamily="34" charset="0"/>
                <a:cs typeface="Times New Roman" panose="02020603050405020304" pitchFamily="18" charset="0"/>
              </a:rPr>
              <a:t>The</a:t>
            </a:r>
            <a:r>
              <a:rPr lang="en-NZ" sz="1400" b="1" dirty="0">
                <a:solidFill>
                  <a:srgbClr val="FF0000"/>
                </a:solidFill>
                <a:highlight>
                  <a:srgbClr val="C0C0C0"/>
                </a:highlight>
                <a:latin typeface="Arial Narrow" panose="020B0606020202030204" pitchFamily="34" charset="0"/>
                <a:ea typeface="Calibri" panose="020F0502020204030204" pitchFamily="34" charset="0"/>
                <a:cs typeface="Times New Roman" panose="02020603050405020304" pitchFamily="18" charset="0"/>
              </a:rPr>
              <a:t> Holy Spirit </a:t>
            </a:r>
            <a:r>
              <a:rPr lang="en-NZ" sz="1400" b="1" dirty="0">
                <a:highlight>
                  <a:srgbClr val="C0C0C0"/>
                </a:highlight>
                <a:latin typeface="Arial Narrow" panose="020B0606020202030204" pitchFamily="34" charset="0"/>
                <a:ea typeface="Calibri" panose="020F0502020204030204" pitchFamily="34" charset="0"/>
                <a:cs typeface="Times New Roman" panose="02020603050405020304" pitchFamily="18" charset="0"/>
              </a:rPr>
              <a:t>is like wind.</a:t>
            </a:r>
            <a:endParaRPr lang="en-NZ" sz="1400" dirty="0">
              <a:highlight>
                <a:srgbClr val="C0C0C0"/>
              </a:highlight>
              <a:latin typeface="Arial Narrow" panose="020B0606020202030204" pitchFamily="34" charset="0"/>
            </a:endParaRPr>
          </a:p>
        </p:txBody>
      </p:sp>
      <p:pic>
        <p:nvPicPr>
          <p:cNvPr id="15" name="Picture 14" descr="A picture containing text, white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3390" y="4517606"/>
            <a:ext cx="2410593" cy="1687415"/>
          </a:xfrm>
          <a:prstGeom prst="rect">
            <a:avLst/>
          </a:prstGeom>
          <a:ln>
            <a:solidFill>
              <a:schemeClr val="tx1"/>
            </a:solidFill>
          </a:ln>
        </p:spPr>
      </p:pic>
      <p:sp>
        <p:nvSpPr>
          <p:cNvPr id="16"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S-07</a:t>
            </a:r>
          </a:p>
        </p:txBody>
      </p:sp>
      <p:sp>
        <p:nvSpPr>
          <p:cNvPr id="1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Action Button: Worksheet">
            <a:hlinkClick r:id="rId4"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Instruction"/>
          <p:cNvSpPr/>
          <p:nvPr/>
        </p:nvSpPr>
        <p:spPr>
          <a:xfrm>
            <a:off x="4620808" y="6405710"/>
            <a:ext cx="2933816" cy="430887"/>
          </a:xfrm>
          <a:prstGeom prst="rect">
            <a:avLst/>
          </a:prstGeom>
        </p:spPr>
        <p:txBody>
          <a:bodyPr wrap="none">
            <a:spAutoFit/>
          </a:bodyPr>
          <a:lstStyle/>
          <a:p>
            <a:pPr lvl="0" algn="ctr"/>
            <a:r>
              <a:rPr lang="en-GB" sz="1100" dirty="0">
                <a:latin typeface="Arial" pitchFamily="34" charset="0"/>
                <a:ea typeface="Segoe UI" pitchFamily="34" charset="0"/>
                <a:cs typeface="Arial" pitchFamily="34" charset="0"/>
              </a:rPr>
              <a:t>Click the yellow button for answers.</a:t>
            </a:r>
          </a:p>
          <a:p>
            <a:pPr lvl="0" algn="ctr"/>
            <a:r>
              <a:rPr lang="en-GB" sz="1100" dirty="0">
                <a:latin typeface="Arial" pitchFamily="34" charset="0"/>
                <a:ea typeface="Segoe UI" pitchFamily="34" charset="0"/>
                <a:cs typeface="Arial" pitchFamily="34" charset="0"/>
              </a:rPr>
              <a:t>Click the worksheet icon to open worksheet.</a:t>
            </a:r>
          </a:p>
        </p:txBody>
      </p:sp>
      <p:sp>
        <p:nvSpPr>
          <p:cNvPr id="21" name="Oval 20"/>
          <p:cNvSpPr/>
          <p:nvPr/>
        </p:nvSpPr>
        <p:spPr>
          <a:xfrm>
            <a:off x="10648686" y="2444543"/>
            <a:ext cx="546056" cy="514905"/>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3" name="Straight Connector 22"/>
          <p:cNvCxnSpPr>
            <a:cxnSpLocks/>
          </p:cNvCxnSpPr>
          <p:nvPr/>
        </p:nvCxnSpPr>
        <p:spPr>
          <a:xfrm>
            <a:off x="4678532" y="2313212"/>
            <a:ext cx="1362668" cy="4598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4500979" y="2788939"/>
            <a:ext cx="1540221" cy="455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429957" y="2313687"/>
            <a:ext cx="1611243" cy="978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57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2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987" y="124281"/>
            <a:ext cx="10515600" cy="1325563"/>
          </a:xfrm>
        </p:spPr>
        <p:txBody>
          <a:bodyPr>
            <a:normAutofit fontScale="90000"/>
          </a:bodyPr>
          <a:lstStyle/>
          <a:p>
            <a:pPr algn="ctr"/>
            <a:r>
              <a:rPr lang="en-NZ" sz="480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Telling the story of </a:t>
            </a:r>
            <a:r>
              <a:rPr lang="en-NZ" sz="4800" b="1" dirty="0">
                <a:ln w="19050">
                  <a:solidFill>
                    <a:srgbClr val="FFFF00"/>
                  </a:solidFill>
                  <a:prstDash val="solid"/>
                </a:ln>
                <a:solidFill>
                  <a:srgbClr val="FF0000"/>
                </a:solidFill>
                <a:effectLst>
                  <a:outerShdw blurRad="38100" dist="22860" dir="5400000" algn="tl" rotWithShape="0">
                    <a:srgbClr val="000000">
                      <a:alpha val="30000"/>
                    </a:srgbClr>
                  </a:outerShdw>
                </a:effectLst>
                <a:latin typeface="AR CENA" panose="02000000000000000000" pitchFamily="2" charset="0"/>
              </a:rPr>
              <a:t>Pentecost</a:t>
            </a:r>
            <a:r>
              <a:rPr lang="en-NZ"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 </a:t>
            </a:r>
            <a:r>
              <a:rPr lang="en-NZ" sz="480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in pictures</a:t>
            </a:r>
          </a:p>
        </p:txBody>
      </p:sp>
      <p:sp>
        <p:nvSpPr>
          <p:cNvPr id="5" name="Rectangle 4"/>
          <p:cNvSpPr/>
          <p:nvPr/>
        </p:nvSpPr>
        <p:spPr>
          <a:xfrm>
            <a:off x="6343669" y="1728018"/>
            <a:ext cx="5683064" cy="3955635"/>
          </a:xfrm>
          <a:prstGeom prst="rect">
            <a:avLst/>
          </a:prstGeom>
          <a:solidFill>
            <a:schemeClr val="accent4">
              <a:lumMod val="20000"/>
              <a:lumOff val="80000"/>
            </a:schemeClr>
          </a:solidFill>
        </p:spPr>
        <p:txBody>
          <a:bodyPr wrap="square">
            <a:spAutoFit/>
          </a:bodyPr>
          <a:lstStyle/>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Look at each picture of the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000" dirty="0">
                <a:latin typeface="Arial" panose="020B0604020202020204" pitchFamily="34" charset="0"/>
                <a:ea typeface="Calibri" panose="020F0502020204030204" pitchFamily="34" charset="0"/>
                <a:cs typeface="Arial" panose="020B0604020202020204" pitchFamily="34" charset="0"/>
              </a:rPr>
              <a:t> story.</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Tell the story of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000" dirty="0">
                <a:latin typeface="Arial" panose="020B0604020202020204" pitchFamily="34" charset="0"/>
                <a:ea typeface="Calibri" panose="020F0502020204030204" pitchFamily="34" charset="0"/>
                <a:cs typeface="Arial" panose="020B0604020202020204" pitchFamily="34" charset="0"/>
              </a:rPr>
              <a:t> around your class circle – don’t forget to make the sound of the rushing wind and the excited people.</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Choose your favourite picture and tell a friend what you like about it.</a:t>
            </a: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Look at how the artist used colours and shapes to show the people filled with the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Holy Spirit</a:t>
            </a:r>
            <a:r>
              <a:rPr lang="en-NZ" sz="2000" dirty="0">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15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Create your own</a:t>
            </a:r>
            <a:r>
              <a:rPr lang="en-NZ" sz="2000" b="1" dirty="0">
                <a:latin typeface="Arial" panose="020B0604020202020204" pitchFamily="34" charset="0"/>
                <a:ea typeface="Calibri" panose="020F0502020204030204" pitchFamily="34" charset="0"/>
                <a:cs typeface="Arial" panose="020B0604020202020204" pitchFamily="34" charset="0"/>
              </a:rPr>
              <a:t> </a:t>
            </a:r>
            <a:r>
              <a:rPr lang="en-NZ" sz="2000" b="1" dirty="0">
                <a:solidFill>
                  <a:srgbClr val="FF0000"/>
                </a:solidFill>
                <a:latin typeface="Arial" panose="020B0604020202020204" pitchFamily="34" charset="0"/>
                <a:ea typeface="Calibri" panose="020F0502020204030204" pitchFamily="34" charset="0"/>
                <a:cs typeface="Arial" panose="020B0604020202020204" pitchFamily="34" charset="0"/>
              </a:rPr>
              <a:t>Pentecost</a:t>
            </a:r>
            <a:r>
              <a:rPr lang="en-NZ" sz="2000" dirty="0">
                <a:latin typeface="Arial" panose="020B0604020202020204" pitchFamily="34" charset="0"/>
                <a:ea typeface="Calibri" panose="020F0502020204030204" pitchFamily="34" charset="0"/>
                <a:cs typeface="Arial" panose="020B0604020202020204" pitchFamily="34" charset="0"/>
              </a:rPr>
              <a:t> art work to share with your family and tell them the story.</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S-08</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descr="A graffiti covered wall&#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33" y="1676189"/>
            <a:ext cx="5717311" cy="4059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rigger: pic 1"/>
          <p:cNvSpPr/>
          <p:nvPr/>
        </p:nvSpPr>
        <p:spPr>
          <a:xfrm>
            <a:off x="197733" y="1681536"/>
            <a:ext cx="2104403" cy="1760911"/>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ger: Pic 3"/>
          <p:cNvSpPr/>
          <p:nvPr/>
        </p:nvSpPr>
        <p:spPr>
          <a:xfrm>
            <a:off x="2312894" y="1676190"/>
            <a:ext cx="3602150" cy="176625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ger: pic 2"/>
          <p:cNvSpPr/>
          <p:nvPr/>
        </p:nvSpPr>
        <p:spPr>
          <a:xfrm>
            <a:off x="197733" y="3442447"/>
            <a:ext cx="1943039" cy="229303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ger: pic 4"/>
          <p:cNvSpPr/>
          <p:nvPr/>
        </p:nvSpPr>
        <p:spPr>
          <a:xfrm>
            <a:off x="2151529" y="3442447"/>
            <a:ext cx="3763515" cy="229303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6" name="Picture 4" descr="A picture containing text, book&#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33" y="1681536"/>
            <a:ext cx="5717311" cy="4002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3" descr="A group of people around each other&#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33" y="2079885"/>
            <a:ext cx="5717311" cy="3316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506" y="1536192"/>
            <a:ext cx="3437374" cy="4655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 descr="A graffiti covered wall&#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54" y="1536192"/>
            <a:ext cx="4768685" cy="463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3097757" y="6557583"/>
            <a:ext cx="6048112" cy="276999"/>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For a closer look at the pictures click each one, then click the picture to see the others.</a:t>
            </a:r>
          </a:p>
        </p:txBody>
      </p:sp>
    </p:spTree>
    <p:extLst>
      <p:ext uri="{BB962C8B-B14F-4D97-AF65-F5344CB8AC3E}">
        <p14:creationId xmlns:p14="http://schemas.microsoft.com/office/powerpoint/2010/main" val="1276318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10" presetClass="exit" presetSubtype="0" fill="hold"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750" fill="hold"/>
                                        <p:tgtEl>
                                          <p:spTgt spid="12"/>
                                        </p:tgtEl>
                                        <p:attrNameLst>
                                          <p:attrName>ppt_w</p:attrName>
                                        </p:attrNameLst>
                                      </p:cBhvr>
                                      <p:tavLst>
                                        <p:tav tm="0">
                                          <p:val>
                                            <p:fltVal val="0"/>
                                          </p:val>
                                        </p:tav>
                                        <p:tav tm="100000">
                                          <p:val>
                                            <p:strVal val="#ppt_w"/>
                                          </p:val>
                                        </p:tav>
                                      </p:tavLst>
                                    </p:anim>
                                    <p:anim calcmode="lin" valueType="num">
                                      <p:cBhvr>
                                        <p:cTn id="28" dur="750" fill="hold"/>
                                        <p:tgtEl>
                                          <p:spTgt spid="12"/>
                                        </p:tgtEl>
                                        <p:attrNameLst>
                                          <p:attrName>ppt_h</p:attrName>
                                        </p:attrNameLst>
                                      </p:cBhvr>
                                      <p:tavLst>
                                        <p:tav tm="0">
                                          <p:val>
                                            <p:fltVal val="0"/>
                                          </p:val>
                                        </p:tav>
                                        <p:tav tm="100000">
                                          <p:val>
                                            <p:strVal val="#ppt_h"/>
                                          </p:val>
                                        </p:tav>
                                      </p:tavLst>
                                    </p:anim>
                                    <p:animEffect transition="in" filter="fade">
                                      <p:cBhvr>
                                        <p:cTn id="29" dur="750"/>
                                        <p:tgtEl>
                                          <p:spTgt spid="12"/>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750" fill="hold"/>
                                        <p:tgtEl>
                                          <p:spTgt spid="14"/>
                                        </p:tgtEl>
                                        <p:attrNameLst>
                                          <p:attrName>ppt_w</p:attrName>
                                        </p:attrNameLst>
                                      </p:cBhvr>
                                      <p:tavLst>
                                        <p:tav tm="0">
                                          <p:val>
                                            <p:fltVal val="0"/>
                                          </p:val>
                                        </p:tav>
                                        <p:tav tm="100000">
                                          <p:val>
                                            <p:strVal val="#ppt_w"/>
                                          </p:val>
                                        </p:tav>
                                      </p:tavLst>
                                    </p:anim>
                                    <p:anim calcmode="lin" valueType="num">
                                      <p:cBhvr>
                                        <p:cTn id="48" dur="750" fill="hold"/>
                                        <p:tgtEl>
                                          <p:spTgt spid="14"/>
                                        </p:tgtEl>
                                        <p:attrNameLst>
                                          <p:attrName>ppt_h</p:attrName>
                                        </p:attrNameLst>
                                      </p:cBhvr>
                                      <p:tavLst>
                                        <p:tav tm="0">
                                          <p:val>
                                            <p:fltVal val="0"/>
                                          </p:val>
                                        </p:tav>
                                        <p:tav tm="100000">
                                          <p:val>
                                            <p:strVal val="#ppt_h"/>
                                          </p:val>
                                        </p:tav>
                                      </p:tavLst>
                                    </p:anim>
                                    <p:animEffect transition="in" filter="fade">
                                      <p:cBhvr>
                                        <p:cTn id="49" dur="750"/>
                                        <p:tgtEl>
                                          <p:spTgt spid="14"/>
                                        </p:tgtEl>
                                      </p:cBhvr>
                                    </p:animEffect>
                                  </p:childTnLst>
                                </p:cTn>
                              </p:par>
                              <p:par>
                                <p:cTn id="50" presetID="10" presetClass="exit" presetSubtype="0" fill="hold"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750" fill="hold"/>
                                        <p:tgtEl>
                                          <p:spTgt spid="16"/>
                                        </p:tgtEl>
                                        <p:attrNameLst>
                                          <p:attrName>ppt_w</p:attrName>
                                        </p:attrNameLst>
                                      </p:cBhvr>
                                      <p:tavLst>
                                        <p:tav tm="0">
                                          <p:val>
                                            <p:fltVal val="0"/>
                                          </p:val>
                                        </p:tav>
                                        <p:tav tm="100000">
                                          <p:val>
                                            <p:strVal val="#ppt_w"/>
                                          </p:val>
                                        </p:tav>
                                      </p:tavLst>
                                    </p:anim>
                                    <p:anim calcmode="lin" valueType="num">
                                      <p:cBhvr>
                                        <p:cTn id="68" dur="750" fill="hold"/>
                                        <p:tgtEl>
                                          <p:spTgt spid="16"/>
                                        </p:tgtEl>
                                        <p:attrNameLst>
                                          <p:attrName>ppt_h</p:attrName>
                                        </p:attrNameLst>
                                      </p:cBhvr>
                                      <p:tavLst>
                                        <p:tav tm="0">
                                          <p:val>
                                            <p:fltVal val="0"/>
                                          </p:val>
                                        </p:tav>
                                        <p:tav tm="100000">
                                          <p:val>
                                            <p:strVal val="#ppt_h"/>
                                          </p:val>
                                        </p:tav>
                                      </p:tavLst>
                                    </p:anim>
                                    <p:animEffect transition="in" filter="fade">
                                      <p:cBhvr>
                                        <p:cTn id="69" dur="750"/>
                                        <p:tgtEl>
                                          <p:spTgt spid="16"/>
                                        </p:tgtEl>
                                      </p:cBhvr>
                                    </p:animEffect>
                                  </p:childTnLst>
                                </p:cTn>
                              </p:par>
                              <p:par>
                                <p:cTn id="70" presetID="10" presetClass="exit" presetSubtype="0" fill="hold"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500"/>
                                        <p:tgtEl>
                                          <p:spTgt spid="4"/>
                                        </p:tgtEl>
                                      </p:cBhvr>
                                    </p:animEffect>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489" y="0"/>
            <a:ext cx="10515600" cy="1325563"/>
          </a:xfrm>
        </p:spPr>
        <p:txBody>
          <a:bodyPr>
            <a:normAutofit/>
          </a:bodyPr>
          <a:lstStyle/>
          <a:p>
            <a:pPr algn="ctr"/>
            <a:r>
              <a:rPr lang="en-NZ"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 CENA" panose="02000000000000000000" pitchFamily="2" charset="0"/>
              </a:rPr>
              <a:t>Check Up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2697" y="197470"/>
            <a:ext cx="2947433" cy="131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C0000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S-09</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Shape: 1"/>
          <p:cNvSpPr/>
          <p:nvPr/>
        </p:nvSpPr>
        <p:spPr>
          <a:xfrm>
            <a:off x="1208686" y="1811488"/>
            <a:ext cx="10141593" cy="523220"/>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The </a:t>
            </a:r>
            <a:r>
              <a:rPr lang="en-NZ" sz="2400" b="1" dirty="0">
                <a:solidFill>
                  <a:srgbClr val="FF0000"/>
                </a:solidFill>
                <a:latin typeface="Arial" panose="020B0604020202020204" pitchFamily="34" charset="0"/>
                <a:cs typeface="Arial" panose="020B0604020202020204" pitchFamily="34" charset="0"/>
              </a:rPr>
              <a:t>Pentecost</a:t>
            </a:r>
            <a:r>
              <a:rPr lang="en-NZ" sz="2400" dirty="0">
                <a:solidFill>
                  <a:schemeClr val="tx1"/>
                </a:solidFill>
                <a:latin typeface="Arial" panose="020B0604020202020204" pitchFamily="34" charset="0"/>
                <a:cs typeface="Arial" panose="020B0604020202020204" pitchFamily="34" charset="0"/>
              </a:rPr>
              <a:t> story is about …</a:t>
            </a:r>
          </a:p>
        </p:txBody>
      </p:sp>
      <p:sp>
        <p:nvSpPr>
          <p:cNvPr id="9" name="Shape: 2"/>
          <p:cNvSpPr/>
          <p:nvPr/>
        </p:nvSpPr>
        <p:spPr>
          <a:xfrm>
            <a:off x="1208686" y="2431965"/>
            <a:ext cx="10141593" cy="510449"/>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3 things that happened when the</a:t>
            </a:r>
            <a:r>
              <a:rPr lang="en-NZ" sz="2400" b="1" dirty="0">
                <a:solidFill>
                  <a:schemeClr val="tx1"/>
                </a:solidFill>
                <a:latin typeface="Arial" panose="020B0604020202020204" pitchFamily="34" charset="0"/>
                <a:cs typeface="Arial" panose="020B0604020202020204" pitchFamily="34" charset="0"/>
              </a:rPr>
              <a:t> </a:t>
            </a:r>
            <a:r>
              <a:rPr lang="en-NZ" sz="2400" b="1" dirty="0">
                <a:solidFill>
                  <a:srgbClr val="FF0000"/>
                </a:solidFill>
                <a:latin typeface="Arial" panose="020B0604020202020204" pitchFamily="34" charset="0"/>
                <a:cs typeface="Arial" panose="020B0604020202020204" pitchFamily="34" charset="0"/>
              </a:rPr>
              <a:t>Holy Spirit</a:t>
            </a:r>
            <a:r>
              <a:rPr lang="en-NZ" sz="2400" b="1" dirty="0">
                <a:solidFill>
                  <a:schemeClr val="tx1"/>
                </a:solidFill>
                <a:latin typeface="Arial" panose="020B0604020202020204" pitchFamily="34" charset="0"/>
                <a:cs typeface="Arial" panose="020B0604020202020204" pitchFamily="34" charset="0"/>
              </a:rPr>
              <a:t> </a:t>
            </a:r>
            <a:r>
              <a:rPr lang="en-NZ" sz="2400" dirty="0">
                <a:solidFill>
                  <a:schemeClr val="tx1"/>
                </a:solidFill>
                <a:latin typeface="Arial" panose="020B0604020202020204" pitchFamily="34" charset="0"/>
                <a:cs typeface="Arial" panose="020B0604020202020204" pitchFamily="34" charset="0"/>
              </a:rPr>
              <a:t>came are …</a:t>
            </a:r>
            <a:endParaRPr lang="en-NZ" sz="3600" dirty="0">
              <a:solidFill>
                <a:schemeClr val="tx1"/>
              </a:solidFill>
              <a:latin typeface="Arial" panose="020B0604020202020204" pitchFamily="34" charset="0"/>
              <a:cs typeface="Arial" panose="020B0604020202020204" pitchFamily="34" charset="0"/>
            </a:endParaRPr>
          </a:p>
        </p:txBody>
      </p:sp>
      <p:sp>
        <p:nvSpPr>
          <p:cNvPr id="10" name="Shape: 3"/>
          <p:cNvSpPr/>
          <p:nvPr/>
        </p:nvSpPr>
        <p:spPr>
          <a:xfrm>
            <a:off x="1208682" y="3039781"/>
            <a:ext cx="10141593" cy="551758"/>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The</a:t>
            </a:r>
            <a:r>
              <a:rPr lang="en-NZ" sz="2400" b="1" dirty="0">
                <a:solidFill>
                  <a:schemeClr val="tx1"/>
                </a:solidFill>
                <a:latin typeface="Arial" panose="020B0604020202020204" pitchFamily="34" charset="0"/>
                <a:cs typeface="Arial" panose="020B0604020202020204" pitchFamily="34" charset="0"/>
              </a:rPr>
              <a:t> </a:t>
            </a:r>
            <a:r>
              <a:rPr lang="en-NZ" sz="2400" b="1" dirty="0">
                <a:solidFill>
                  <a:srgbClr val="FF0000"/>
                </a:solidFill>
                <a:latin typeface="Arial" panose="020B0604020202020204" pitchFamily="34" charset="0"/>
                <a:cs typeface="Arial" panose="020B0604020202020204" pitchFamily="34" charset="0"/>
              </a:rPr>
              <a:t>Holy Spirit</a:t>
            </a:r>
            <a:r>
              <a:rPr lang="en-NZ" sz="2400" dirty="0">
                <a:solidFill>
                  <a:schemeClr val="tx1"/>
                </a:solidFill>
                <a:latin typeface="Arial" panose="020B0604020202020204" pitchFamily="34" charset="0"/>
                <a:cs typeface="Arial" panose="020B0604020202020204" pitchFamily="34" charset="0"/>
              </a:rPr>
              <a:t> is the </a:t>
            </a:r>
            <a:r>
              <a:rPr lang="en-NZ" sz="2400" b="1" dirty="0">
                <a:solidFill>
                  <a:srgbClr val="FF0000"/>
                </a:solidFill>
                <a:latin typeface="Arial" panose="020B0604020202020204" pitchFamily="34" charset="0"/>
                <a:cs typeface="Arial" panose="020B0604020202020204" pitchFamily="34" charset="0"/>
              </a:rPr>
              <a:t>Spirit</a:t>
            </a:r>
            <a:r>
              <a:rPr lang="en-NZ" sz="2400" dirty="0">
                <a:solidFill>
                  <a:schemeClr val="tx1"/>
                </a:solidFill>
                <a:latin typeface="Arial" panose="020B0604020202020204" pitchFamily="34" charset="0"/>
                <a:cs typeface="Arial" panose="020B0604020202020204" pitchFamily="34" charset="0"/>
              </a:rPr>
              <a:t> of …</a:t>
            </a:r>
          </a:p>
        </p:txBody>
      </p:sp>
      <p:sp>
        <p:nvSpPr>
          <p:cNvPr id="11" name="Shape: 4"/>
          <p:cNvSpPr/>
          <p:nvPr/>
        </p:nvSpPr>
        <p:spPr>
          <a:xfrm>
            <a:off x="1208677" y="3679351"/>
            <a:ext cx="10141593" cy="552045"/>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What did the followers of Jesus see and hear at</a:t>
            </a:r>
            <a:r>
              <a:rPr lang="en-NZ" sz="2400" b="1" dirty="0">
                <a:solidFill>
                  <a:schemeClr val="tx1"/>
                </a:solidFill>
                <a:latin typeface="Arial" panose="020B0604020202020204" pitchFamily="34" charset="0"/>
                <a:cs typeface="Arial" panose="020B0604020202020204" pitchFamily="34" charset="0"/>
              </a:rPr>
              <a:t> </a:t>
            </a:r>
            <a:r>
              <a:rPr lang="en-NZ" sz="2400" b="1" dirty="0">
                <a:solidFill>
                  <a:srgbClr val="FF0000"/>
                </a:solidFill>
                <a:latin typeface="Arial" panose="020B0604020202020204" pitchFamily="34" charset="0"/>
                <a:cs typeface="Arial" panose="020B0604020202020204" pitchFamily="34" charset="0"/>
              </a:rPr>
              <a:t>Pentecost</a:t>
            </a:r>
            <a:r>
              <a:rPr lang="en-NZ" sz="2400" dirty="0">
                <a:solidFill>
                  <a:schemeClr val="tx1"/>
                </a:solidFill>
                <a:latin typeface="Arial" panose="020B0604020202020204" pitchFamily="34" charset="0"/>
                <a:cs typeface="Arial" panose="020B0604020202020204" pitchFamily="34" charset="0"/>
              </a:rPr>
              <a:t>?</a:t>
            </a:r>
          </a:p>
        </p:txBody>
      </p:sp>
      <p:sp>
        <p:nvSpPr>
          <p:cNvPr id="12" name="Shape: 5"/>
          <p:cNvSpPr/>
          <p:nvPr/>
        </p:nvSpPr>
        <p:spPr>
          <a:xfrm>
            <a:off x="1208678" y="4337157"/>
            <a:ext cx="10141593" cy="462897"/>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3200" dirty="0">
              <a:solidFill>
                <a:schemeClr val="tx1"/>
              </a:solidFill>
              <a:latin typeface="Arial" panose="020B0604020202020204" pitchFamily="34" charset="0"/>
              <a:cs typeface="Arial" panose="020B0604020202020204" pitchFamily="34" charset="0"/>
            </a:endParaRPr>
          </a:p>
        </p:txBody>
      </p:sp>
      <p:sp>
        <p:nvSpPr>
          <p:cNvPr id="13" name="Shape: 6"/>
          <p:cNvSpPr/>
          <p:nvPr/>
        </p:nvSpPr>
        <p:spPr>
          <a:xfrm>
            <a:off x="1208676" y="4887111"/>
            <a:ext cx="10141593" cy="462897"/>
          </a:xfrm>
          <a:prstGeom prst="rect">
            <a:avLst/>
          </a:prstGeom>
          <a:solidFill>
            <a:srgbClr val="FFFFE1"/>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3200" dirty="0">
              <a:solidFill>
                <a:schemeClr val="tx1"/>
              </a:solidFill>
              <a:latin typeface="Arial" panose="020B0604020202020204" pitchFamily="34" charset="0"/>
              <a:cs typeface="Arial" panose="020B0604020202020204" pitchFamily="34" charset="0"/>
            </a:endParaRPr>
          </a:p>
        </p:txBody>
      </p:sp>
      <p:sp>
        <p:nvSpPr>
          <p:cNvPr id="14" name="1)"/>
          <p:cNvSpPr txBox="1"/>
          <p:nvPr/>
        </p:nvSpPr>
        <p:spPr>
          <a:xfrm>
            <a:off x="655383" y="1811488"/>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1)</a:t>
            </a:r>
          </a:p>
        </p:txBody>
      </p:sp>
      <p:sp>
        <p:nvSpPr>
          <p:cNvPr id="15" name="2)"/>
          <p:cNvSpPr txBox="1"/>
          <p:nvPr/>
        </p:nvSpPr>
        <p:spPr>
          <a:xfrm>
            <a:off x="655383" y="2455508"/>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2)</a:t>
            </a:r>
          </a:p>
        </p:txBody>
      </p:sp>
      <p:sp>
        <p:nvSpPr>
          <p:cNvPr id="16" name="3)"/>
          <p:cNvSpPr txBox="1"/>
          <p:nvPr/>
        </p:nvSpPr>
        <p:spPr>
          <a:xfrm>
            <a:off x="655383" y="3084032"/>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3)</a:t>
            </a:r>
          </a:p>
        </p:txBody>
      </p:sp>
      <p:sp>
        <p:nvSpPr>
          <p:cNvPr id="17" name="4)"/>
          <p:cNvSpPr txBox="1"/>
          <p:nvPr/>
        </p:nvSpPr>
        <p:spPr>
          <a:xfrm>
            <a:off x="655382" y="3732504"/>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4)</a:t>
            </a:r>
          </a:p>
        </p:txBody>
      </p:sp>
      <p:sp>
        <p:nvSpPr>
          <p:cNvPr id="18" name="5)"/>
          <p:cNvSpPr txBox="1"/>
          <p:nvPr/>
        </p:nvSpPr>
        <p:spPr>
          <a:xfrm>
            <a:off x="657146" y="4340863"/>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5)</a:t>
            </a:r>
          </a:p>
        </p:txBody>
      </p:sp>
      <p:sp>
        <p:nvSpPr>
          <p:cNvPr id="19" name="6)"/>
          <p:cNvSpPr txBox="1"/>
          <p:nvPr/>
        </p:nvSpPr>
        <p:spPr>
          <a:xfrm>
            <a:off x="655382" y="4884637"/>
            <a:ext cx="553299"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6)</a:t>
            </a:r>
          </a:p>
        </p:txBody>
      </p:sp>
      <p:sp>
        <p:nvSpPr>
          <p:cNvPr id="20"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630512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0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1">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2">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7442</TotalTime>
  <Words>1665</Words>
  <Application>Microsoft Office PowerPoint</Application>
  <PresentationFormat>Widescreen</PresentationFormat>
  <Paragraphs>197</Paragraphs>
  <Slides>11</Slides>
  <Notes>11</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 BLANCA</vt:lpstr>
      <vt:lpstr>AR CENA</vt:lpstr>
      <vt:lpstr>Arial</vt:lpstr>
      <vt:lpstr>Arial Narrow</vt:lpstr>
      <vt:lpstr>Calibri</vt:lpstr>
      <vt:lpstr>Calibri Light</vt:lpstr>
      <vt:lpstr>Segoe UI</vt:lpstr>
      <vt:lpstr>Times New Roman</vt:lpstr>
      <vt:lpstr>Wingdings</vt:lpstr>
      <vt:lpstr>Office Theme</vt:lpstr>
      <vt:lpstr>The Holy Spirit Te Wairua Tapu comes at Pentecost</vt:lpstr>
      <vt:lpstr>Learning Intentions</vt:lpstr>
      <vt:lpstr>The Feast of Pentecost on the Liturgical Calendar</vt:lpstr>
      <vt:lpstr>Pentecost is the day the  Holy Spirit came to the apostles</vt:lpstr>
      <vt:lpstr>Who was present in the upstairs room when the Holy Spirit came?</vt:lpstr>
      <vt:lpstr>The story of Pentecost</vt:lpstr>
      <vt:lpstr>After the Holy Spirit came the apostles changed</vt:lpstr>
      <vt:lpstr>Telling the story of Pentecost in pictures</vt:lpstr>
      <vt:lpstr>Check Up</vt:lpstr>
      <vt:lpstr>Time For Reflection</vt:lpstr>
      <vt:lpstr>After the Holy Spirit came the apostles changed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Holy Spirit Te Wairua Tapu comes at Pentecost</dc:title>
  <dc:creator>Jenny McCairn</dc:creator>
  <cp:lastModifiedBy>Pierre Schmits</cp:lastModifiedBy>
  <cp:revision>57</cp:revision>
  <dcterms:created xsi:type="dcterms:W3CDTF">2017-05-03T05:56:20Z</dcterms:created>
  <dcterms:modified xsi:type="dcterms:W3CDTF">2017-05-25T02:57:01Z</dcterms:modified>
</cp:coreProperties>
</file>