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1" r:id="rId2"/>
    <p:sldId id="338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47" r:id="rId11"/>
    <p:sldId id="348" r:id="rId12"/>
    <p:sldId id="349" r:id="rId13"/>
    <p:sldId id="346" r:id="rId14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sson Structure" id="{1BFC4C63-1698-4CE9-82AD-80E0E92CE677}">
          <p14:sldIdLst>
            <p14:sldId id="261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7"/>
            <p14:sldId id="348"/>
            <p14:sldId id="349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AAB14F"/>
    <a:srgbClr val="00206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4" autoAdjust="0"/>
    <p:restoredTop sz="93605" autoAdjust="0"/>
  </p:normalViewPr>
  <p:slideViewPr>
    <p:cSldViewPr snapToGrid="0" snapToObjects="1">
      <p:cViewPr>
        <p:scale>
          <a:sx n="90" d="100"/>
          <a:sy n="90" d="100"/>
        </p:scale>
        <p:origin x="528" y="8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4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2" d="100"/>
        <a:sy n="142" d="100"/>
      </p:scale>
      <p:origin x="0" y="5226"/>
    </p:cViewPr>
  </p:sorterViewPr>
  <p:notesViewPr>
    <p:cSldViewPr snapToGrid="0" snapToObjects="1">
      <p:cViewPr>
        <p:scale>
          <a:sx n="90" d="100"/>
          <a:sy n="90" d="100"/>
        </p:scale>
        <p:origin x="-2124" y="810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6F0A2-C84B-41DB-80A8-8F6966937198}" type="datetimeFigureOut">
              <a:rPr lang="en-GB" smtClean="0"/>
              <a:pPr/>
              <a:t>29/05/2017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CACF5-E34C-42EA-8512-2766929333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765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04276-07BE-4A5D-950F-D17C3B3BA64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>
          <a:xfrm>
            <a:off x="363596" y="4715153"/>
            <a:ext cx="6065212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Slide Image Placeholder 1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115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qG_lvZhU-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Bible story about Pentecost during class prayer this week.</a:t>
            </a:r>
          </a:p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854C1-D8DB-439C-8B37-6CAF82AB5E22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23427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using the MP3 ‘Holy Spirit Song’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854C1-D8DB-439C-8B37-6CAF82AB5E22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40922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1758656"/>
            <a:ext cx="3211500" cy="7230032"/>
          </a:xfrm>
          <a:prstGeom prst="rect">
            <a:avLst/>
          </a:prstGeom>
        </p:spPr>
        <p:txBody>
          <a:bodyPr/>
          <a:lstStyle/>
          <a:p>
            <a:endParaRPr lang="en-GB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B7D854C1-D8DB-439C-8B37-6CAF82AB5E2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308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MP3 is played to help create a reflective atmosphere and bring the children to stillness and silence as the teacher invites them to </a:t>
            </a:r>
            <a:r>
              <a:rPr lang="en-NZ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something they have done yesterday or today that shows that the </a:t>
            </a:r>
            <a:r>
              <a:rPr lang="en-N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Holy Spirit </a:t>
            </a:r>
            <a:r>
              <a:rPr lang="en-NZ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in their heart helping them to do the kind things Jesus did when he lived on earth to help others.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854C1-D8DB-439C-8B37-6CAF82AB5E22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645123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each word in the sentence below on the matrix and highlight it in the sentence </a:t>
            </a:r>
            <a:r>
              <a:rPr lang="en-N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Word Find.</a:t>
            </a:r>
          </a:p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Holy Spirit helps people to follow Jesus by being kind and loving to others especially when they are sad or lonely.</a:t>
            </a:r>
          </a:p>
          <a:p>
            <a:pPr lv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854C1-D8DB-439C-8B37-6CAF82AB5E22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83101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1758656"/>
            <a:ext cx="3211500" cy="7230032"/>
          </a:xfrm>
          <a:prstGeom prst="rect">
            <a:avLst/>
          </a:prstGeom>
        </p:spPr>
        <p:txBody>
          <a:bodyPr/>
          <a:lstStyle/>
          <a:p>
            <a:endParaRPr lang="en-GB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B7D854C1-D8DB-439C-8B37-6CAF82AB5E22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577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854C1-D8DB-439C-8B37-6CAF82AB5E22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42952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the clip </a:t>
            </a:r>
          </a:p>
          <a:p>
            <a:r>
              <a:rPr lang="en-N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https://www.youtube.com/watch?v=IqG_lvZhU-A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Animated </a:t>
            </a:r>
          </a:p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Holy Spirit Comes (includes some miracles that happened after Pentecost)</a:t>
            </a:r>
          </a:p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2:57 minutes</a:t>
            </a:r>
          </a:p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Responses to the questions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The 12 apostles and Jesus’ mother Mary – she was his first follower.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Jesus is not there because he has returned to God his Father in heaven – revise Ascension story.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Jesus told them he would send his Spirit – they are wondering when he will come.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The picture shows the signs of the Holy Spirit coming - you can see are the dove and the mighty wind moving the curtain.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 The apostles can hear the sound of the wind and soon the tongues of fire will come and rest on them.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44094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</a:t>
            </a:r>
          </a:p>
          <a:p>
            <a:pPr lvl="0"/>
            <a:r>
              <a:rPr lang="en-N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D, 2) E, 3) A, 4) C, 5) B, 6) F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53985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854C1-D8DB-439C-8B37-6CAF82AB5E22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973434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854C1-D8DB-439C-8B37-6CAF82AB5E22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345209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854C1-D8DB-439C-8B37-6CAF82AB5E22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02316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0D677-DEC0-4940-8013-C9F6E12CFB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4763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2987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3339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D835AF5-F9AC-4673-A623-693111D213C3}" type="datetimeFigureOut">
              <a:rPr lang="en-GB" smtClean="0"/>
              <a:pPr/>
              <a:t>29/05/2017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BECE7DE-0CB7-4179-B5BD-932890AE2D3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3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91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tinyurl.com/NCRSfeedback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qG_lvZhU-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6" name="Title"/>
          <p:cNvSpPr txBox="1"/>
          <p:nvPr/>
        </p:nvSpPr>
        <p:spPr>
          <a:xfrm>
            <a:off x="0" y="181561"/>
            <a:ext cx="9144000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4000" b="1" dirty="0"/>
              <a:t>The Holy Spirit </a:t>
            </a:r>
            <a:r>
              <a:rPr lang="en-NZ" sz="4000" b="1" dirty="0" err="1"/>
              <a:t>Te</a:t>
            </a:r>
            <a:r>
              <a:rPr lang="en-NZ" sz="4000" b="1" dirty="0"/>
              <a:t> Wairua </a:t>
            </a:r>
            <a:r>
              <a:rPr lang="en-NZ" sz="4000" b="1" dirty="0" err="1"/>
              <a:t>Tapu</a:t>
            </a:r>
            <a:r>
              <a:rPr lang="en-NZ" sz="4000" b="1" dirty="0"/>
              <a:t> </a:t>
            </a:r>
          </a:p>
          <a:p>
            <a:pPr algn="ctr"/>
            <a:r>
              <a:rPr lang="en-NZ" sz="4000" b="1" dirty="0"/>
              <a:t>comes in wind and fire</a:t>
            </a:r>
          </a:p>
        </p:txBody>
      </p:sp>
      <p:sp>
        <p:nvSpPr>
          <p:cNvPr id="7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R-1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S-01</a:t>
            </a:r>
          </a:p>
        </p:txBody>
      </p:sp>
      <p:sp>
        <p:nvSpPr>
          <p:cNvPr id="8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Image result for images for Pentecos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401" y="1639669"/>
            <a:ext cx="5893198" cy="3307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32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6" name="REMOVE THIS OBJECT"/>
          <p:cNvSpPr txBox="1"/>
          <p:nvPr/>
        </p:nvSpPr>
        <p:spPr>
          <a:xfrm>
            <a:off x="0" y="4044"/>
            <a:ext cx="9144000" cy="9541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How can children of your age show the </a:t>
            </a:r>
          </a:p>
          <a:p>
            <a:pPr algn="ctr"/>
            <a:r>
              <a:rPr lang="en-NZ" sz="2800" b="1" dirty="0"/>
              <a:t>Holy Spirit</a:t>
            </a:r>
            <a:r>
              <a:rPr lang="en-NZ" sz="2800" dirty="0"/>
              <a:t> is in your heart?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10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R-1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S-10</a:t>
            </a:r>
          </a:p>
        </p:txBody>
      </p:sp>
      <p:sp>
        <p:nvSpPr>
          <p:cNvPr id="11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C:\Users\a.kennedy\Pictures\St Mary's Star of the Sea\penetecost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96" y="1263196"/>
            <a:ext cx="2439679" cy="32543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661871" y="1286619"/>
            <a:ext cx="4904134" cy="30431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the sentences with examples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NZ" sz="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show the </a:t>
            </a:r>
            <a:r>
              <a:rPr lang="en-NZ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Holy Spirit </a:t>
            </a:r>
            <a:r>
              <a:rPr lang="en-N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in my heart when …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N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see someone who is sad I …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N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show someone how to …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N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speak kindly to …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N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help someone to …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en-N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ask the </a:t>
            </a:r>
            <a:r>
              <a:rPr lang="en-NZ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Holy Spirit </a:t>
            </a:r>
            <a:r>
              <a:rPr lang="en-N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help me to …</a:t>
            </a:r>
            <a:endParaRPr lang="en-N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ction Button: Audio">
            <a:hlinkClick r:id="" action="ppaction://noaction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Sound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: Tool instructions stop"/>
          <p:cNvSpPr txBox="1"/>
          <p:nvPr/>
        </p:nvSpPr>
        <p:spPr>
          <a:xfrm>
            <a:off x="3274962" y="4909873"/>
            <a:ext cx="2582758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900">
                <a:latin typeface="Arial" pitchFamily="34" charset="0"/>
                <a:ea typeface="Segoe UI" pitchFamily="34" charset="0"/>
                <a:cs typeface="Arial" pitchFamily="34" charset="0"/>
              </a:defRPr>
            </a:lvl1pPr>
          </a:lstStyle>
          <a:p>
            <a:r>
              <a:rPr lang="en-GB" dirty="0"/>
              <a:t>Click the audio button to stop </a:t>
            </a:r>
            <a:r>
              <a:rPr lang="en-GB" dirty="0" smtClean="0"/>
              <a:t>‘Holy Spirit Song’</a:t>
            </a:r>
            <a:endParaRPr lang="en-GB" dirty="0"/>
          </a:p>
        </p:txBody>
      </p:sp>
      <p:sp>
        <p:nvSpPr>
          <p:cNvPr id="18" name="TextBox: Tool instructions start"/>
          <p:cNvSpPr txBox="1"/>
          <p:nvPr/>
        </p:nvSpPr>
        <p:spPr>
          <a:xfrm>
            <a:off x="3274962" y="4909873"/>
            <a:ext cx="2576346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900">
                <a:latin typeface="Arial" pitchFamily="34" charset="0"/>
                <a:ea typeface="Segoe UI" pitchFamily="34" charset="0"/>
                <a:cs typeface="Arial" pitchFamily="34" charset="0"/>
              </a:defRPr>
            </a:lvl1pPr>
          </a:lstStyle>
          <a:p>
            <a:r>
              <a:rPr lang="en-GB" dirty="0"/>
              <a:t>Click the audio button to play </a:t>
            </a:r>
            <a:r>
              <a:rPr lang="en-GB" dirty="0" smtClean="0"/>
              <a:t>‘Holy Spirit Song’</a:t>
            </a:r>
            <a:endParaRPr lang="en-GB" dirty="0"/>
          </a:p>
        </p:txBody>
      </p:sp>
      <p:pic>
        <p:nvPicPr>
          <p:cNvPr id="4" name="Pentecost Y2-R01-S10 - Holy Spirit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588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3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17" grpId="1" animBg="1"/>
      <p:bldP spid="18" grpId="0"/>
      <p:bldP spid="18" grpId="1"/>
      <p:bldP spid="18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7" name="REMOVE THIS OBJECT"/>
          <p:cNvSpPr txBox="1"/>
          <p:nvPr/>
        </p:nvSpPr>
        <p:spPr>
          <a:xfrm>
            <a:off x="3557" y="3375"/>
            <a:ext cx="9144000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Check Up</a:t>
            </a:r>
          </a:p>
        </p:txBody>
      </p:sp>
      <p:sp>
        <p:nvSpPr>
          <p:cNvPr id="23" name="Shape: Border 5"/>
          <p:cNvSpPr/>
          <p:nvPr/>
        </p:nvSpPr>
        <p:spPr>
          <a:xfrm>
            <a:off x="874698" y="4162812"/>
            <a:ext cx="7992057" cy="4471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Shape: Border 4"/>
          <p:cNvSpPr/>
          <p:nvPr/>
        </p:nvSpPr>
        <p:spPr>
          <a:xfrm>
            <a:off x="874699" y="3628834"/>
            <a:ext cx="7992057" cy="4471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Shape: Border 3"/>
          <p:cNvSpPr/>
          <p:nvPr/>
        </p:nvSpPr>
        <p:spPr>
          <a:xfrm>
            <a:off x="874699" y="2775232"/>
            <a:ext cx="7992057" cy="766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Shape: Border 2"/>
          <p:cNvSpPr/>
          <p:nvPr/>
        </p:nvSpPr>
        <p:spPr>
          <a:xfrm>
            <a:off x="867624" y="2242030"/>
            <a:ext cx="7992000" cy="446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Shape: Border 1"/>
          <p:cNvSpPr/>
          <p:nvPr/>
        </p:nvSpPr>
        <p:spPr>
          <a:xfrm>
            <a:off x="867624" y="1708828"/>
            <a:ext cx="7992000" cy="446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: Line 5"/>
          <p:cNvSpPr txBox="1"/>
          <p:nvPr/>
        </p:nvSpPr>
        <p:spPr>
          <a:xfrm>
            <a:off x="878256" y="4184720"/>
            <a:ext cx="7467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NZ" sz="2000" dirty="0"/>
              <a:t>Questions I would like to ask about the topics in this resource are …</a:t>
            </a:r>
          </a:p>
        </p:txBody>
      </p:sp>
      <p:sp>
        <p:nvSpPr>
          <p:cNvPr id="33" name="Textbox: Line 4"/>
          <p:cNvSpPr txBox="1"/>
          <p:nvPr/>
        </p:nvSpPr>
        <p:spPr>
          <a:xfrm>
            <a:off x="878256" y="3648722"/>
            <a:ext cx="7467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NZ" sz="2000" dirty="0"/>
              <a:t>Which activity do you think helped you to learn best in this resource?</a:t>
            </a:r>
          </a:p>
        </p:txBody>
      </p:sp>
      <p:sp>
        <p:nvSpPr>
          <p:cNvPr id="34" name="Textbox: Line 3"/>
          <p:cNvSpPr txBox="1"/>
          <p:nvPr/>
        </p:nvSpPr>
        <p:spPr>
          <a:xfrm>
            <a:off x="886421" y="2808287"/>
            <a:ext cx="8050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000"/>
            </a:lvl1pPr>
          </a:lstStyle>
          <a:p>
            <a:r>
              <a:rPr lang="en-NZ" dirty="0"/>
              <a:t>Draw the </a:t>
            </a:r>
            <a:r>
              <a:rPr lang="en-NZ" b="1" dirty="0"/>
              <a:t>Holy Spirit </a:t>
            </a:r>
            <a:r>
              <a:rPr lang="en-NZ" dirty="0"/>
              <a:t>coming down to the apostles at </a:t>
            </a:r>
            <a:r>
              <a:rPr lang="en-NZ" b="1" dirty="0"/>
              <a:t>Pentecost</a:t>
            </a:r>
            <a:r>
              <a:rPr lang="en-NZ" dirty="0"/>
              <a:t> and share your picture with your family. Show the signs of wind and fire in the picture.</a:t>
            </a:r>
          </a:p>
        </p:txBody>
      </p:sp>
      <p:sp>
        <p:nvSpPr>
          <p:cNvPr id="35" name="Textbox: Line 2"/>
          <p:cNvSpPr txBox="1"/>
          <p:nvPr/>
        </p:nvSpPr>
        <p:spPr>
          <a:xfrm>
            <a:off x="878256" y="2268948"/>
            <a:ext cx="7873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000"/>
            </a:lvl1pPr>
          </a:lstStyle>
          <a:p>
            <a:r>
              <a:rPr lang="en-NZ" dirty="0"/>
              <a:t>How are the actions of wind and fire like the </a:t>
            </a:r>
            <a:r>
              <a:rPr lang="en-NZ" b="1" dirty="0"/>
              <a:t>Holy Spirit </a:t>
            </a:r>
            <a:r>
              <a:rPr lang="en-NZ" b="1" dirty="0" err="1"/>
              <a:t>Te</a:t>
            </a:r>
            <a:r>
              <a:rPr lang="en-NZ" b="1" dirty="0"/>
              <a:t> Wairua </a:t>
            </a:r>
            <a:r>
              <a:rPr lang="en-NZ" b="1" dirty="0" err="1"/>
              <a:t>Tapu</a:t>
            </a:r>
            <a:r>
              <a:rPr lang="en-NZ" dirty="0"/>
              <a:t>?</a:t>
            </a:r>
          </a:p>
        </p:txBody>
      </p:sp>
      <p:sp>
        <p:nvSpPr>
          <p:cNvPr id="36" name="Textbox: Line 1"/>
          <p:cNvSpPr txBox="1"/>
          <p:nvPr/>
        </p:nvSpPr>
        <p:spPr>
          <a:xfrm>
            <a:off x="878257" y="1732949"/>
            <a:ext cx="805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NZ" sz="2000" dirty="0"/>
              <a:t>The apostles thought the </a:t>
            </a:r>
            <a:r>
              <a:rPr lang="en-NZ" sz="2000" b="1" dirty="0"/>
              <a:t>Holy Spirit </a:t>
            </a:r>
            <a:r>
              <a:rPr lang="en-NZ" sz="2000" dirty="0"/>
              <a:t>sounded like ____ and looked like ____</a:t>
            </a:r>
          </a:p>
        </p:txBody>
      </p:sp>
      <p:sp>
        <p:nvSpPr>
          <p:cNvPr id="41" name="Shape: number 4"/>
          <p:cNvSpPr txBox="1"/>
          <p:nvPr/>
        </p:nvSpPr>
        <p:spPr>
          <a:xfrm>
            <a:off x="359827" y="3646530"/>
            <a:ext cx="42672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4)</a:t>
            </a:r>
          </a:p>
        </p:txBody>
      </p:sp>
      <p:sp>
        <p:nvSpPr>
          <p:cNvPr id="42" name="Shape: Number 3"/>
          <p:cNvSpPr txBox="1"/>
          <p:nvPr/>
        </p:nvSpPr>
        <p:spPr>
          <a:xfrm>
            <a:off x="363663" y="2804446"/>
            <a:ext cx="42672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3)</a:t>
            </a:r>
          </a:p>
        </p:txBody>
      </p:sp>
      <p:sp>
        <p:nvSpPr>
          <p:cNvPr id="43" name="Shape: Number 2"/>
          <p:cNvSpPr txBox="1"/>
          <p:nvPr/>
        </p:nvSpPr>
        <p:spPr>
          <a:xfrm>
            <a:off x="359827" y="2271965"/>
            <a:ext cx="42672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2)</a:t>
            </a:r>
          </a:p>
        </p:txBody>
      </p:sp>
      <p:sp>
        <p:nvSpPr>
          <p:cNvPr id="44" name="Shape: Number 1"/>
          <p:cNvSpPr txBox="1"/>
          <p:nvPr/>
        </p:nvSpPr>
        <p:spPr>
          <a:xfrm>
            <a:off x="363663" y="1719938"/>
            <a:ext cx="42672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1)</a:t>
            </a:r>
          </a:p>
        </p:txBody>
      </p:sp>
      <p:sp>
        <p:nvSpPr>
          <p:cNvPr id="19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R-1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S-11</a:t>
            </a:r>
          </a:p>
        </p:txBody>
      </p:sp>
      <p:sp>
        <p:nvSpPr>
          <p:cNvPr id="20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: Tool instructions"/>
          <p:cNvSpPr txBox="1"/>
          <p:nvPr/>
        </p:nvSpPr>
        <p:spPr>
          <a:xfrm>
            <a:off x="3700607" y="4912668"/>
            <a:ext cx="1742786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borders to reveal text</a:t>
            </a:r>
          </a:p>
        </p:txBody>
      </p:sp>
      <p:sp>
        <p:nvSpPr>
          <p:cNvPr id="26" name="Shape: number 4"/>
          <p:cNvSpPr txBox="1"/>
          <p:nvPr/>
        </p:nvSpPr>
        <p:spPr>
          <a:xfrm>
            <a:off x="354172" y="4162993"/>
            <a:ext cx="42672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5)</a:t>
            </a:r>
          </a:p>
        </p:txBody>
      </p:sp>
      <p:pic>
        <p:nvPicPr>
          <p:cNvPr id="24" name="Picture 23" descr="Image result for images for Pentecos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155" y="300635"/>
            <a:ext cx="2327583" cy="130632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1624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2" grpId="2"/>
      <p:bldP spid="22" grpId="3"/>
      <p:bldP spid="22" grpId="4"/>
      <p:bldP spid="22" grpId="5"/>
      <p:bldP spid="33" grpId="0"/>
      <p:bldP spid="33" grpId="1"/>
      <p:bldP spid="33" grpId="2"/>
      <p:bldP spid="33" grpId="3"/>
      <p:bldP spid="33" grpId="4"/>
      <p:bldP spid="33" grpId="5"/>
      <p:bldP spid="34" grpId="0"/>
      <p:bldP spid="34" grpId="1"/>
      <p:bldP spid="34" grpId="2"/>
      <p:bldP spid="34" grpId="3"/>
      <p:bldP spid="34" grpId="4"/>
      <p:bldP spid="34" grpId="5"/>
      <p:bldP spid="35" grpId="0"/>
      <p:bldP spid="35" grpId="1"/>
      <p:bldP spid="35" grpId="2"/>
      <p:bldP spid="35" grpId="3"/>
      <p:bldP spid="35" grpId="4"/>
      <p:bldP spid="35" grpId="5"/>
      <p:bldP spid="36" grpId="0"/>
      <p:bldP spid="36" grpId="1"/>
      <p:bldP spid="3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flective Music - Pentecost (2.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9827" y="142113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6" name="Title"/>
          <p:cNvSpPr txBox="1"/>
          <p:nvPr/>
        </p:nvSpPr>
        <p:spPr>
          <a:xfrm>
            <a:off x="0" y="-1772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Time for Reflection</a:t>
            </a:r>
          </a:p>
        </p:txBody>
      </p:sp>
      <p:sp>
        <p:nvSpPr>
          <p:cNvPr id="7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R-1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S-12</a:t>
            </a:r>
          </a:p>
        </p:txBody>
      </p:sp>
      <p:sp>
        <p:nvSpPr>
          <p:cNvPr id="9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C:\Users\a.kennedy\Pictures\St Bernadettes\YEAR 3 &amp; 4\20150320_13131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5" r="11407" b="26329"/>
          <a:stretch/>
        </p:blipFill>
        <p:spPr bwMode="auto">
          <a:xfrm>
            <a:off x="1320157" y="837480"/>
            <a:ext cx="6501666" cy="3739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Action Button: Audio">
            <a:hlinkClick r:id="" action="ppaction://noaction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Sound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: Tool instructions stop"/>
          <p:cNvSpPr txBox="1"/>
          <p:nvPr/>
        </p:nvSpPr>
        <p:spPr>
          <a:xfrm>
            <a:off x="3398507" y="4909873"/>
            <a:ext cx="2499403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900">
                <a:latin typeface="Arial" pitchFamily="34" charset="0"/>
                <a:ea typeface="Segoe UI" pitchFamily="34" charset="0"/>
                <a:cs typeface="Arial" pitchFamily="34" charset="0"/>
              </a:defRPr>
            </a:lvl1pPr>
          </a:lstStyle>
          <a:p>
            <a:r>
              <a:rPr lang="en-GB" dirty="0"/>
              <a:t>Click the audio button to stop reflective music</a:t>
            </a:r>
          </a:p>
        </p:txBody>
      </p:sp>
      <p:sp>
        <p:nvSpPr>
          <p:cNvPr id="17" name="TextBox: Tool instructions start"/>
          <p:cNvSpPr txBox="1"/>
          <p:nvPr/>
        </p:nvSpPr>
        <p:spPr>
          <a:xfrm>
            <a:off x="3398508" y="4909873"/>
            <a:ext cx="2492991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900">
                <a:latin typeface="Arial" pitchFamily="34" charset="0"/>
                <a:ea typeface="Segoe UI" pitchFamily="34" charset="0"/>
                <a:cs typeface="Arial" pitchFamily="34" charset="0"/>
              </a:defRPr>
            </a:lvl1pPr>
          </a:lstStyle>
          <a:p>
            <a:r>
              <a:rPr lang="en-GB" dirty="0"/>
              <a:t>Click the audio button to play reflective music</a:t>
            </a:r>
          </a:p>
        </p:txBody>
      </p:sp>
      <p:pic>
        <p:nvPicPr>
          <p:cNvPr id="18" name="Feedback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917"/>
            <a:ext cx="1170335" cy="8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16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/>
      <p:bldP spid="16" grpId="1"/>
      <p:bldP spid="17" grpId="0"/>
      <p:bldP spid="17" grpId="1"/>
      <p:bldP spid="1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R-1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S-09</a:t>
            </a:r>
          </a:p>
        </p:txBody>
      </p:sp>
      <p:sp>
        <p:nvSpPr>
          <p:cNvPr id="13" name="Action Button: Up">
            <a:hlinkClick r:id="rId3" action="ppaction://hlinksldjump" highlightClick="1"/>
          </p:cNvPr>
          <p:cNvSpPr/>
          <p:nvPr/>
        </p:nvSpPr>
        <p:spPr>
          <a:xfrm rot="16200000">
            <a:off x="8100000" y="4680000"/>
            <a:ext cx="360000" cy="36004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: Tool instructions"/>
          <p:cNvSpPr txBox="1"/>
          <p:nvPr/>
        </p:nvSpPr>
        <p:spPr>
          <a:xfrm>
            <a:off x="3444139" y="4912668"/>
            <a:ext cx="2255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up arrow to return to the lesson</a:t>
            </a:r>
          </a:p>
        </p:txBody>
      </p:sp>
      <p:sp>
        <p:nvSpPr>
          <p:cNvPr id="8" name="TextBox: Worksheet Indication"/>
          <p:cNvSpPr txBox="1"/>
          <p:nvPr/>
        </p:nvSpPr>
        <p:spPr>
          <a:xfrm>
            <a:off x="0" y="4783500"/>
            <a:ext cx="1260000" cy="360000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noAutofit/>
          </a:bodyPr>
          <a:lstStyle/>
          <a:p>
            <a:r>
              <a:rPr lang="en-GB" sz="1600" b="1" dirty="0">
                <a:latin typeface="Arial" pitchFamily="34" charset="0"/>
                <a:cs typeface="Arial" pitchFamily="34" charset="0"/>
              </a:rPr>
              <a:t>Worksheet</a:t>
            </a:r>
          </a:p>
        </p:txBody>
      </p:sp>
      <p:sp>
        <p:nvSpPr>
          <p:cNvPr id="9" name="REMOVE THIS OBJECT"/>
          <p:cNvSpPr txBox="1"/>
          <p:nvPr/>
        </p:nvSpPr>
        <p:spPr>
          <a:xfrm>
            <a:off x="3557" y="96877"/>
            <a:ext cx="9144000" cy="4770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500" dirty="0"/>
              <a:t>The </a:t>
            </a:r>
            <a:r>
              <a:rPr lang="en-NZ" sz="2500" b="1" dirty="0"/>
              <a:t>Holy Spirit</a:t>
            </a:r>
            <a:r>
              <a:rPr lang="en-NZ" sz="2500" dirty="0"/>
              <a:t> helps people to love and care for others as Jesus did</a:t>
            </a:r>
            <a:endParaRPr lang="en-GB" sz="25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120986"/>
              </p:ext>
            </p:extLst>
          </p:nvPr>
        </p:nvGraphicFramePr>
        <p:xfrm>
          <a:off x="284357" y="665333"/>
          <a:ext cx="5630060" cy="4140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006">
                  <a:extLst>
                    <a:ext uri="{9D8B030D-6E8A-4147-A177-3AD203B41FA5}">
                      <a16:colId xmlns:a16="http://schemas.microsoft.com/office/drawing/2014/main" val="2573029439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417696073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3026030393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2200768758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300356873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701638765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4164222515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1628890116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2211287764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2517015499"/>
                    </a:ext>
                  </a:extLst>
                </a:gridCol>
              </a:tblGrid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731784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01771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708782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587160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461392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952958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543330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071712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711827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43607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089927" y="2753846"/>
            <a:ext cx="2899231" cy="1841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Holy Spirit helps people to follow Jesus by being kind and loving to others especially when they are sad or lonely.</a:t>
            </a:r>
            <a:endParaRPr lang="en-N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Related image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347" y="1231868"/>
            <a:ext cx="2720502" cy="13602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4" name="REMOVE THIS OBJECT"/>
          <p:cNvSpPr txBox="1"/>
          <p:nvPr/>
        </p:nvSpPr>
        <p:spPr>
          <a:xfrm>
            <a:off x="6005640" y="641479"/>
            <a:ext cx="2901915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000" dirty="0" err="1"/>
              <a:t>Name______Date</a:t>
            </a:r>
            <a:r>
              <a:rPr lang="en-NZ" sz="2000" dirty="0"/>
              <a:t>______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39" name="Shape: Border 2"/>
          <p:cNvSpPr/>
          <p:nvPr/>
        </p:nvSpPr>
        <p:spPr>
          <a:xfrm>
            <a:off x="743065" y="3483135"/>
            <a:ext cx="7992057" cy="100442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Shape: Border 1"/>
          <p:cNvSpPr/>
          <p:nvPr/>
        </p:nvSpPr>
        <p:spPr>
          <a:xfrm>
            <a:off x="743067" y="2311130"/>
            <a:ext cx="7992057" cy="1004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MOVE THIS OBJECT"/>
          <p:cNvSpPr txBox="1"/>
          <p:nvPr/>
        </p:nvSpPr>
        <p:spPr>
          <a:xfrm>
            <a:off x="3557" y="3375"/>
            <a:ext cx="9144000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Learning Intentions</a:t>
            </a:r>
          </a:p>
        </p:txBody>
      </p:sp>
      <p:sp>
        <p:nvSpPr>
          <p:cNvPr id="35" name="Textbox: Line 2"/>
          <p:cNvSpPr txBox="1"/>
          <p:nvPr/>
        </p:nvSpPr>
        <p:spPr>
          <a:xfrm>
            <a:off x="795561" y="3495769"/>
            <a:ext cx="6804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NZ" sz="2800" dirty="0"/>
              <a:t>identify how the actions of wind and fire are like the Holy Spirit</a:t>
            </a:r>
          </a:p>
        </p:txBody>
      </p:sp>
      <p:sp>
        <p:nvSpPr>
          <p:cNvPr id="36" name="Textbox: Line 1"/>
          <p:cNvSpPr txBox="1"/>
          <p:nvPr/>
        </p:nvSpPr>
        <p:spPr>
          <a:xfrm>
            <a:off x="789330" y="2329600"/>
            <a:ext cx="7992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NZ" sz="2800" dirty="0"/>
              <a:t>recognise how the Holy Spirit </a:t>
            </a:r>
            <a:r>
              <a:rPr lang="en-NZ" sz="2800" dirty="0" err="1"/>
              <a:t>Te</a:t>
            </a:r>
            <a:r>
              <a:rPr lang="en-NZ" sz="2800" dirty="0"/>
              <a:t> Wairua </a:t>
            </a:r>
            <a:r>
              <a:rPr lang="en-NZ" sz="2800" dirty="0" err="1"/>
              <a:t>Tapu</a:t>
            </a:r>
            <a:r>
              <a:rPr lang="en-NZ" sz="2800" dirty="0"/>
              <a:t> came </a:t>
            </a:r>
          </a:p>
          <a:p>
            <a:pPr lvl="0"/>
            <a:r>
              <a:rPr lang="en-NZ" sz="2800" dirty="0"/>
              <a:t>as wind and fire</a:t>
            </a:r>
          </a:p>
        </p:txBody>
      </p:sp>
      <p:sp>
        <p:nvSpPr>
          <p:cNvPr id="43" name="Shape: Number 2"/>
          <p:cNvSpPr txBox="1"/>
          <p:nvPr/>
        </p:nvSpPr>
        <p:spPr>
          <a:xfrm>
            <a:off x="213357" y="3533239"/>
            <a:ext cx="42672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2)</a:t>
            </a:r>
          </a:p>
        </p:txBody>
      </p:sp>
      <p:sp>
        <p:nvSpPr>
          <p:cNvPr id="44" name="Shape: Number 1"/>
          <p:cNvSpPr txBox="1"/>
          <p:nvPr/>
        </p:nvSpPr>
        <p:spPr>
          <a:xfrm>
            <a:off x="213357" y="2378923"/>
            <a:ext cx="42672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1)</a:t>
            </a:r>
          </a:p>
        </p:txBody>
      </p:sp>
      <p:sp>
        <p:nvSpPr>
          <p:cNvPr id="19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R-1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S-02</a:t>
            </a:r>
          </a:p>
        </p:txBody>
      </p:sp>
      <p:sp>
        <p:nvSpPr>
          <p:cNvPr id="20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: Tool instructions"/>
          <p:cNvSpPr txBox="1"/>
          <p:nvPr/>
        </p:nvSpPr>
        <p:spPr>
          <a:xfrm>
            <a:off x="3700607" y="4912668"/>
            <a:ext cx="1742786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borders to reveal text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3065" y="1856305"/>
            <a:ext cx="183116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The children will:</a:t>
            </a:r>
          </a:p>
        </p:txBody>
      </p:sp>
      <p:pic>
        <p:nvPicPr>
          <p:cNvPr id="16" name="Picture 15" descr="Image result for images for Pentecos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592" y="817410"/>
            <a:ext cx="2422006" cy="135931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5675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5" grpId="2"/>
      <p:bldP spid="36" grpId="0"/>
      <p:bldP spid="36" grpId="1"/>
      <p:bldP spid="3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33" name="REMOVE THIS OBJECT"/>
          <p:cNvSpPr txBox="1"/>
          <p:nvPr/>
        </p:nvSpPr>
        <p:spPr>
          <a:xfrm>
            <a:off x="3557" y="3375"/>
            <a:ext cx="9144000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/>
              <a:t>What we know already about the feasts and seasons in the Liturgical Year</a:t>
            </a:r>
          </a:p>
        </p:txBody>
      </p:sp>
      <p:sp>
        <p:nvSpPr>
          <p:cNvPr id="18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R-1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S-03</a:t>
            </a:r>
          </a:p>
        </p:txBody>
      </p:sp>
      <p:sp>
        <p:nvSpPr>
          <p:cNvPr id="19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: Tool instructions"/>
          <p:cNvSpPr txBox="1"/>
          <p:nvPr/>
        </p:nvSpPr>
        <p:spPr>
          <a:xfrm>
            <a:off x="1796266" y="4912668"/>
            <a:ext cx="5551521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Press the red button on the bottom right hand corner of the calendar to advance arrow to the next season</a:t>
            </a:r>
          </a:p>
        </p:txBody>
      </p:sp>
      <p:pic>
        <p:nvPicPr>
          <p:cNvPr id="21" name="Picture 2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6323" r="5046" b="26398"/>
          <a:stretch/>
        </p:blipFill>
        <p:spPr bwMode="auto">
          <a:xfrm>
            <a:off x="437292" y="1265728"/>
            <a:ext cx="3501722" cy="3588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33957" y="1621102"/>
            <a:ext cx="4572000" cy="264072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N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Recall the feast of the Ascension and point to where it comes on the calendar.</a:t>
            </a:r>
            <a:endParaRPr lang="en-N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N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 closely at the Liturgical Calendar and find the season of Advent.</a:t>
            </a:r>
            <a:endParaRPr lang="en-N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N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 from there around the calendar and say the names of the feasts and seasons.</a:t>
            </a:r>
            <a:endParaRPr lang="en-N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N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 when you get to</a:t>
            </a:r>
            <a:r>
              <a:rPr lang="en-NZ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Pentecost</a:t>
            </a:r>
            <a:r>
              <a:rPr lang="en-N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N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N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know about the feast of</a:t>
            </a:r>
            <a:r>
              <a:rPr lang="en-NZ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Pentecost</a:t>
            </a:r>
            <a:r>
              <a:rPr lang="en-NZ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N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look below the calendar for a clue!</a:t>
            </a:r>
          </a:p>
        </p:txBody>
      </p:sp>
      <p:sp>
        <p:nvSpPr>
          <p:cNvPr id="7" name="Shape: Arrow"/>
          <p:cNvSpPr/>
          <p:nvPr/>
        </p:nvSpPr>
        <p:spPr>
          <a:xfrm>
            <a:off x="7755696" y="1121712"/>
            <a:ext cx="648072" cy="288032"/>
          </a:xfrm>
          <a:prstGeom prst="notchedRightArrow">
            <a:avLst/>
          </a:pr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hape: Button 1"/>
          <p:cNvSpPr/>
          <p:nvPr/>
        </p:nvSpPr>
        <p:spPr>
          <a:xfrm>
            <a:off x="3257564" y="4149078"/>
            <a:ext cx="734228" cy="734228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0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8768 0.20524 L -0.73907 0.1571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907 0.1571 L -0.69184 0.14722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-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184 0.14722 L -0.62379 0.18673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379 0.18673 L -0.61823 0.2583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823 0.25833 L -0.6099 0.30278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99 0.30278 L -0.61268 0.41142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5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268 0.41142 L -0.80556 0.41142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556 0.41142 L -0.78768 0.20524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10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8" name="REMOVE THIS OBJECT"/>
          <p:cNvSpPr txBox="1"/>
          <p:nvPr/>
        </p:nvSpPr>
        <p:spPr>
          <a:xfrm>
            <a:off x="0" y="1936"/>
            <a:ext cx="9144000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4800" b="1" dirty="0"/>
              <a:t>The story of Pentecost</a:t>
            </a:r>
            <a:endParaRPr lang="en-GB" sz="8000" b="1" dirty="0">
              <a:solidFill>
                <a:srgbClr val="FF0000"/>
              </a:solidFill>
            </a:endParaRPr>
          </a:p>
        </p:txBody>
      </p:sp>
      <p:sp>
        <p:nvSpPr>
          <p:cNvPr id="3" name="Shape: Pop-up window"/>
          <p:cNvSpPr/>
          <p:nvPr/>
        </p:nvSpPr>
        <p:spPr>
          <a:xfrm>
            <a:off x="5461180" y="1779423"/>
            <a:ext cx="3529780" cy="2175821"/>
          </a:xfrm>
          <a:prstGeom prst="roundRect">
            <a:avLst>
              <a:gd name="adj" fmla="val 45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NZ" dirty="0">
                <a:solidFill>
                  <a:schemeClr val="tx1"/>
                </a:solidFill>
              </a:rPr>
              <a:t>Who are the people in the picture?</a:t>
            </a:r>
          </a:p>
          <a:p>
            <a:pPr lvl="0"/>
            <a:r>
              <a:rPr lang="en-NZ" dirty="0">
                <a:solidFill>
                  <a:schemeClr val="tx1"/>
                </a:solidFill>
              </a:rPr>
              <a:t>Where is Jesus? </a:t>
            </a:r>
          </a:p>
          <a:p>
            <a:pPr lvl="0"/>
            <a:r>
              <a:rPr lang="en-NZ" dirty="0">
                <a:solidFill>
                  <a:schemeClr val="tx1"/>
                </a:solidFill>
              </a:rPr>
              <a:t>What do you think they are </a:t>
            </a:r>
          </a:p>
          <a:p>
            <a:pPr lvl="0"/>
            <a:r>
              <a:rPr lang="en-NZ" dirty="0">
                <a:solidFill>
                  <a:schemeClr val="tx1"/>
                </a:solidFill>
              </a:rPr>
              <a:t>talking about?</a:t>
            </a:r>
          </a:p>
          <a:p>
            <a:pPr lvl="0"/>
            <a:r>
              <a:rPr lang="en-NZ" dirty="0">
                <a:solidFill>
                  <a:schemeClr val="tx1"/>
                </a:solidFill>
              </a:rPr>
              <a:t>What is happening in the picture?</a:t>
            </a:r>
          </a:p>
          <a:p>
            <a:pPr lvl="0"/>
            <a:r>
              <a:rPr lang="en-NZ" dirty="0">
                <a:solidFill>
                  <a:schemeClr val="tx1"/>
                </a:solidFill>
              </a:rPr>
              <a:t>What is just about to happen?</a:t>
            </a:r>
          </a:p>
        </p:txBody>
      </p:sp>
      <p:sp>
        <p:nvSpPr>
          <p:cNvPr id="12" name="Shape: Close button"/>
          <p:cNvSpPr/>
          <p:nvPr/>
        </p:nvSpPr>
        <p:spPr>
          <a:xfrm>
            <a:off x="8744526" y="1802263"/>
            <a:ext cx="224727" cy="213547"/>
          </a:xfrm>
          <a:prstGeom prst="roundRect">
            <a:avLst>
              <a:gd name="adj" fmla="val 4121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X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Action Button: Information">
            <a:hlinkClick r:id="" action="ppaction://noaction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Information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R-1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S-04</a:t>
            </a:r>
          </a:p>
        </p:txBody>
      </p:sp>
      <p:sp>
        <p:nvSpPr>
          <p:cNvPr id="11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: Tool instructions"/>
          <p:cNvSpPr txBox="1"/>
          <p:nvPr/>
        </p:nvSpPr>
        <p:spPr>
          <a:xfrm>
            <a:off x="1496108" y="4912668"/>
            <a:ext cx="5019324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I-button to reveal questions. Click on the video button to play ‘The Holy Spirit Comes.’</a:t>
            </a:r>
          </a:p>
        </p:txBody>
      </p:sp>
      <p:pic>
        <p:nvPicPr>
          <p:cNvPr id="14" name="Picture 13" descr="Image result for images for Pentecos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5" y="1427778"/>
            <a:ext cx="5202423" cy="292070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16" name="Action Button: Video">
            <a:hlinkClick r:id="rId4" highlightClick="1"/>
          </p:cNvPr>
          <p:cNvSpPr/>
          <p:nvPr/>
        </p:nvSpPr>
        <p:spPr>
          <a:xfrm>
            <a:off x="6595708" y="4680000"/>
            <a:ext cx="360000" cy="360000"/>
          </a:xfrm>
          <a:prstGeom prst="actionButtonMovi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12" grpId="0" animBg="1"/>
      <p:bldP spid="12" grpId="1" animBg="1"/>
      <p:bldP spid="12" grpId="2" animBg="1"/>
      <p:bldP spid="12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14621" y="2803130"/>
            <a:ext cx="4386686" cy="2056413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8" name="REMOVE THIS OBJECT"/>
          <p:cNvSpPr txBox="1"/>
          <p:nvPr/>
        </p:nvSpPr>
        <p:spPr>
          <a:xfrm>
            <a:off x="-9106" y="-997"/>
            <a:ext cx="9167173" cy="5078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700" dirty="0"/>
              <a:t>At </a:t>
            </a:r>
            <a:r>
              <a:rPr lang="en-NZ" sz="2700" b="1" dirty="0"/>
              <a:t>Pentecost</a:t>
            </a:r>
            <a:r>
              <a:rPr lang="en-NZ" sz="2700" dirty="0"/>
              <a:t> the </a:t>
            </a:r>
            <a:r>
              <a:rPr lang="en-NZ" sz="2700" b="1" dirty="0"/>
              <a:t>Holy Spirit</a:t>
            </a:r>
            <a:r>
              <a:rPr lang="en-NZ" sz="2700" dirty="0"/>
              <a:t> came and filled the Apostles’ hearts</a:t>
            </a:r>
            <a:endParaRPr lang="en-GB" sz="2700" b="1" dirty="0">
              <a:solidFill>
                <a:srgbClr val="FF0000"/>
              </a:solidFill>
            </a:endParaRPr>
          </a:p>
        </p:txBody>
      </p:sp>
      <p:sp>
        <p:nvSpPr>
          <p:cNvPr id="20" name="TextBox: Fifth word"/>
          <p:cNvSpPr txBox="1"/>
          <p:nvPr/>
        </p:nvSpPr>
        <p:spPr>
          <a:xfrm>
            <a:off x="445452" y="4502470"/>
            <a:ext cx="2233755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</a:lstStyle>
          <a:p>
            <a:pPr lvl="0"/>
            <a:r>
              <a:rPr lang="en-NZ" dirty="0"/>
              <a:t>f) be seen or touched.</a:t>
            </a:r>
          </a:p>
        </p:txBody>
      </p:sp>
      <p:sp>
        <p:nvSpPr>
          <p:cNvPr id="19" name="TextBox: Fourth word"/>
          <p:cNvSpPr txBox="1"/>
          <p:nvPr/>
        </p:nvSpPr>
        <p:spPr>
          <a:xfrm>
            <a:off x="414630" y="3477311"/>
            <a:ext cx="3528568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</a:lstStyle>
          <a:p>
            <a:pPr lvl="0"/>
            <a:r>
              <a:rPr lang="en-NZ" dirty="0"/>
              <a:t>c) can see by their actions what they do.</a:t>
            </a:r>
          </a:p>
        </p:txBody>
      </p:sp>
      <p:sp>
        <p:nvSpPr>
          <p:cNvPr id="18" name="TextBox: Third word"/>
          <p:cNvSpPr txBox="1"/>
          <p:nvPr/>
        </p:nvSpPr>
        <p:spPr>
          <a:xfrm>
            <a:off x="414630" y="2793871"/>
            <a:ext cx="3988509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</a:lstStyle>
          <a:p>
            <a:pPr lvl="0"/>
            <a:r>
              <a:rPr lang="en-NZ" dirty="0"/>
              <a:t>a) fire appeared and rested on each of them.</a:t>
            </a:r>
          </a:p>
        </p:txBody>
      </p:sp>
      <p:sp>
        <p:nvSpPr>
          <p:cNvPr id="17" name="TextBox: Second word"/>
          <p:cNvSpPr txBox="1"/>
          <p:nvPr/>
        </p:nvSpPr>
        <p:spPr>
          <a:xfrm>
            <a:off x="414630" y="4160751"/>
            <a:ext cx="4016398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</a:lstStyle>
          <a:p>
            <a:pPr lvl="0"/>
            <a:r>
              <a:rPr lang="en-NZ" dirty="0"/>
              <a:t>e) mighty wind blowing all around them.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3347" y="576131"/>
            <a:ext cx="7751299" cy="21503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6" name="TextBox: First word"/>
          <p:cNvSpPr txBox="1"/>
          <p:nvPr/>
        </p:nvSpPr>
        <p:spPr>
          <a:xfrm>
            <a:off x="414630" y="3819031"/>
            <a:ext cx="3611762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</a:lstStyle>
          <a:p>
            <a:pPr lvl="0"/>
            <a:r>
              <a:rPr lang="en-NZ" dirty="0"/>
              <a:t>d) but they could see and hear signs of it. </a:t>
            </a:r>
          </a:p>
        </p:txBody>
      </p:sp>
      <p:sp>
        <p:nvSpPr>
          <p:cNvPr id="23" name="Shape: Fifth position"/>
          <p:cNvSpPr/>
          <p:nvPr/>
        </p:nvSpPr>
        <p:spPr>
          <a:xfrm>
            <a:off x="3112723" y="2377782"/>
            <a:ext cx="2693762" cy="277200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/>
            <a:r>
              <a:rPr lang="en-NZ" dirty="0">
                <a:solidFill>
                  <a:schemeClr val="tx1"/>
                </a:solidFill>
              </a:rPr>
              <a:t>be seen or touched.</a:t>
            </a:r>
          </a:p>
        </p:txBody>
      </p:sp>
      <p:sp>
        <p:nvSpPr>
          <p:cNvPr id="69" name="Shape: Fourth position"/>
          <p:cNvSpPr/>
          <p:nvPr/>
        </p:nvSpPr>
        <p:spPr>
          <a:xfrm>
            <a:off x="4363156" y="1683276"/>
            <a:ext cx="3937036" cy="252000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/>
            <a:r>
              <a:rPr lang="en-NZ" dirty="0">
                <a:solidFill>
                  <a:schemeClr val="tx1"/>
                </a:solidFill>
              </a:rPr>
              <a:t>can see by their actions what they do.</a:t>
            </a:r>
          </a:p>
        </p:txBody>
      </p:sp>
      <p:sp>
        <p:nvSpPr>
          <p:cNvPr id="68" name="Shape: Third position"/>
          <p:cNvSpPr/>
          <p:nvPr/>
        </p:nvSpPr>
        <p:spPr>
          <a:xfrm>
            <a:off x="3923917" y="1297705"/>
            <a:ext cx="4590824" cy="297607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/>
            <a:r>
              <a:rPr lang="en-NZ" dirty="0">
                <a:solidFill>
                  <a:schemeClr val="tx1"/>
                </a:solidFill>
              </a:rPr>
              <a:t>fire appeared and rested on each of them.</a:t>
            </a:r>
          </a:p>
        </p:txBody>
      </p:sp>
      <p:sp>
        <p:nvSpPr>
          <p:cNvPr id="70" name="Shape: Second position"/>
          <p:cNvSpPr/>
          <p:nvPr/>
        </p:nvSpPr>
        <p:spPr>
          <a:xfrm>
            <a:off x="3801171" y="955500"/>
            <a:ext cx="4351461" cy="276999"/>
          </a:xfrm>
          <a:prstGeom prst="rect">
            <a:avLst/>
          </a:prstGeom>
          <a:noFill/>
          <a:ln w="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/>
            <a:r>
              <a:rPr lang="en-NZ" dirty="0">
                <a:solidFill>
                  <a:schemeClr val="tx1"/>
                </a:solidFill>
              </a:rPr>
              <a:t>mighty wind blowing all around them.</a:t>
            </a:r>
          </a:p>
        </p:txBody>
      </p:sp>
      <p:sp>
        <p:nvSpPr>
          <p:cNvPr id="71" name="Shape: First position"/>
          <p:cNvSpPr/>
          <p:nvPr/>
        </p:nvSpPr>
        <p:spPr>
          <a:xfrm>
            <a:off x="4914997" y="590233"/>
            <a:ext cx="3864018" cy="276999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/>
            <a:r>
              <a:rPr lang="en-NZ" dirty="0">
                <a:solidFill>
                  <a:schemeClr val="tx1"/>
                </a:solidFill>
              </a:rPr>
              <a:t>but they could see and hear signs of it. </a:t>
            </a:r>
          </a:p>
        </p:txBody>
      </p:sp>
      <p:sp>
        <p:nvSpPr>
          <p:cNvPr id="15" name="TextBox: Sentence last part"/>
          <p:cNvSpPr txBox="1"/>
          <p:nvPr/>
        </p:nvSpPr>
        <p:spPr>
          <a:xfrm>
            <a:off x="972964" y="2386324"/>
            <a:ext cx="21509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</a:lstStyle>
          <a:p>
            <a:r>
              <a:rPr lang="en-NZ" dirty="0"/>
              <a:t>The </a:t>
            </a:r>
            <a:r>
              <a:rPr lang="en-NZ" b="1" dirty="0"/>
              <a:t>Holy Spirit</a:t>
            </a:r>
            <a:r>
              <a:rPr lang="en-NZ" dirty="0"/>
              <a:t> cannot </a:t>
            </a:r>
          </a:p>
        </p:txBody>
      </p:sp>
      <p:sp>
        <p:nvSpPr>
          <p:cNvPr id="10" name="TextBox: Sentence fourth part"/>
          <p:cNvSpPr txBox="1"/>
          <p:nvPr/>
        </p:nvSpPr>
        <p:spPr>
          <a:xfrm>
            <a:off x="972964" y="1669230"/>
            <a:ext cx="335521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</a:lstStyle>
          <a:p>
            <a:r>
              <a:rPr lang="en-NZ" dirty="0"/>
              <a:t>You can’t touch wind or fire but you</a:t>
            </a:r>
          </a:p>
        </p:txBody>
      </p:sp>
      <p:sp>
        <p:nvSpPr>
          <p:cNvPr id="9" name="TextBox: Sentence third part"/>
          <p:cNvSpPr txBox="1"/>
          <p:nvPr/>
        </p:nvSpPr>
        <p:spPr>
          <a:xfrm>
            <a:off x="972964" y="1316461"/>
            <a:ext cx="29525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</a:lstStyle>
          <a:p>
            <a:pPr lvl="0"/>
            <a:r>
              <a:rPr lang="en-NZ" dirty="0"/>
              <a:t>What seemed to be tongues of </a:t>
            </a:r>
          </a:p>
        </p:txBody>
      </p:sp>
      <p:sp>
        <p:nvSpPr>
          <p:cNvPr id="3" name="Textbox: Sentence second part"/>
          <p:cNvSpPr txBox="1"/>
          <p:nvPr/>
        </p:nvSpPr>
        <p:spPr>
          <a:xfrm>
            <a:off x="972964" y="953301"/>
            <a:ext cx="28507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</a:lstStyle>
          <a:p>
            <a:pPr lvl="0"/>
            <a:r>
              <a:rPr lang="en-NZ" dirty="0"/>
              <a:t>The </a:t>
            </a:r>
            <a:r>
              <a:rPr lang="en-NZ" b="1" dirty="0"/>
              <a:t>Holy Spirit</a:t>
            </a:r>
            <a:r>
              <a:rPr lang="en-NZ" dirty="0"/>
              <a:t> sounded like a </a:t>
            </a:r>
          </a:p>
        </p:txBody>
      </p:sp>
      <p:sp>
        <p:nvSpPr>
          <p:cNvPr id="2" name="Textbox: Sentence first part"/>
          <p:cNvSpPr txBox="1"/>
          <p:nvPr/>
        </p:nvSpPr>
        <p:spPr>
          <a:xfrm>
            <a:off x="972964" y="600532"/>
            <a:ext cx="407675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NZ" dirty="0"/>
              <a:t>The apostles could not see the </a:t>
            </a:r>
            <a:r>
              <a:rPr lang="en-NZ" b="1" dirty="0"/>
              <a:t>Holy Spirit</a:t>
            </a:r>
            <a:r>
              <a:rPr lang="en-NZ" dirty="0"/>
              <a:t> </a:t>
            </a:r>
          </a:p>
        </p:txBody>
      </p:sp>
      <p:sp>
        <p:nvSpPr>
          <p:cNvPr id="25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R-1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S-05</a:t>
            </a:r>
          </a:p>
        </p:txBody>
      </p:sp>
      <p:sp>
        <p:nvSpPr>
          <p:cNvPr id="26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: Tool instructions"/>
          <p:cNvSpPr txBox="1"/>
          <p:nvPr/>
        </p:nvSpPr>
        <p:spPr>
          <a:xfrm>
            <a:off x="2818982" y="4912668"/>
            <a:ext cx="3506088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Click a sentence ending from the blue box to correctly position it.</a:t>
            </a:r>
          </a:p>
        </p:txBody>
      </p:sp>
      <p:sp>
        <p:nvSpPr>
          <p:cNvPr id="28" name="TextBox: Sentence last part"/>
          <p:cNvSpPr txBox="1"/>
          <p:nvPr/>
        </p:nvSpPr>
        <p:spPr>
          <a:xfrm>
            <a:off x="972964" y="2034902"/>
            <a:ext cx="323838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</a:lstStyle>
          <a:p>
            <a:pPr lvl="0"/>
            <a:r>
              <a:rPr lang="en-NZ" dirty="0"/>
              <a:t>When the </a:t>
            </a:r>
            <a:r>
              <a:rPr lang="en-NZ" b="1" dirty="0"/>
              <a:t>Holy Spirit</a:t>
            </a:r>
            <a:r>
              <a:rPr lang="en-NZ" dirty="0"/>
              <a:t> fills people’s </a:t>
            </a:r>
          </a:p>
        </p:txBody>
      </p:sp>
      <p:sp>
        <p:nvSpPr>
          <p:cNvPr id="29" name="TextBox: SIXTH word"/>
          <p:cNvSpPr txBox="1"/>
          <p:nvPr/>
        </p:nvSpPr>
        <p:spPr>
          <a:xfrm>
            <a:off x="414630" y="3135591"/>
            <a:ext cx="3637215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</a:lstStyle>
          <a:p>
            <a:pPr lvl="0"/>
            <a:r>
              <a:rPr lang="en-NZ" dirty="0"/>
              <a:t>b) hearts they are full of love and energy.</a:t>
            </a:r>
          </a:p>
        </p:txBody>
      </p:sp>
      <p:sp>
        <p:nvSpPr>
          <p:cNvPr id="30" name="Shape: SIXTH position"/>
          <p:cNvSpPr/>
          <p:nvPr/>
        </p:nvSpPr>
        <p:spPr>
          <a:xfrm>
            <a:off x="4211351" y="2038300"/>
            <a:ext cx="3623685" cy="277200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/>
            <a:r>
              <a:rPr lang="en-NZ" dirty="0">
                <a:solidFill>
                  <a:schemeClr val="tx1"/>
                </a:solidFill>
              </a:rPr>
              <a:t>hearts they are full of love and energy.</a:t>
            </a:r>
          </a:p>
        </p:txBody>
      </p:sp>
      <p:pic>
        <p:nvPicPr>
          <p:cNvPr id="31" name="Picture 30" descr="Image result for pentecos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03" y="2831508"/>
            <a:ext cx="3554017" cy="177700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498" y="583499"/>
            <a:ext cx="440641" cy="213135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NZ" sz="2000" dirty="0"/>
              <a:t>1)</a:t>
            </a:r>
          </a:p>
          <a:p>
            <a:pPr>
              <a:spcBef>
                <a:spcPts val="300"/>
              </a:spcBef>
            </a:pPr>
            <a:r>
              <a:rPr lang="en-NZ" sz="2000" dirty="0"/>
              <a:t>2)</a:t>
            </a:r>
          </a:p>
          <a:p>
            <a:pPr>
              <a:spcBef>
                <a:spcPts val="300"/>
              </a:spcBef>
            </a:pPr>
            <a:r>
              <a:rPr lang="en-NZ" sz="2000" dirty="0"/>
              <a:t>3)</a:t>
            </a:r>
          </a:p>
          <a:p>
            <a:pPr>
              <a:spcBef>
                <a:spcPts val="300"/>
              </a:spcBef>
            </a:pPr>
            <a:r>
              <a:rPr lang="en-NZ" sz="2000" dirty="0"/>
              <a:t>4)</a:t>
            </a:r>
          </a:p>
          <a:p>
            <a:pPr>
              <a:spcBef>
                <a:spcPts val="300"/>
              </a:spcBef>
            </a:pPr>
            <a:r>
              <a:rPr lang="en-NZ" sz="2000" dirty="0"/>
              <a:t>5)</a:t>
            </a:r>
          </a:p>
          <a:p>
            <a:pPr>
              <a:spcBef>
                <a:spcPts val="300"/>
              </a:spcBef>
            </a:pPr>
            <a:r>
              <a:rPr lang="en-NZ" sz="2000" dirty="0"/>
              <a:t>6)</a:t>
            </a:r>
          </a:p>
        </p:txBody>
      </p:sp>
    </p:spTree>
    <p:extLst>
      <p:ext uri="{BB962C8B-B14F-4D97-AF65-F5344CB8AC3E}">
        <p14:creationId xmlns:p14="http://schemas.microsoft.com/office/powerpoint/2010/main" val="220734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  <p:bldP spid="20" grpId="3"/>
      <p:bldP spid="19" grpId="0"/>
      <p:bldP spid="19" grpId="1"/>
      <p:bldP spid="19" grpId="2"/>
      <p:bldP spid="19" grpId="3"/>
      <p:bldP spid="18" grpId="0"/>
      <p:bldP spid="18" grpId="1"/>
      <p:bldP spid="18" grpId="2"/>
      <p:bldP spid="18" grpId="3"/>
      <p:bldP spid="17" grpId="0"/>
      <p:bldP spid="17" grpId="1"/>
      <p:bldP spid="17" grpId="2"/>
      <p:bldP spid="17" grpId="3"/>
      <p:bldP spid="16" grpId="0"/>
      <p:bldP spid="16" grpId="1"/>
      <p:bldP spid="16" grpId="2"/>
      <p:bldP spid="16" grpId="3"/>
      <p:bldP spid="23" grpId="0" autoUpdateAnimBg="0"/>
      <p:bldP spid="23" grpId="1" autoUpdateAnimBg="0"/>
      <p:bldP spid="23" grpId="2" autoUpdateAnimBg="0"/>
      <p:bldP spid="23" grpId="3" autoUpdateAnimBg="0"/>
      <p:bldP spid="69" grpId="0" autoUpdateAnimBg="0"/>
      <p:bldP spid="69" grpId="1" autoUpdateAnimBg="0"/>
      <p:bldP spid="69" grpId="2" autoUpdateAnimBg="0"/>
      <p:bldP spid="69" grpId="3" autoUpdateAnimBg="0"/>
      <p:bldP spid="68" grpId="0" autoUpdateAnimBg="0"/>
      <p:bldP spid="68" grpId="1" autoUpdateAnimBg="0"/>
      <p:bldP spid="68" grpId="2" autoUpdateAnimBg="0"/>
      <p:bldP spid="68" grpId="3" autoUpdateAnimBg="0"/>
      <p:bldP spid="70" grpId="0" autoUpdateAnimBg="0"/>
      <p:bldP spid="70" grpId="1" autoUpdateAnimBg="0"/>
      <p:bldP spid="70" grpId="2" autoUpdateAnimBg="0"/>
      <p:bldP spid="70" grpId="3" autoUpdateAnimBg="0"/>
      <p:bldP spid="71" grpId="0" autoUpdateAnimBg="0"/>
      <p:bldP spid="71" grpId="1" autoUpdateAnimBg="0"/>
      <p:bldP spid="71" grpId="2" autoUpdateAnimBg="0"/>
      <p:bldP spid="71" grpId="3" autoUpdateAnimBg="0"/>
      <p:bldP spid="29" grpId="0"/>
      <p:bldP spid="29" grpId="1"/>
      <p:bldP spid="29" grpId="2"/>
      <p:bldP spid="29" grpId="3"/>
      <p:bldP spid="30" grpId="0" autoUpdateAnimBg="0"/>
      <p:bldP spid="30" grpId="1" autoUpdateAnimBg="0"/>
      <p:bldP spid="30" grpId="2" autoUpdateAnimBg="0"/>
      <p:bldP spid="30" grpId="3" autoUpdateAnimBg="0"/>
      <p:bldP spid="30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779" y="1276294"/>
            <a:ext cx="8852442" cy="337732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5" name="REMOVE THIS OBJECT"/>
          <p:cNvSpPr txBox="1"/>
          <p:nvPr/>
        </p:nvSpPr>
        <p:spPr>
          <a:xfrm>
            <a:off x="3557" y="3375"/>
            <a:ext cx="9144000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/>
              <a:t>How are the actions of wind like the </a:t>
            </a:r>
          </a:p>
          <a:p>
            <a:pPr algn="ctr"/>
            <a:r>
              <a:rPr lang="en-NZ" sz="3600" b="1" dirty="0"/>
              <a:t>Holy Spirit </a:t>
            </a:r>
            <a:r>
              <a:rPr lang="en-NZ" sz="3600" b="1" dirty="0" err="1"/>
              <a:t>Te</a:t>
            </a:r>
            <a:r>
              <a:rPr lang="en-NZ" sz="3600" b="1" dirty="0"/>
              <a:t> Wairua </a:t>
            </a:r>
            <a:r>
              <a:rPr lang="en-NZ" sz="3600" b="1" dirty="0" err="1"/>
              <a:t>Tapu</a:t>
            </a:r>
            <a:r>
              <a:rPr lang="en-NZ" sz="3600" dirty="0"/>
              <a:t>?  </a:t>
            </a:r>
          </a:p>
        </p:txBody>
      </p:sp>
      <p:sp>
        <p:nvSpPr>
          <p:cNvPr id="7" name="Textbox: Line 3"/>
          <p:cNvSpPr txBox="1"/>
          <p:nvPr/>
        </p:nvSpPr>
        <p:spPr>
          <a:xfrm>
            <a:off x="1555115" y="2954416"/>
            <a:ext cx="6037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algn="ctr"/>
            <a:r>
              <a:rPr lang="en-NZ" b="0" dirty="0"/>
              <a:t>The wind has energy to move things along to new places.</a:t>
            </a:r>
          </a:p>
          <a:p>
            <a:pPr algn="ctr"/>
            <a:r>
              <a:rPr lang="en-NZ" dirty="0"/>
              <a:t>Just like the Holy Spirit </a:t>
            </a:r>
            <a:r>
              <a:rPr lang="en-NZ" dirty="0" err="1"/>
              <a:t>Te</a:t>
            </a:r>
            <a:r>
              <a:rPr lang="en-NZ" dirty="0"/>
              <a:t> Wairua </a:t>
            </a:r>
            <a:r>
              <a:rPr lang="en-NZ" dirty="0" err="1"/>
              <a:t>Tapu</a:t>
            </a:r>
            <a:r>
              <a:rPr lang="en-NZ" dirty="0"/>
              <a:t>.</a:t>
            </a:r>
          </a:p>
        </p:txBody>
      </p:sp>
      <p:sp>
        <p:nvSpPr>
          <p:cNvPr id="8" name="Textbox: Line 2"/>
          <p:cNvSpPr txBox="1"/>
          <p:nvPr/>
        </p:nvSpPr>
        <p:spPr>
          <a:xfrm>
            <a:off x="1706775" y="1976856"/>
            <a:ext cx="5734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algn="ctr"/>
            <a:r>
              <a:rPr lang="en-NZ" b="0" dirty="0"/>
              <a:t>When the wind blows you know it is there because you can see the signs of what it is doing.</a:t>
            </a:r>
          </a:p>
          <a:p>
            <a:pPr algn="ctr"/>
            <a:r>
              <a:rPr lang="en-NZ" dirty="0"/>
              <a:t>Just like the Holy Spirit </a:t>
            </a:r>
            <a:r>
              <a:rPr lang="en-NZ" dirty="0" err="1"/>
              <a:t>Te</a:t>
            </a:r>
            <a:r>
              <a:rPr lang="en-NZ" dirty="0"/>
              <a:t> Wairua </a:t>
            </a:r>
            <a:r>
              <a:rPr lang="en-NZ" dirty="0" err="1"/>
              <a:t>Tapu</a:t>
            </a:r>
            <a:r>
              <a:rPr lang="en-NZ" dirty="0"/>
              <a:t>.</a:t>
            </a:r>
          </a:p>
        </p:txBody>
      </p:sp>
      <p:sp>
        <p:nvSpPr>
          <p:cNvPr id="6" name="Textbox: Line 1"/>
          <p:cNvSpPr txBox="1"/>
          <p:nvPr/>
        </p:nvSpPr>
        <p:spPr>
          <a:xfrm>
            <a:off x="1939933" y="1276295"/>
            <a:ext cx="5267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NZ" b="0" dirty="0"/>
              <a:t>The wind goes where it likes but you cannot see it. </a:t>
            </a:r>
          </a:p>
          <a:p>
            <a:r>
              <a:rPr lang="en-NZ" dirty="0"/>
              <a:t>Just like the Holy Spirit </a:t>
            </a:r>
            <a:r>
              <a:rPr lang="en-NZ" dirty="0" err="1"/>
              <a:t>Te</a:t>
            </a:r>
            <a:r>
              <a:rPr lang="en-NZ" dirty="0"/>
              <a:t> Wairua </a:t>
            </a:r>
            <a:r>
              <a:rPr lang="en-NZ" dirty="0" err="1"/>
              <a:t>Tapu</a:t>
            </a:r>
            <a:r>
              <a:rPr lang="en-NZ" dirty="0"/>
              <a:t>.</a:t>
            </a:r>
          </a:p>
        </p:txBody>
      </p:sp>
      <p:sp>
        <p:nvSpPr>
          <p:cNvPr id="17" name="Shape: Button 3"/>
          <p:cNvSpPr/>
          <p:nvPr/>
        </p:nvSpPr>
        <p:spPr>
          <a:xfrm>
            <a:off x="155262" y="3054414"/>
            <a:ext cx="1393187" cy="9775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hape: Button 2"/>
          <p:cNvSpPr/>
          <p:nvPr/>
        </p:nvSpPr>
        <p:spPr>
          <a:xfrm>
            <a:off x="7577339" y="1889505"/>
            <a:ext cx="1392781" cy="101271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hape: Button 1"/>
          <p:cNvSpPr/>
          <p:nvPr/>
        </p:nvSpPr>
        <p:spPr>
          <a:xfrm>
            <a:off x="155263" y="1461858"/>
            <a:ext cx="1370676" cy="106133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R-1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S-06</a:t>
            </a:r>
          </a:p>
        </p:txBody>
      </p:sp>
      <p:sp>
        <p:nvSpPr>
          <p:cNvPr id="14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: Tool instructions"/>
          <p:cNvSpPr txBox="1"/>
          <p:nvPr/>
        </p:nvSpPr>
        <p:spPr>
          <a:xfrm>
            <a:off x="3790375" y="4912668"/>
            <a:ext cx="1563249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Click images to reveal text.</a:t>
            </a:r>
          </a:p>
        </p:txBody>
      </p:sp>
      <p:sp>
        <p:nvSpPr>
          <p:cNvPr id="20" name="Textbox: Line 4"/>
          <p:cNvSpPr txBox="1"/>
          <p:nvPr/>
        </p:nvSpPr>
        <p:spPr>
          <a:xfrm>
            <a:off x="147558" y="3654976"/>
            <a:ext cx="8852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algn="ctr"/>
            <a:r>
              <a:rPr lang="en-NZ" b="0" dirty="0"/>
              <a:t>The wind changes things but you don’t see it happening.</a:t>
            </a:r>
          </a:p>
          <a:p>
            <a:pPr algn="ctr"/>
            <a:r>
              <a:rPr lang="en-NZ" dirty="0"/>
              <a:t>Just like the Holy Spirit </a:t>
            </a:r>
            <a:r>
              <a:rPr lang="en-NZ" dirty="0" err="1"/>
              <a:t>Te</a:t>
            </a:r>
            <a:r>
              <a:rPr lang="en-NZ" dirty="0"/>
              <a:t> Wairua </a:t>
            </a:r>
            <a:r>
              <a:rPr lang="en-NZ" dirty="0" err="1"/>
              <a:t>Tapu</a:t>
            </a:r>
            <a:r>
              <a:rPr lang="en-NZ" dirty="0"/>
              <a:t>.</a:t>
            </a:r>
          </a:p>
          <a:p>
            <a:pPr algn="ctr"/>
            <a:endParaRPr lang="en-NZ" sz="600" dirty="0"/>
          </a:p>
          <a:p>
            <a:pPr algn="ctr"/>
            <a:r>
              <a:rPr lang="en-NZ" b="0" dirty="0"/>
              <a:t>Think of the coming of the Holy Spirit at Pentecost next time you are out in the wind.</a:t>
            </a:r>
          </a:p>
        </p:txBody>
      </p:sp>
      <p:sp>
        <p:nvSpPr>
          <p:cNvPr id="21" name="Shape: Button 4"/>
          <p:cNvSpPr/>
          <p:nvPr/>
        </p:nvSpPr>
        <p:spPr>
          <a:xfrm>
            <a:off x="7577339" y="3270430"/>
            <a:ext cx="1392781" cy="97727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39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8" grpId="0"/>
      <p:bldP spid="8" grpId="1"/>
      <p:bldP spid="8" grpId="2"/>
      <p:bldP spid="6" grpId="0"/>
      <p:bldP spid="6" grpId="1"/>
      <p:bldP spid="6" grpId="2"/>
      <p:bldP spid="20" grpId="0"/>
      <p:bldP spid="20" grpId="1"/>
      <p:bldP spid="20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002" y="588150"/>
            <a:ext cx="8855998" cy="40918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5" name="REMOVE THIS OBJECT"/>
          <p:cNvSpPr txBox="1"/>
          <p:nvPr/>
        </p:nvSpPr>
        <p:spPr>
          <a:xfrm>
            <a:off x="3557" y="3375"/>
            <a:ext cx="9144000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200" dirty="0"/>
              <a:t>How is fire a sign of the </a:t>
            </a:r>
            <a:r>
              <a:rPr lang="en-NZ" sz="3200" b="1" dirty="0"/>
              <a:t>Holy Spirit </a:t>
            </a:r>
            <a:r>
              <a:rPr lang="en-NZ" sz="3200" b="1" dirty="0" err="1"/>
              <a:t>Te</a:t>
            </a:r>
            <a:r>
              <a:rPr lang="en-NZ" sz="3200" b="1" dirty="0"/>
              <a:t> Wairua </a:t>
            </a:r>
            <a:r>
              <a:rPr lang="en-NZ" sz="3200" b="1" dirty="0" err="1"/>
              <a:t>Tapu</a:t>
            </a:r>
            <a:r>
              <a:rPr lang="en-NZ" sz="3200" dirty="0"/>
              <a:t>?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7" name="Textbox: Line 3"/>
          <p:cNvSpPr txBox="1"/>
          <p:nvPr/>
        </p:nvSpPr>
        <p:spPr>
          <a:xfrm>
            <a:off x="1597731" y="2521838"/>
            <a:ext cx="2863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pPr algn="ctr"/>
            <a:r>
              <a:rPr lang="en-NZ" dirty="0"/>
              <a:t> A fire dies down if people do not pay attention to it.</a:t>
            </a:r>
          </a:p>
          <a:p>
            <a:pPr algn="ctr"/>
            <a:r>
              <a:rPr lang="en-NZ" b="1" dirty="0"/>
              <a:t>This happens to the Holy Spirit in people too.</a:t>
            </a:r>
          </a:p>
        </p:txBody>
      </p:sp>
      <p:sp>
        <p:nvSpPr>
          <p:cNvPr id="8" name="Textbox: Line 2"/>
          <p:cNvSpPr txBox="1"/>
          <p:nvPr/>
        </p:nvSpPr>
        <p:spPr>
          <a:xfrm>
            <a:off x="6110786" y="835445"/>
            <a:ext cx="2987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pPr algn="ctr"/>
            <a:r>
              <a:rPr lang="en-NZ" dirty="0"/>
              <a:t>You cannot touch a fire but you can recognise where it is.</a:t>
            </a:r>
          </a:p>
          <a:p>
            <a:pPr algn="ctr"/>
            <a:r>
              <a:rPr lang="en-NZ" b="1" dirty="0"/>
              <a:t>It is the same with the Holy Spirit </a:t>
            </a:r>
            <a:r>
              <a:rPr lang="en-NZ" b="1" dirty="0" err="1"/>
              <a:t>Te</a:t>
            </a:r>
            <a:r>
              <a:rPr lang="en-NZ" b="1" dirty="0"/>
              <a:t> Wairua </a:t>
            </a:r>
            <a:r>
              <a:rPr lang="en-NZ" b="1" dirty="0" err="1"/>
              <a:t>Tapu</a:t>
            </a:r>
            <a:r>
              <a:rPr lang="en-NZ" b="1" dirty="0"/>
              <a:t>.</a:t>
            </a:r>
          </a:p>
        </p:txBody>
      </p:sp>
      <p:sp>
        <p:nvSpPr>
          <p:cNvPr id="6" name="Textbox: Line 1"/>
          <p:cNvSpPr txBox="1"/>
          <p:nvPr/>
        </p:nvSpPr>
        <p:spPr>
          <a:xfrm>
            <a:off x="53626" y="605530"/>
            <a:ext cx="28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A fire starts off little and grows into something big and powerful.</a:t>
            </a:r>
          </a:p>
          <a:p>
            <a:pPr algn="ctr"/>
            <a:r>
              <a:rPr lang="en-NZ" b="1" dirty="0"/>
              <a:t>It feels good and warm inside – like the Holy Spirit </a:t>
            </a:r>
            <a:r>
              <a:rPr lang="en-NZ" b="1" dirty="0" err="1"/>
              <a:t>Te</a:t>
            </a:r>
            <a:r>
              <a:rPr lang="en-NZ" b="1" dirty="0"/>
              <a:t> Wairua </a:t>
            </a:r>
            <a:r>
              <a:rPr lang="en-NZ" b="1" dirty="0" err="1"/>
              <a:t>Tapu</a:t>
            </a:r>
            <a:r>
              <a:rPr lang="en-NZ" b="1" dirty="0"/>
              <a:t>.</a:t>
            </a:r>
            <a:endParaRPr lang="en-NZ" dirty="0"/>
          </a:p>
        </p:txBody>
      </p:sp>
      <p:sp>
        <p:nvSpPr>
          <p:cNvPr id="17" name="Shape: Button 3"/>
          <p:cNvSpPr/>
          <p:nvPr/>
        </p:nvSpPr>
        <p:spPr>
          <a:xfrm>
            <a:off x="146638" y="2589929"/>
            <a:ext cx="1622527" cy="113619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099" b="-3246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Shape: Button 2"/>
          <p:cNvSpPr/>
          <p:nvPr/>
        </p:nvSpPr>
        <p:spPr>
          <a:xfrm>
            <a:off x="4593968" y="846770"/>
            <a:ext cx="1509862" cy="120994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hape: Button 1"/>
          <p:cNvSpPr/>
          <p:nvPr/>
        </p:nvSpPr>
        <p:spPr>
          <a:xfrm>
            <a:off x="2866983" y="872516"/>
            <a:ext cx="1548495" cy="115720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R-1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S-07</a:t>
            </a:r>
          </a:p>
        </p:txBody>
      </p:sp>
      <p:sp>
        <p:nvSpPr>
          <p:cNvPr id="14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: Tool instructions"/>
          <p:cNvSpPr txBox="1"/>
          <p:nvPr/>
        </p:nvSpPr>
        <p:spPr>
          <a:xfrm>
            <a:off x="3310097" y="4912668"/>
            <a:ext cx="2523806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Click on a section of text to reveal an image</a:t>
            </a:r>
          </a:p>
        </p:txBody>
      </p:sp>
      <p:sp>
        <p:nvSpPr>
          <p:cNvPr id="20" name="Textbox: Line 3"/>
          <p:cNvSpPr txBox="1"/>
          <p:nvPr/>
        </p:nvSpPr>
        <p:spPr>
          <a:xfrm>
            <a:off x="4367216" y="2383338"/>
            <a:ext cx="3136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pPr algn="ctr"/>
            <a:r>
              <a:rPr lang="en-NZ" dirty="0"/>
              <a:t>When a fire goes out it becomes cold and dies.</a:t>
            </a:r>
          </a:p>
          <a:p>
            <a:pPr algn="ctr"/>
            <a:r>
              <a:rPr lang="en-NZ" b="1" dirty="0"/>
              <a:t>This happens to the Holy </a:t>
            </a:r>
          </a:p>
          <a:p>
            <a:pPr algn="ctr"/>
            <a:r>
              <a:rPr lang="en-NZ" b="1" dirty="0"/>
              <a:t>Spirit in people too if they </a:t>
            </a:r>
          </a:p>
          <a:p>
            <a:pPr algn="ctr"/>
            <a:r>
              <a:rPr lang="en-NZ" b="1" dirty="0"/>
              <a:t>don’t let it act in their lives.</a:t>
            </a:r>
          </a:p>
        </p:txBody>
      </p:sp>
      <p:sp>
        <p:nvSpPr>
          <p:cNvPr id="21" name="Shape: Button 3"/>
          <p:cNvSpPr/>
          <p:nvPr/>
        </p:nvSpPr>
        <p:spPr>
          <a:xfrm>
            <a:off x="7296918" y="2489299"/>
            <a:ext cx="1670523" cy="129185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81726" y="4036043"/>
            <a:ext cx="8180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 of the day of Pentecost when the </a:t>
            </a:r>
            <a:r>
              <a:rPr lang="en-N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Holy Spirit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came next time you are near a fire.</a:t>
            </a:r>
            <a:endParaRPr lang="en-N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 someone the story of </a:t>
            </a:r>
            <a:r>
              <a:rPr lang="en-N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Pentecost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read the story from the Bible at bedtime.</a:t>
            </a:r>
            <a:endParaRPr lang="en-N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05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2" grpId="0" animBg="1"/>
      <p:bldP spid="2" grpId="1" animBg="1"/>
      <p:bldP spid="2" grpId="2" animBg="1"/>
      <p:bldP spid="21" grpId="0" animBg="1"/>
      <p:bldP spid="21" grpId="1" animBg="1"/>
      <p:bldP spid="2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25" name="REMOVE THIS OBJECT"/>
          <p:cNvSpPr txBox="1"/>
          <p:nvPr/>
        </p:nvSpPr>
        <p:spPr>
          <a:xfrm>
            <a:off x="3557" y="3375"/>
            <a:ext cx="914400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/>
              <a:t>How did the </a:t>
            </a:r>
            <a:r>
              <a:rPr lang="en-NZ" sz="3600" b="1" dirty="0"/>
              <a:t>Holy Spirit</a:t>
            </a:r>
            <a:r>
              <a:rPr lang="en-NZ" sz="3600" dirty="0"/>
              <a:t> change the apostles?</a:t>
            </a:r>
          </a:p>
        </p:txBody>
      </p:sp>
      <p:pic>
        <p:nvPicPr>
          <p:cNvPr id="24" name="Shape: Post-it 5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6" b="9837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4" t="3710" r="13636" b="3509"/>
          <a:stretch/>
        </p:blipFill>
        <p:spPr bwMode="auto">
          <a:xfrm>
            <a:off x="6201695" y="528079"/>
            <a:ext cx="2393342" cy="297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: Line 5"/>
          <p:cNvSpPr txBox="1"/>
          <p:nvPr/>
        </p:nvSpPr>
        <p:spPr>
          <a:xfrm rot="21045263">
            <a:off x="6456504" y="1026597"/>
            <a:ext cx="17447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They told the people to tell God they were sorry for the things that had done wrong and to get baptised so they could also have the </a:t>
            </a:r>
            <a:r>
              <a:rPr lang="en-NZ" sz="1400" b="1" dirty="0"/>
              <a:t>Holy Spirit</a:t>
            </a:r>
            <a:r>
              <a:rPr lang="en-NZ" sz="1400" dirty="0"/>
              <a:t> </a:t>
            </a:r>
            <a:r>
              <a:rPr lang="en-NZ" sz="1400" b="1" dirty="0" err="1"/>
              <a:t>Te</a:t>
            </a:r>
            <a:r>
              <a:rPr lang="en-NZ" sz="1400" b="1" dirty="0"/>
              <a:t> Wairua </a:t>
            </a:r>
            <a:r>
              <a:rPr lang="en-NZ" sz="1400" b="1" dirty="0" err="1"/>
              <a:t>Tapu</a:t>
            </a:r>
            <a:r>
              <a:rPr lang="en-NZ" sz="1400" dirty="0"/>
              <a:t> in their hearts.</a:t>
            </a:r>
          </a:p>
        </p:txBody>
      </p:sp>
      <p:pic>
        <p:nvPicPr>
          <p:cNvPr id="23" name="Shape: Post-it 4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6" b="9837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4" t="3710" r="13636" b="3509"/>
          <a:stretch/>
        </p:blipFill>
        <p:spPr bwMode="auto">
          <a:xfrm>
            <a:off x="3940494" y="628361"/>
            <a:ext cx="2393342" cy="246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: Line 4"/>
          <p:cNvSpPr txBox="1"/>
          <p:nvPr/>
        </p:nvSpPr>
        <p:spPr>
          <a:xfrm rot="21076697">
            <a:off x="4222912" y="1014418"/>
            <a:ext cx="1765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They went out into the streets and started telling people about how Jesus died, rose, returned to heaven and sent his </a:t>
            </a:r>
            <a:r>
              <a:rPr lang="en-NZ" sz="1400" b="1" dirty="0"/>
              <a:t>Holy Spirit</a:t>
            </a:r>
            <a:r>
              <a:rPr lang="en-NZ" sz="1400" dirty="0"/>
              <a:t> into them.</a:t>
            </a:r>
          </a:p>
        </p:txBody>
      </p:sp>
      <p:pic>
        <p:nvPicPr>
          <p:cNvPr id="22" name="Shape: Post-it 3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6" b="9837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4" t="3710" r="13636" b="3509"/>
          <a:stretch/>
        </p:blipFill>
        <p:spPr bwMode="auto">
          <a:xfrm>
            <a:off x="2264138" y="2682559"/>
            <a:ext cx="2393342" cy="21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: Line 3"/>
          <p:cNvSpPr txBox="1"/>
          <p:nvPr/>
        </p:nvSpPr>
        <p:spPr>
          <a:xfrm rot="20948926">
            <a:off x="2493975" y="3187114"/>
            <a:ext cx="17650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After the </a:t>
            </a:r>
            <a:r>
              <a:rPr lang="en-NZ" sz="1400" b="1" dirty="0"/>
              <a:t>Holy Spirit</a:t>
            </a:r>
            <a:r>
              <a:rPr lang="en-NZ" sz="1400" dirty="0"/>
              <a:t> came to them like the wind and tongues of fire they felt brave and strong.</a:t>
            </a:r>
          </a:p>
        </p:txBody>
      </p:sp>
      <p:pic>
        <p:nvPicPr>
          <p:cNvPr id="21" name="Shape: Post-it 2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6" b="9837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4" t="3710" r="13636" b="3509"/>
          <a:stretch/>
        </p:blipFill>
        <p:spPr bwMode="auto">
          <a:xfrm>
            <a:off x="121235" y="2860400"/>
            <a:ext cx="2393342" cy="21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: Line 2"/>
          <p:cNvSpPr txBox="1"/>
          <p:nvPr/>
        </p:nvSpPr>
        <p:spPr>
          <a:xfrm rot="20948926">
            <a:off x="334721" y="3368021"/>
            <a:ext cx="17650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They stayed together in the upstairs room where they had eaten the Last Supper with Jesus.</a:t>
            </a:r>
          </a:p>
        </p:txBody>
      </p:sp>
      <p:pic>
        <p:nvPicPr>
          <p:cNvPr id="8196" name="Shape: Post-it 1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6" b="9837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4" t="3710" r="13636" b="3509"/>
          <a:stretch/>
        </p:blipFill>
        <p:spPr bwMode="auto">
          <a:xfrm>
            <a:off x="743791" y="586740"/>
            <a:ext cx="2393342" cy="222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: Line 1"/>
          <p:cNvSpPr txBox="1"/>
          <p:nvPr/>
        </p:nvSpPr>
        <p:spPr>
          <a:xfrm rot="20948926">
            <a:off x="1000160" y="949620"/>
            <a:ext cx="17650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Before </a:t>
            </a:r>
            <a:r>
              <a:rPr lang="en-NZ" sz="1400" b="1" dirty="0"/>
              <a:t>Pentecost </a:t>
            </a:r>
            <a:r>
              <a:rPr lang="en-NZ" sz="1400" dirty="0"/>
              <a:t>the apostles felt lonely and frightened because Jesus had gone back to heaven to be with God his Father.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32440" y="833966"/>
            <a:ext cx="611560" cy="37444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pic>
        <p:nvPicPr>
          <p:cNvPr id="15" name="Shape: Pin 5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" b="90000" l="10000" r="90000">
                        <a14:foregroundMark x1="43500" y1="7674" x2="43500" y2="7674"/>
                        <a14:foregroundMark x1="43833" y1="13721" x2="43833" y2="13721"/>
                        <a14:foregroundMark x1="44167" y1="10930" x2="44167" y2="10930"/>
                        <a14:foregroundMark x1="42167" y1="16279" x2="42167" y2="16279"/>
                        <a14:foregroundMark x1="43167" y1="20930" x2="43167" y2="20930"/>
                        <a14:backgroundMark x1="55000" y1="46279" x2="55000" y2="46279"/>
                        <a14:backgroundMark x1="16000" y1="19535" x2="16000" y2="19535"/>
                        <a14:backgroundMark x1="68167" y1="10000" x2="68167" y2="10000"/>
                        <a14:backgroundMark x1="75667" y1="68372" x2="75667" y2="68372"/>
                        <a14:backgroundMark x1="62333" y1="74186" x2="62333" y2="74186"/>
                        <a14:backgroundMark x1="69167" y1="72093" x2="43000" y2="40930"/>
                        <a14:backgroundMark x1="16500" y1="20000" x2="66000" y2="32093"/>
                        <a14:backgroundMark x1="67333" y1="10233" x2="67333" y2="10233"/>
                        <a14:backgroundMark x1="69500" y1="7209" x2="73333" y2="61860"/>
                        <a14:backgroundMark x1="72500" y1="44884" x2="19000" y2="62093"/>
                        <a14:backgroundMark x1="67833" y1="63023" x2="21833" y2="79302"/>
                        <a14:backgroundMark x1="24167" y1="21628" x2="28000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27" t="4651" r="51018" b="72520"/>
          <a:stretch/>
        </p:blipFill>
        <p:spPr bwMode="auto">
          <a:xfrm>
            <a:off x="8558171" y="3845855"/>
            <a:ext cx="542441" cy="7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hape: Pin 4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" b="90000" l="10000" r="90000">
                        <a14:foregroundMark x1="43500" y1="7674" x2="43500" y2="7674"/>
                        <a14:foregroundMark x1="43833" y1="13721" x2="43833" y2="13721"/>
                        <a14:foregroundMark x1="44167" y1="10930" x2="44167" y2="10930"/>
                        <a14:foregroundMark x1="42167" y1="16279" x2="42167" y2="16279"/>
                        <a14:foregroundMark x1="43167" y1="20930" x2="43167" y2="20930"/>
                        <a14:backgroundMark x1="55000" y1="46279" x2="55000" y2="46279"/>
                        <a14:backgroundMark x1="16000" y1="19535" x2="16000" y2="19535"/>
                        <a14:backgroundMark x1="68167" y1="10000" x2="68167" y2="10000"/>
                        <a14:backgroundMark x1="75667" y1="68372" x2="75667" y2="68372"/>
                        <a14:backgroundMark x1="62333" y1="74186" x2="62333" y2="74186"/>
                        <a14:backgroundMark x1="69167" y1="72093" x2="43000" y2="40930"/>
                        <a14:backgroundMark x1="16500" y1="20000" x2="66000" y2="32093"/>
                        <a14:backgroundMark x1="67333" y1="10233" x2="67333" y2="10233"/>
                        <a14:backgroundMark x1="69500" y1="7209" x2="73333" y2="61860"/>
                        <a14:backgroundMark x1="72500" y1="44884" x2="19000" y2="62093"/>
                        <a14:backgroundMark x1="67833" y1="63023" x2="21833" y2="79302"/>
                        <a14:backgroundMark x1="24167" y1="21628" x2="28000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27" t="4651" r="51018" b="72520"/>
          <a:stretch/>
        </p:blipFill>
        <p:spPr bwMode="auto">
          <a:xfrm>
            <a:off x="8558171" y="3150912"/>
            <a:ext cx="542441" cy="7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hape: Pin 3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" b="90000" l="10000" r="90000">
                        <a14:foregroundMark x1="43500" y1="7674" x2="43500" y2="7674"/>
                        <a14:foregroundMark x1="43833" y1="13721" x2="43833" y2="13721"/>
                        <a14:foregroundMark x1="44167" y1="10930" x2="44167" y2="10930"/>
                        <a14:foregroundMark x1="42167" y1="16279" x2="42167" y2="16279"/>
                        <a14:foregroundMark x1="43167" y1="20930" x2="43167" y2="20930"/>
                        <a14:backgroundMark x1="55000" y1="46279" x2="55000" y2="46279"/>
                        <a14:backgroundMark x1="16000" y1="19535" x2="16000" y2="19535"/>
                        <a14:backgroundMark x1="68167" y1="10000" x2="68167" y2="10000"/>
                        <a14:backgroundMark x1="75667" y1="68372" x2="75667" y2="68372"/>
                        <a14:backgroundMark x1="62333" y1="74186" x2="62333" y2="74186"/>
                        <a14:backgroundMark x1="69167" y1="72093" x2="43000" y2="40930"/>
                        <a14:backgroundMark x1="16500" y1="20000" x2="66000" y2="32093"/>
                        <a14:backgroundMark x1="67333" y1="10233" x2="67333" y2="10233"/>
                        <a14:backgroundMark x1="69500" y1="7209" x2="73333" y2="61860"/>
                        <a14:backgroundMark x1="72500" y1="44884" x2="19000" y2="62093"/>
                        <a14:backgroundMark x1="67833" y1="63023" x2="21833" y2="79302"/>
                        <a14:backgroundMark x1="24167" y1="21628" x2="28000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27" t="4651" r="51018" b="72520"/>
          <a:stretch/>
        </p:blipFill>
        <p:spPr bwMode="auto">
          <a:xfrm>
            <a:off x="8558171" y="2455968"/>
            <a:ext cx="542441" cy="7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: Pin 2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" b="90000" l="10000" r="90000">
                        <a14:foregroundMark x1="43500" y1="7674" x2="43500" y2="7674"/>
                        <a14:foregroundMark x1="43833" y1="13721" x2="43833" y2="13721"/>
                        <a14:foregroundMark x1="44167" y1="10930" x2="44167" y2="10930"/>
                        <a14:foregroundMark x1="42167" y1="16279" x2="42167" y2="16279"/>
                        <a14:foregroundMark x1="43167" y1="20930" x2="43167" y2="20930"/>
                        <a14:backgroundMark x1="55000" y1="46279" x2="55000" y2="46279"/>
                        <a14:backgroundMark x1="16000" y1="19535" x2="16000" y2="19535"/>
                        <a14:backgroundMark x1="68167" y1="10000" x2="68167" y2="10000"/>
                        <a14:backgroundMark x1="75667" y1="68372" x2="75667" y2="68372"/>
                        <a14:backgroundMark x1="62333" y1="74186" x2="62333" y2="74186"/>
                        <a14:backgroundMark x1="69167" y1="72093" x2="43000" y2="40930"/>
                        <a14:backgroundMark x1="16500" y1="20000" x2="66000" y2="32093"/>
                        <a14:backgroundMark x1="67333" y1="10233" x2="67333" y2="10233"/>
                        <a14:backgroundMark x1="69500" y1="7209" x2="73333" y2="61860"/>
                        <a14:backgroundMark x1="72500" y1="44884" x2="19000" y2="62093"/>
                        <a14:backgroundMark x1="67833" y1="63023" x2="21833" y2="79302"/>
                        <a14:backgroundMark x1="24167" y1="21628" x2="28000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27" t="4651" r="51018" b="72520"/>
          <a:stretch/>
        </p:blipFill>
        <p:spPr bwMode="auto">
          <a:xfrm>
            <a:off x="8558171" y="1761024"/>
            <a:ext cx="542441" cy="7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Shape: Pin 1" descr="\\DESKTOP\Users\Public\TCI\Sample Lesson 22-10-2015\Junior Classes - Year 1 - Lesson 4\Images\post-i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" b="90000" l="10000" r="90000">
                        <a14:foregroundMark x1="43500" y1="7674" x2="43500" y2="7674"/>
                        <a14:foregroundMark x1="43833" y1="13721" x2="43833" y2="13721"/>
                        <a14:foregroundMark x1="44167" y1="10930" x2="44167" y2="10930"/>
                        <a14:foregroundMark x1="42167" y1="16279" x2="42167" y2="16279"/>
                        <a14:foregroundMark x1="43167" y1="20930" x2="43167" y2="20930"/>
                        <a14:backgroundMark x1="55000" y1="46279" x2="55000" y2="46279"/>
                        <a14:backgroundMark x1="16000" y1="19535" x2="16000" y2="19535"/>
                        <a14:backgroundMark x1="68167" y1="10000" x2="68167" y2="10000"/>
                        <a14:backgroundMark x1="75667" y1="68372" x2="75667" y2="68372"/>
                        <a14:backgroundMark x1="62333" y1="74186" x2="62333" y2="74186"/>
                        <a14:backgroundMark x1="69167" y1="72093" x2="43000" y2="40930"/>
                        <a14:backgroundMark x1="16500" y1="20000" x2="66000" y2="32093"/>
                        <a14:backgroundMark x1="67333" y1="10233" x2="67333" y2="10233"/>
                        <a14:backgroundMark x1="69500" y1="7209" x2="73333" y2="61860"/>
                        <a14:backgroundMark x1="72500" y1="44884" x2="19000" y2="62093"/>
                        <a14:backgroundMark x1="67833" y1="63023" x2="21833" y2="79302"/>
                        <a14:backgroundMark x1="24167" y1="21628" x2="28000" y2="6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27" t="4651" r="51018" b="72520"/>
          <a:stretch/>
        </p:blipFill>
        <p:spPr bwMode="auto">
          <a:xfrm>
            <a:off x="8558171" y="1066081"/>
            <a:ext cx="542441" cy="7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R-1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S-08</a:t>
            </a:r>
          </a:p>
        </p:txBody>
      </p:sp>
      <p:sp>
        <p:nvSpPr>
          <p:cNvPr id="32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: Tool instructions"/>
          <p:cNvSpPr txBox="1"/>
          <p:nvPr/>
        </p:nvSpPr>
        <p:spPr>
          <a:xfrm>
            <a:off x="3248572" y="4912668"/>
            <a:ext cx="2646878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900">
                <a:latin typeface="Arial" pitchFamily="34" charset="0"/>
                <a:ea typeface="Segoe UI" pitchFamily="34" charset="0"/>
                <a:cs typeface="Arial" pitchFamily="34" charset="0"/>
              </a:rPr>
              <a:t>Click the pins on the right to reveal post-it notes.</a:t>
            </a:r>
          </a:p>
        </p:txBody>
      </p:sp>
      <p:pic>
        <p:nvPicPr>
          <p:cNvPr id="35" name="Picture 34" descr="Image result for images of the apostles after Pentecos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76" y="3573946"/>
            <a:ext cx="2599074" cy="12506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790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0" grpId="2"/>
      <p:bldP spid="29" grpId="0"/>
      <p:bldP spid="29" grpId="1"/>
      <p:bldP spid="29" grpId="2"/>
      <p:bldP spid="27" grpId="0"/>
      <p:bldP spid="27" grpId="1"/>
      <p:bldP spid="27" grpId="2"/>
      <p:bldP spid="26" grpId="0"/>
      <p:bldP spid="26" grpId="1"/>
      <p:bldP spid="26" grpId="2"/>
      <p:bldP spid="6" grpId="0"/>
      <p:bldP spid="6" grpId="1"/>
      <p:bldP spid="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52" name="REMOVE THIS OBJECT"/>
          <p:cNvSpPr txBox="1"/>
          <p:nvPr/>
        </p:nvSpPr>
        <p:spPr>
          <a:xfrm>
            <a:off x="3557" y="96877"/>
            <a:ext cx="9144000" cy="4770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500" dirty="0"/>
              <a:t>The </a:t>
            </a:r>
            <a:r>
              <a:rPr lang="en-NZ" sz="2500" b="1" dirty="0"/>
              <a:t>Holy Spirit</a:t>
            </a:r>
            <a:r>
              <a:rPr lang="en-NZ" sz="2500" dirty="0"/>
              <a:t> helps people to love and care for others as Jesus did</a:t>
            </a:r>
            <a:endParaRPr lang="en-GB" sz="2500" b="1" dirty="0">
              <a:solidFill>
                <a:srgbClr val="FF0000"/>
              </a:solidFill>
            </a:endParaRPr>
          </a:p>
        </p:txBody>
      </p:sp>
      <p:sp>
        <p:nvSpPr>
          <p:cNvPr id="64" name="Trigger: Block"/>
          <p:cNvSpPr/>
          <p:nvPr/>
        </p:nvSpPr>
        <p:spPr>
          <a:xfrm>
            <a:off x="6309543" y="3090850"/>
            <a:ext cx="594000" cy="216024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rigger: Show"/>
          <p:cNvSpPr/>
          <p:nvPr/>
        </p:nvSpPr>
        <p:spPr>
          <a:xfrm>
            <a:off x="7454380" y="2840732"/>
            <a:ext cx="511522" cy="216024"/>
          </a:xfrm>
          <a:prstGeom prst="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rigger: Click"/>
          <p:cNvSpPr/>
          <p:nvPr/>
        </p:nvSpPr>
        <p:spPr>
          <a:xfrm>
            <a:off x="6850831" y="2316215"/>
            <a:ext cx="431486" cy="216024"/>
          </a:xfrm>
          <a:prstGeom prst="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rigger: Found"/>
          <p:cNvSpPr/>
          <p:nvPr/>
        </p:nvSpPr>
        <p:spPr>
          <a:xfrm>
            <a:off x="7431213" y="1793962"/>
            <a:ext cx="621514" cy="216024"/>
          </a:xfrm>
          <a:prstGeom prst="rect">
            <a:avLst/>
          </a:prstGeom>
          <a:solidFill>
            <a:schemeClr val="accent5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R-1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S-09</a:t>
            </a:r>
          </a:p>
        </p:txBody>
      </p:sp>
      <p:sp>
        <p:nvSpPr>
          <p:cNvPr id="40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6069051" y="2101712"/>
            <a:ext cx="2806989" cy="249909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42" name="Action Button: Worksheet">
            <a:hlinkClick r:id="rId3" action="ppaction://hlinksldjump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Documen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: Tool instructions"/>
          <p:cNvSpPr txBox="1"/>
          <p:nvPr/>
        </p:nvSpPr>
        <p:spPr>
          <a:xfrm>
            <a:off x="2700342" y="4912668"/>
            <a:ext cx="3743333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words in the sentence to reveal its position in the Word Find.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69575"/>
              </p:ext>
            </p:extLst>
          </p:nvPr>
        </p:nvGraphicFramePr>
        <p:xfrm>
          <a:off x="284357" y="665333"/>
          <a:ext cx="5630060" cy="4140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006">
                  <a:extLst>
                    <a:ext uri="{9D8B030D-6E8A-4147-A177-3AD203B41FA5}">
                      <a16:colId xmlns:a16="http://schemas.microsoft.com/office/drawing/2014/main" val="2573029439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417696073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3026030393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2200768758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300356873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701638765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4164222515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1628890116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2211287764"/>
                    </a:ext>
                  </a:extLst>
                </a:gridCol>
                <a:gridCol w="563006">
                  <a:extLst>
                    <a:ext uri="{9D8B030D-6E8A-4147-A177-3AD203B41FA5}">
                      <a16:colId xmlns:a16="http://schemas.microsoft.com/office/drawing/2014/main" val="2517015499"/>
                    </a:ext>
                  </a:extLst>
                </a:gridCol>
              </a:tblGrid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731784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01771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708782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587160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461392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952958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543330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071712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711827"/>
                  </a:ext>
                </a:extLst>
              </a:tr>
              <a:tr h="414025"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436074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089927" y="2008413"/>
            <a:ext cx="289923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Holy Spirit helps people to follow Jesus by being kind and loving to others especially when they are sad or lonely.</a:t>
            </a:r>
            <a:endParaRPr lang="en-N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 descr="Related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347" y="665333"/>
            <a:ext cx="2720502" cy="13602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3" name="THE"/>
          <p:cNvSpPr/>
          <p:nvPr/>
        </p:nvSpPr>
        <p:spPr>
          <a:xfrm>
            <a:off x="6089927" y="2117035"/>
            <a:ext cx="563122" cy="3081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44" name="HOLY"/>
          <p:cNvSpPr/>
          <p:nvPr/>
        </p:nvSpPr>
        <p:spPr>
          <a:xfrm>
            <a:off x="6700340" y="2117035"/>
            <a:ext cx="581977" cy="3149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45" name="SPIRIT"/>
          <p:cNvSpPr/>
          <p:nvPr/>
        </p:nvSpPr>
        <p:spPr>
          <a:xfrm>
            <a:off x="7327843" y="2115360"/>
            <a:ext cx="700205" cy="3081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46" name="HELPS"/>
          <p:cNvSpPr/>
          <p:nvPr/>
        </p:nvSpPr>
        <p:spPr>
          <a:xfrm>
            <a:off x="8075339" y="2112618"/>
            <a:ext cx="741509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47" name="PEOPLE"/>
          <p:cNvSpPr/>
          <p:nvPr/>
        </p:nvSpPr>
        <p:spPr>
          <a:xfrm>
            <a:off x="6014728" y="2524749"/>
            <a:ext cx="982678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48" name="TO"/>
          <p:cNvSpPr/>
          <p:nvPr/>
        </p:nvSpPr>
        <p:spPr>
          <a:xfrm>
            <a:off x="7032341" y="2529877"/>
            <a:ext cx="419659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49" name="FOLLOW"/>
          <p:cNvSpPr/>
          <p:nvPr/>
        </p:nvSpPr>
        <p:spPr>
          <a:xfrm>
            <a:off x="7478726" y="2529877"/>
            <a:ext cx="860495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50" name="JESUS"/>
          <p:cNvSpPr/>
          <p:nvPr/>
        </p:nvSpPr>
        <p:spPr>
          <a:xfrm>
            <a:off x="6060369" y="2959573"/>
            <a:ext cx="741509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51" name="BY"/>
          <p:cNvSpPr/>
          <p:nvPr/>
        </p:nvSpPr>
        <p:spPr>
          <a:xfrm>
            <a:off x="6834087" y="2959573"/>
            <a:ext cx="424765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53" name="BEING"/>
          <p:cNvSpPr/>
          <p:nvPr/>
        </p:nvSpPr>
        <p:spPr>
          <a:xfrm>
            <a:off x="7289341" y="2959573"/>
            <a:ext cx="676561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55" name="KIND"/>
          <p:cNvSpPr/>
          <p:nvPr/>
        </p:nvSpPr>
        <p:spPr>
          <a:xfrm>
            <a:off x="7996102" y="2959573"/>
            <a:ext cx="741509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57" name="AND"/>
          <p:cNvSpPr/>
          <p:nvPr/>
        </p:nvSpPr>
        <p:spPr>
          <a:xfrm>
            <a:off x="6060369" y="3382794"/>
            <a:ext cx="608286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65" name="LOVING"/>
          <p:cNvSpPr/>
          <p:nvPr/>
        </p:nvSpPr>
        <p:spPr>
          <a:xfrm>
            <a:off x="6701030" y="3382794"/>
            <a:ext cx="741509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66" name="TO 2"/>
          <p:cNvSpPr/>
          <p:nvPr/>
        </p:nvSpPr>
        <p:spPr>
          <a:xfrm>
            <a:off x="7472097" y="3382198"/>
            <a:ext cx="389641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67" name="OTHERS"/>
          <p:cNvSpPr/>
          <p:nvPr/>
        </p:nvSpPr>
        <p:spPr>
          <a:xfrm>
            <a:off x="7891296" y="3382198"/>
            <a:ext cx="846315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68" name="ESPECIALLY"/>
          <p:cNvSpPr/>
          <p:nvPr/>
        </p:nvSpPr>
        <p:spPr>
          <a:xfrm>
            <a:off x="5997308" y="3812109"/>
            <a:ext cx="1370845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69" name="WHEN"/>
          <p:cNvSpPr/>
          <p:nvPr/>
        </p:nvSpPr>
        <p:spPr>
          <a:xfrm>
            <a:off x="7390760" y="3808873"/>
            <a:ext cx="741509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70" name="THEY"/>
          <p:cNvSpPr/>
          <p:nvPr/>
        </p:nvSpPr>
        <p:spPr>
          <a:xfrm>
            <a:off x="8161827" y="3808873"/>
            <a:ext cx="741509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71" name="ARE"/>
          <p:cNvSpPr/>
          <p:nvPr/>
        </p:nvSpPr>
        <p:spPr>
          <a:xfrm>
            <a:off x="6060369" y="4230622"/>
            <a:ext cx="526627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72" name="SAD"/>
          <p:cNvSpPr/>
          <p:nvPr/>
        </p:nvSpPr>
        <p:spPr>
          <a:xfrm>
            <a:off x="6628915" y="4230622"/>
            <a:ext cx="463085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73" name="OR"/>
          <p:cNvSpPr/>
          <p:nvPr/>
        </p:nvSpPr>
        <p:spPr>
          <a:xfrm>
            <a:off x="7134195" y="4230622"/>
            <a:ext cx="344531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74" name="LONELY"/>
          <p:cNvSpPr/>
          <p:nvPr/>
        </p:nvSpPr>
        <p:spPr>
          <a:xfrm>
            <a:off x="7498270" y="4230622"/>
            <a:ext cx="1034170" cy="3193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cxnSp>
        <p:nvCxnSpPr>
          <p:cNvPr id="75" name="ar the"/>
          <p:cNvCxnSpPr>
            <a:cxnSpLocks/>
          </p:cNvCxnSpPr>
          <p:nvPr/>
        </p:nvCxnSpPr>
        <p:spPr>
          <a:xfrm>
            <a:off x="1691697" y="3702172"/>
            <a:ext cx="0" cy="97782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ar holy"/>
          <p:cNvCxnSpPr>
            <a:cxnSpLocks/>
          </p:cNvCxnSpPr>
          <p:nvPr/>
        </p:nvCxnSpPr>
        <p:spPr>
          <a:xfrm>
            <a:off x="3942092" y="4583821"/>
            <a:ext cx="172364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ar spirit"/>
          <p:cNvCxnSpPr>
            <a:cxnSpLocks/>
          </p:cNvCxnSpPr>
          <p:nvPr/>
        </p:nvCxnSpPr>
        <p:spPr>
          <a:xfrm flipV="1">
            <a:off x="2808514" y="851370"/>
            <a:ext cx="2857226" cy="50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ar helps"/>
          <p:cNvCxnSpPr>
            <a:cxnSpLocks/>
          </p:cNvCxnSpPr>
          <p:nvPr/>
        </p:nvCxnSpPr>
        <p:spPr>
          <a:xfrm>
            <a:off x="561703" y="786728"/>
            <a:ext cx="0" cy="170547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ar people"/>
          <p:cNvCxnSpPr>
            <a:cxnSpLocks/>
          </p:cNvCxnSpPr>
          <p:nvPr/>
        </p:nvCxnSpPr>
        <p:spPr>
          <a:xfrm>
            <a:off x="3383280" y="2492199"/>
            <a:ext cx="0" cy="21878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ar to"/>
          <p:cNvCxnSpPr>
            <a:cxnSpLocks/>
          </p:cNvCxnSpPr>
          <p:nvPr/>
        </p:nvCxnSpPr>
        <p:spPr>
          <a:xfrm>
            <a:off x="4519755" y="4128251"/>
            <a:ext cx="0" cy="4952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ar follow"/>
          <p:cNvCxnSpPr>
            <a:cxnSpLocks/>
          </p:cNvCxnSpPr>
          <p:nvPr/>
        </p:nvCxnSpPr>
        <p:spPr>
          <a:xfrm flipV="1">
            <a:off x="2808514" y="1262837"/>
            <a:ext cx="2857226" cy="115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ar Jesus"/>
          <p:cNvCxnSpPr>
            <a:cxnSpLocks/>
          </p:cNvCxnSpPr>
          <p:nvPr/>
        </p:nvCxnSpPr>
        <p:spPr>
          <a:xfrm flipH="1">
            <a:off x="1119445" y="856388"/>
            <a:ext cx="24345" cy="16758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ar by"/>
          <p:cNvCxnSpPr>
            <a:cxnSpLocks/>
          </p:cNvCxnSpPr>
          <p:nvPr/>
        </p:nvCxnSpPr>
        <p:spPr>
          <a:xfrm>
            <a:off x="3942092" y="3724007"/>
            <a:ext cx="0" cy="50661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ar being"/>
          <p:cNvCxnSpPr>
            <a:cxnSpLocks/>
          </p:cNvCxnSpPr>
          <p:nvPr/>
        </p:nvCxnSpPr>
        <p:spPr>
          <a:xfrm flipH="1">
            <a:off x="1701532" y="848600"/>
            <a:ext cx="165" cy="170339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ar kind"/>
          <p:cNvCxnSpPr>
            <a:cxnSpLocks/>
          </p:cNvCxnSpPr>
          <p:nvPr/>
        </p:nvCxnSpPr>
        <p:spPr>
          <a:xfrm>
            <a:off x="5625637" y="2907709"/>
            <a:ext cx="0" cy="131018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ar and"/>
          <p:cNvCxnSpPr>
            <a:cxnSpLocks/>
          </p:cNvCxnSpPr>
          <p:nvPr/>
        </p:nvCxnSpPr>
        <p:spPr>
          <a:xfrm flipV="1">
            <a:off x="4450689" y="2516599"/>
            <a:ext cx="1242966" cy="81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ar loving"/>
          <p:cNvCxnSpPr>
            <a:cxnSpLocks/>
          </p:cNvCxnSpPr>
          <p:nvPr/>
        </p:nvCxnSpPr>
        <p:spPr>
          <a:xfrm>
            <a:off x="3945598" y="1268608"/>
            <a:ext cx="0" cy="213870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ar to"/>
          <p:cNvCxnSpPr>
            <a:cxnSpLocks/>
          </p:cNvCxnSpPr>
          <p:nvPr/>
        </p:nvCxnSpPr>
        <p:spPr>
          <a:xfrm>
            <a:off x="561703" y="2849255"/>
            <a:ext cx="12539" cy="59964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ar others"/>
          <p:cNvCxnSpPr>
            <a:cxnSpLocks/>
          </p:cNvCxnSpPr>
          <p:nvPr/>
        </p:nvCxnSpPr>
        <p:spPr>
          <a:xfrm flipH="1">
            <a:off x="2808514" y="2482252"/>
            <a:ext cx="26858" cy="214120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ar especially"/>
          <p:cNvCxnSpPr>
            <a:cxnSpLocks/>
          </p:cNvCxnSpPr>
          <p:nvPr/>
        </p:nvCxnSpPr>
        <p:spPr>
          <a:xfrm>
            <a:off x="2259874" y="831634"/>
            <a:ext cx="0" cy="37828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ar when"/>
          <p:cNvCxnSpPr>
            <a:cxnSpLocks/>
          </p:cNvCxnSpPr>
          <p:nvPr/>
        </p:nvCxnSpPr>
        <p:spPr>
          <a:xfrm flipH="1">
            <a:off x="1131617" y="2907709"/>
            <a:ext cx="2201" cy="12968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ar they"/>
          <p:cNvCxnSpPr>
            <a:cxnSpLocks/>
          </p:cNvCxnSpPr>
          <p:nvPr/>
        </p:nvCxnSpPr>
        <p:spPr>
          <a:xfrm>
            <a:off x="547769" y="4583821"/>
            <a:ext cx="171210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ar are"/>
          <p:cNvCxnSpPr>
            <a:cxnSpLocks/>
          </p:cNvCxnSpPr>
          <p:nvPr/>
        </p:nvCxnSpPr>
        <p:spPr>
          <a:xfrm>
            <a:off x="4506768" y="2503997"/>
            <a:ext cx="580" cy="8540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ar sad"/>
          <p:cNvCxnSpPr>
            <a:cxnSpLocks/>
          </p:cNvCxnSpPr>
          <p:nvPr/>
        </p:nvCxnSpPr>
        <p:spPr>
          <a:xfrm>
            <a:off x="5625637" y="1653629"/>
            <a:ext cx="0" cy="8983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ar or"/>
          <p:cNvCxnSpPr>
            <a:cxnSpLocks/>
          </p:cNvCxnSpPr>
          <p:nvPr/>
        </p:nvCxnSpPr>
        <p:spPr>
          <a:xfrm>
            <a:off x="3383280" y="1245736"/>
            <a:ext cx="0" cy="4914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ar lonely"/>
          <p:cNvCxnSpPr>
            <a:cxnSpLocks/>
          </p:cNvCxnSpPr>
          <p:nvPr/>
        </p:nvCxnSpPr>
        <p:spPr>
          <a:xfrm>
            <a:off x="5077180" y="1591075"/>
            <a:ext cx="0" cy="21976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7532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19373</TotalTime>
  <Words>1540</Words>
  <Application>Microsoft Office PowerPoint</Application>
  <PresentationFormat>On-screen Show (16:9)</PresentationFormat>
  <Paragraphs>389</Paragraphs>
  <Slides>13</Slides>
  <Notes>13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Pierre</dc:creator>
  <cp:lastModifiedBy>Pierre Schmits</cp:lastModifiedBy>
  <cp:revision>476</cp:revision>
  <cp:lastPrinted>2016-02-02T20:22:43Z</cp:lastPrinted>
  <dcterms:created xsi:type="dcterms:W3CDTF">2015-10-21T21:04:26Z</dcterms:created>
  <dcterms:modified xsi:type="dcterms:W3CDTF">2017-05-29T06:17:59Z</dcterms:modified>
</cp:coreProperties>
</file>