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4" r:id="rId9"/>
    <p:sldId id="265" r:id="rId10"/>
    <p:sldId id="266" r:id="rId11"/>
    <p:sldId id="263"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70" d="100"/>
          <a:sy n="70" d="100"/>
        </p:scale>
        <p:origin x="1164" y="8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053C6-5849-431E-860F-149FF6FC6430}" type="datetimeFigureOut">
              <a:rPr lang="en-NZ" smtClean="0"/>
              <a:t>25/05/2017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30131-8219-49C9-A2AE-77153AAF2504}" type="slidenum">
              <a:rPr lang="en-NZ" smtClean="0"/>
              <a:t>‹#›</a:t>
            </a:fld>
            <a:endParaRPr lang="en-NZ"/>
          </a:p>
        </p:txBody>
      </p:sp>
    </p:spTree>
    <p:extLst>
      <p:ext uri="{BB962C8B-B14F-4D97-AF65-F5344CB8AC3E}">
        <p14:creationId xmlns:p14="http://schemas.microsoft.com/office/powerpoint/2010/main" val="223214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7TyCwUrR_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resource topic. Read the Bible story about </a:t>
            </a:r>
            <a:r>
              <a:rPr lang="en-GB" sz="1200" b="1" kern="1200" dirty="0">
                <a:solidFill>
                  <a:schemeClr val="tx1"/>
                </a:solidFill>
                <a:effectLst/>
                <a:latin typeface="+mn-lt"/>
                <a:ea typeface="+mn-ea"/>
                <a:cs typeface="+mn-cs"/>
              </a:rPr>
              <a:t>Pentecost</a:t>
            </a:r>
            <a:r>
              <a:rPr lang="en-GB" sz="1200" kern="1200" dirty="0">
                <a:solidFill>
                  <a:schemeClr val="tx1"/>
                </a:solidFill>
                <a:effectLst/>
                <a:latin typeface="+mn-lt"/>
                <a:ea typeface="+mn-ea"/>
                <a:cs typeface="+mn-cs"/>
              </a:rPr>
              <a:t> during class prayer this week. </a:t>
            </a:r>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1</a:t>
            </a:fld>
            <a:endParaRPr lang="en-NZ"/>
          </a:p>
        </p:txBody>
      </p:sp>
    </p:spTree>
    <p:extLst>
      <p:ext uri="{BB962C8B-B14F-4D97-AF65-F5344CB8AC3E}">
        <p14:creationId xmlns:p14="http://schemas.microsoft.com/office/powerpoint/2010/main" val="311267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talk to Mary the mother of Jesus about what it was like being filled with the Holy Spirit and seeing the Church being born in the hearts and lives of the first disciples.   Recall how they can learn from the first disciples especially in the ways they shared what they had with everyone. </a:t>
            </a: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10</a:t>
            </a:fld>
            <a:endParaRPr lang="en-NZ"/>
          </a:p>
        </p:txBody>
      </p:sp>
    </p:spTree>
    <p:extLst>
      <p:ext uri="{BB962C8B-B14F-4D97-AF65-F5344CB8AC3E}">
        <p14:creationId xmlns:p14="http://schemas.microsoft.com/office/powerpoint/2010/main" val="2205898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Please note the Judas mentioned in the list is not Judas Iscariot who betrayed Jesus. The Judas referred to was often known as Thaddeus.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Encourage the children to share their worksheet with their families at Pentecost.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Experiences 4 &amp; 5.</a:t>
            </a:r>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11</a:t>
            </a:fld>
            <a:endParaRPr lang="en-NZ"/>
          </a:p>
        </p:txBody>
      </p:sp>
    </p:spTree>
    <p:extLst>
      <p:ext uri="{BB962C8B-B14F-4D97-AF65-F5344CB8AC3E}">
        <p14:creationId xmlns:p14="http://schemas.microsoft.com/office/powerpoint/2010/main" val="2940693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Find each word in the sentence below on the matrix and highlight it in the sentence </a:t>
            </a:r>
            <a:r>
              <a:rPr lang="en-NZ" sz="1200" b="1" kern="1200" dirty="0">
                <a:solidFill>
                  <a:schemeClr val="tx1"/>
                </a:solidFill>
                <a:effectLst/>
                <a:latin typeface="+mn-lt"/>
                <a:ea typeface="+mn-ea"/>
                <a:cs typeface="+mn-cs"/>
              </a:rPr>
              <a:t>and</a:t>
            </a:r>
            <a:r>
              <a:rPr lang="en-NZ" sz="1200" kern="1200" dirty="0">
                <a:solidFill>
                  <a:schemeClr val="tx1"/>
                </a:solidFill>
                <a:effectLst/>
                <a:latin typeface="+mn-lt"/>
                <a:ea typeface="+mn-ea"/>
                <a:cs typeface="+mn-cs"/>
              </a:rPr>
              <a:t> in the Word Find.</a:t>
            </a:r>
          </a:p>
          <a:p>
            <a:r>
              <a:rPr lang="en-NZ" sz="1200" kern="1200" dirty="0">
                <a:solidFill>
                  <a:schemeClr val="tx1"/>
                </a:solidFill>
                <a:effectLst/>
                <a:latin typeface="+mn-lt"/>
                <a:ea typeface="+mn-ea"/>
                <a:cs typeface="+mn-cs"/>
              </a:rPr>
              <a:t>Mary is still present with the brothers and sisters of Jesus in the Church today because she is their mother.</a:t>
            </a:r>
          </a:p>
          <a:p>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12</a:t>
            </a:fld>
            <a:endParaRPr lang="en-NZ"/>
          </a:p>
        </p:txBody>
      </p:sp>
    </p:spTree>
    <p:extLst>
      <p:ext uri="{BB962C8B-B14F-4D97-AF65-F5344CB8AC3E}">
        <p14:creationId xmlns:p14="http://schemas.microsoft.com/office/powerpoint/2010/main" val="171717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 about the events of the Feast of the first </a:t>
            </a:r>
            <a:r>
              <a:rPr lang="en-GB" sz="1200" b="1" kern="1200" dirty="0">
                <a:solidFill>
                  <a:schemeClr val="tx1"/>
                </a:solidFill>
                <a:effectLst/>
                <a:latin typeface="+mn-lt"/>
                <a:ea typeface="+mn-ea"/>
                <a:cs typeface="+mn-cs"/>
              </a:rPr>
              <a:t>Pentecost </a:t>
            </a:r>
            <a:r>
              <a:rPr lang="en-GB" sz="1200" kern="1200" dirty="0">
                <a:solidFill>
                  <a:schemeClr val="tx1"/>
                </a:solidFill>
                <a:effectLst/>
                <a:latin typeface="+mn-lt"/>
                <a:ea typeface="+mn-ea"/>
                <a:cs typeface="+mn-cs"/>
              </a:rPr>
              <a:t>and who was present. </a:t>
            </a:r>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2</a:t>
            </a:fld>
            <a:endParaRPr lang="en-NZ"/>
          </a:p>
        </p:txBody>
      </p:sp>
    </p:spTree>
    <p:extLst>
      <p:ext uri="{BB962C8B-B14F-4D97-AF65-F5344CB8AC3E}">
        <p14:creationId xmlns:p14="http://schemas.microsoft.com/office/powerpoint/2010/main" val="53756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Recap the events of the day of the Ascension to get the context to lead into learning about the Feast of Pentecost.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answer the questions on the slide.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Record them in their RE Learning Journal. </a:t>
            </a:r>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3</a:t>
            </a:fld>
            <a:endParaRPr lang="en-NZ"/>
          </a:p>
        </p:txBody>
      </p:sp>
    </p:spTree>
    <p:extLst>
      <p:ext uri="{BB962C8B-B14F-4D97-AF65-F5344CB8AC3E}">
        <p14:creationId xmlns:p14="http://schemas.microsoft.com/office/powerpoint/2010/main" val="230780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text to help children explore Mary’s role in Jesus’ life and how she supported the work God asked him to do.</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is your mother like this for you?</a:t>
            </a:r>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4</a:t>
            </a:fld>
            <a:endParaRPr lang="en-NZ"/>
          </a:p>
        </p:txBody>
      </p:sp>
    </p:spTree>
    <p:extLst>
      <p:ext uri="{BB962C8B-B14F-4D97-AF65-F5344CB8AC3E}">
        <p14:creationId xmlns:p14="http://schemas.microsoft.com/office/powerpoint/2010/main" val="226594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Remind children about who the author of the Acts of the Apostles was and what other writing he did. Read the reading from Luke using the pointer, then work through the questions.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Ideas related to question responses</a:t>
            </a:r>
            <a:endParaRPr lang="en-NZ"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NZ" sz="1200" kern="1200" dirty="0">
                <a:solidFill>
                  <a:schemeClr val="tx1"/>
                </a:solidFill>
                <a:effectLst/>
                <a:latin typeface="+mn-lt"/>
                <a:ea typeface="+mn-ea"/>
                <a:cs typeface="+mn-cs"/>
              </a:rPr>
              <a:t>Luke was a Greek doctor, born in Antioch, he was a disciple of Paul and the author of a gospel and the Acts of the Apostles. In his writing, he was concerned with checking that what was recorded about the activities of the Early Christians was right. His work involved orderly investigation of the events and being sure about what he was doing. </a:t>
            </a:r>
          </a:p>
          <a:p>
            <a:pPr marL="171450" lvl="0" indent="-171450">
              <a:buFont typeface="Wingdings" panose="05000000000000000000" pitchFamily="2" charset="2"/>
              <a:buChar char="Ø"/>
            </a:pPr>
            <a:r>
              <a:rPr lang="en-NZ" sz="1200" kern="1200" dirty="0">
                <a:solidFill>
                  <a:schemeClr val="tx1"/>
                </a:solidFill>
                <a:effectLst/>
                <a:latin typeface="+mn-lt"/>
                <a:ea typeface="+mn-ea"/>
                <a:cs typeface="+mn-cs"/>
              </a:rPr>
              <a:t>Luke wanted people who read his gospel to feel that it was a true account of what happened. He was conscious that there were many accounts by eye witnesses of the events that happened in the Early Church including Pentecost. Luke was not an eye witness but he wanted to be certain that the stories that were passed on were accurate.</a:t>
            </a:r>
          </a:p>
          <a:p>
            <a:pPr marL="171450" indent="-171450">
              <a:buFont typeface="Wingdings" panose="05000000000000000000" pitchFamily="2" charset="2"/>
              <a:buChar char="Ø"/>
            </a:pPr>
            <a:r>
              <a:rPr lang="en-GB" sz="1200" kern="1200" dirty="0">
                <a:solidFill>
                  <a:schemeClr val="tx1"/>
                </a:solidFill>
                <a:effectLst/>
                <a:latin typeface="+mn-lt"/>
                <a:ea typeface="+mn-ea"/>
                <a:cs typeface="+mn-cs"/>
              </a:rPr>
              <a:t>There is much debate about who </a:t>
            </a:r>
            <a:r>
              <a:rPr lang="en-GB" sz="1200" kern="1200" dirty="0" err="1">
                <a:solidFill>
                  <a:schemeClr val="tx1"/>
                </a:solidFill>
                <a:effectLst/>
                <a:latin typeface="+mn-lt"/>
                <a:ea typeface="+mn-ea"/>
                <a:cs typeface="+mn-cs"/>
              </a:rPr>
              <a:t>Theophilus</a:t>
            </a:r>
            <a:r>
              <a:rPr lang="en-GB" sz="1200" kern="1200" dirty="0">
                <a:solidFill>
                  <a:schemeClr val="tx1"/>
                </a:solidFill>
                <a:effectLst/>
                <a:latin typeface="+mn-lt"/>
                <a:ea typeface="+mn-ea"/>
                <a:cs typeface="+mn-cs"/>
              </a:rPr>
              <a:t> was. Some say he was Luke’s lawyer, others say he was a Jew or a Roman official. Others believe he wasn’t a person but his name ‘Friend of God’ was just a title that could be applied to anyone who fits the description. Whoever he was, Luke dedicated his gospel and the Acts of the Apostle to him. </a:t>
            </a:r>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5</a:t>
            </a:fld>
            <a:endParaRPr lang="en-NZ"/>
          </a:p>
        </p:txBody>
      </p:sp>
    </p:spTree>
    <p:extLst>
      <p:ext uri="{BB962C8B-B14F-4D97-AF65-F5344CB8AC3E}">
        <p14:creationId xmlns:p14="http://schemas.microsoft.com/office/powerpoint/2010/main" val="2673476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 the directions on the slide.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would you describe the author of the Acts of the Apostles?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groups research Luke and /or his friend </a:t>
            </a:r>
            <a:r>
              <a:rPr lang="en-GB" sz="1200" kern="1200" dirty="0" err="1">
                <a:solidFill>
                  <a:schemeClr val="tx1"/>
                </a:solidFill>
                <a:effectLst/>
                <a:latin typeface="+mn-lt"/>
                <a:ea typeface="+mn-ea"/>
                <a:cs typeface="+mn-cs"/>
              </a:rPr>
              <a:t>Theophilus</a:t>
            </a:r>
            <a:r>
              <a:rPr lang="en-GB" sz="1200" kern="1200" dirty="0">
                <a:solidFill>
                  <a:schemeClr val="tx1"/>
                </a:solidFill>
                <a:effectLst/>
                <a:latin typeface="+mn-lt"/>
                <a:ea typeface="+mn-ea"/>
                <a:cs typeface="+mn-cs"/>
              </a:rPr>
              <a:t> – find out more about them. Find images of what they could have looked like and using the results of your research create presentations to share with your school. Make up a rap about them.</a:t>
            </a:r>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6</a:t>
            </a:fld>
            <a:endParaRPr lang="en-NZ"/>
          </a:p>
        </p:txBody>
      </p:sp>
    </p:spTree>
    <p:extLst>
      <p:ext uri="{BB962C8B-B14F-4D97-AF65-F5344CB8AC3E}">
        <p14:creationId xmlns:p14="http://schemas.microsoft.com/office/powerpoint/2010/main" val="224021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Watch the clip: </a:t>
            </a:r>
            <a:r>
              <a:rPr lang="en-GB" sz="1200" b="1" u="sng" kern="1200" dirty="0">
                <a:solidFill>
                  <a:schemeClr val="tx1"/>
                </a:solidFill>
                <a:effectLst/>
                <a:latin typeface="+mn-lt"/>
                <a:ea typeface="+mn-ea"/>
                <a:cs typeface="+mn-cs"/>
                <a:hlinkClick r:id="rId3"/>
              </a:rPr>
              <a:t>https://www.youtube.com/watch?v=7TyCwUrR_OM</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Day of Pentecost (4:39 minutes)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 1) Church, 2) Early Church, 3) apostles and disciples, 4) Scripture, 5) St Luke</a:t>
            </a:r>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7</a:t>
            </a:fld>
            <a:endParaRPr lang="en-NZ"/>
          </a:p>
        </p:txBody>
      </p:sp>
    </p:spTree>
    <p:extLst>
      <p:ext uri="{BB962C8B-B14F-4D97-AF65-F5344CB8AC3E}">
        <p14:creationId xmlns:p14="http://schemas.microsoft.com/office/powerpoint/2010/main" val="3532445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each word in the sentence below on the matrix and highlight it in the sentence </a:t>
            </a:r>
            <a:r>
              <a:rPr lang="en-GB" sz="1200" b="1" kern="1200" dirty="0">
                <a:solidFill>
                  <a:schemeClr val="tx1"/>
                </a:solidFill>
                <a:effectLst/>
                <a:latin typeface="+mn-lt"/>
                <a:ea typeface="+mn-ea"/>
                <a:cs typeface="+mn-cs"/>
              </a:rPr>
              <a:t>and</a:t>
            </a:r>
            <a:r>
              <a:rPr lang="en-GB" sz="1200" kern="1200" dirty="0">
                <a:solidFill>
                  <a:schemeClr val="tx1"/>
                </a:solidFill>
                <a:effectLst/>
                <a:latin typeface="+mn-lt"/>
                <a:ea typeface="+mn-ea"/>
                <a:cs typeface="+mn-cs"/>
              </a:rPr>
              <a:t> in the Word Find.</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Mary is still present with the brothers and sisters of Jesus in the Church today because she is their mother.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Compare how your mother cares for you with how Mary cares for the Church.</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complete their word find worksheet and check it out on the screen. Add to RE learning journal.</a:t>
            </a:r>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8</a:t>
            </a:fld>
            <a:endParaRPr lang="en-NZ"/>
          </a:p>
        </p:txBody>
      </p:sp>
    </p:spTree>
    <p:extLst>
      <p:ext uri="{BB962C8B-B14F-4D97-AF65-F5344CB8AC3E}">
        <p14:creationId xmlns:p14="http://schemas.microsoft.com/office/powerpoint/2010/main" val="1729147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6B530131-8219-49C9-A2AE-77153AAF2504}" type="slidenum">
              <a:rPr lang="en-NZ" smtClean="0"/>
              <a:t>9</a:t>
            </a:fld>
            <a:endParaRPr lang="en-NZ"/>
          </a:p>
        </p:txBody>
      </p:sp>
    </p:spTree>
    <p:extLst>
      <p:ext uri="{BB962C8B-B14F-4D97-AF65-F5344CB8AC3E}">
        <p14:creationId xmlns:p14="http://schemas.microsoft.com/office/powerpoint/2010/main" val="3298700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87E4466B-692C-4314-87D7-6425EAA0FB99}" type="datetimeFigureOut">
              <a:rPr lang="en-NZ" smtClean="0"/>
              <a:t>25/05/2017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F28CF59-4487-4268-8FCA-44B32E963852}" type="slidenum">
              <a:rPr lang="en-NZ" smtClean="0"/>
              <a:t>‹#›</a:t>
            </a:fld>
            <a:endParaRPr lang="en-NZ"/>
          </a:p>
        </p:txBody>
      </p:sp>
    </p:spTree>
    <p:extLst>
      <p:ext uri="{BB962C8B-B14F-4D97-AF65-F5344CB8AC3E}">
        <p14:creationId xmlns:p14="http://schemas.microsoft.com/office/powerpoint/2010/main" val="259198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7E4466B-692C-4314-87D7-6425EAA0FB99}" type="datetimeFigureOut">
              <a:rPr lang="en-NZ" smtClean="0"/>
              <a:t>25/05/2017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F28CF59-4487-4268-8FCA-44B32E963852}" type="slidenum">
              <a:rPr lang="en-NZ" smtClean="0"/>
              <a:t>‹#›</a:t>
            </a:fld>
            <a:endParaRPr lang="en-NZ"/>
          </a:p>
        </p:txBody>
      </p:sp>
    </p:spTree>
    <p:extLst>
      <p:ext uri="{BB962C8B-B14F-4D97-AF65-F5344CB8AC3E}">
        <p14:creationId xmlns:p14="http://schemas.microsoft.com/office/powerpoint/2010/main" val="4289600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7E4466B-692C-4314-87D7-6425EAA0FB99}" type="datetimeFigureOut">
              <a:rPr lang="en-NZ" smtClean="0"/>
              <a:t>25/05/2017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F28CF59-4487-4268-8FCA-44B32E963852}" type="slidenum">
              <a:rPr lang="en-NZ" smtClean="0"/>
              <a:t>‹#›</a:t>
            </a:fld>
            <a:endParaRPr lang="en-NZ"/>
          </a:p>
        </p:txBody>
      </p:sp>
    </p:spTree>
    <p:extLst>
      <p:ext uri="{BB962C8B-B14F-4D97-AF65-F5344CB8AC3E}">
        <p14:creationId xmlns:p14="http://schemas.microsoft.com/office/powerpoint/2010/main" val="2899429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7E4466B-692C-4314-87D7-6425EAA0FB99}" type="datetimeFigureOut">
              <a:rPr lang="en-NZ" smtClean="0"/>
              <a:t>25/05/2017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F28CF59-4487-4268-8FCA-44B32E963852}" type="slidenum">
              <a:rPr lang="en-NZ" smtClean="0"/>
              <a:t>‹#›</a:t>
            </a:fld>
            <a:endParaRPr lang="en-NZ"/>
          </a:p>
        </p:txBody>
      </p:sp>
    </p:spTree>
    <p:extLst>
      <p:ext uri="{BB962C8B-B14F-4D97-AF65-F5344CB8AC3E}">
        <p14:creationId xmlns:p14="http://schemas.microsoft.com/office/powerpoint/2010/main" val="103180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E4466B-692C-4314-87D7-6425EAA0FB99}" type="datetimeFigureOut">
              <a:rPr lang="en-NZ" smtClean="0"/>
              <a:t>25/05/2017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F28CF59-4487-4268-8FCA-44B32E963852}" type="slidenum">
              <a:rPr lang="en-NZ" smtClean="0"/>
              <a:t>‹#›</a:t>
            </a:fld>
            <a:endParaRPr lang="en-NZ"/>
          </a:p>
        </p:txBody>
      </p:sp>
    </p:spTree>
    <p:extLst>
      <p:ext uri="{BB962C8B-B14F-4D97-AF65-F5344CB8AC3E}">
        <p14:creationId xmlns:p14="http://schemas.microsoft.com/office/powerpoint/2010/main" val="3631684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87E4466B-692C-4314-87D7-6425EAA0FB99}" type="datetimeFigureOut">
              <a:rPr lang="en-NZ" smtClean="0"/>
              <a:t>25/05/2017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F28CF59-4487-4268-8FCA-44B32E963852}" type="slidenum">
              <a:rPr lang="en-NZ" smtClean="0"/>
              <a:t>‹#›</a:t>
            </a:fld>
            <a:endParaRPr lang="en-NZ"/>
          </a:p>
        </p:txBody>
      </p:sp>
    </p:spTree>
    <p:extLst>
      <p:ext uri="{BB962C8B-B14F-4D97-AF65-F5344CB8AC3E}">
        <p14:creationId xmlns:p14="http://schemas.microsoft.com/office/powerpoint/2010/main" val="3446428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87E4466B-692C-4314-87D7-6425EAA0FB99}" type="datetimeFigureOut">
              <a:rPr lang="en-NZ" smtClean="0"/>
              <a:t>25/05/2017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F28CF59-4487-4268-8FCA-44B32E963852}" type="slidenum">
              <a:rPr lang="en-NZ" smtClean="0"/>
              <a:t>‹#›</a:t>
            </a:fld>
            <a:endParaRPr lang="en-NZ"/>
          </a:p>
        </p:txBody>
      </p:sp>
    </p:spTree>
    <p:extLst>
      <p:ext uri="{BB962C8B-B14F-4D97-AF65-F5344CB8AC3E}">
        <p14:creationId xmlns:p14="http://schemas.microsoft.com/office/powerpoint/2010/main" val="927142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87E4466B-692C-4314-87D7-6425EAA0FB99}" type="datetimeFigureOut">
              <a:rPr lang="en-NZ" smtClean="0"/>
              <a:t>25/05/2017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F28CF59-4487-4268-8FCA-44B32E963852}" type="slidenum">
              <a:rPr lang="en-NZ" smtClean="0"/>
              <a:t>‹#›</a:t>
            </a:fld>
            <a:endParaRPr lang="en-NZ"/>
          </a:p>
        </p:txBody>
      </p:sp>
    </p:spTree>
    <p:extLst>
      <p:ext uri="{BB962C8B-B14F-4D97-AF65-F5344CB8AC3E}">
        <p14:creationId xmlns:p14="http://schemas.microsoft.com/office/powerpoint/2010/main" val="2589853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4466B-692C-4314-87D7-6425EAA0FB99}" type="datetimeFigureOut">
              <a:rPr lang="en-NZ" smtClean="0"/>
              <a:t>25/05/2017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F28CF59-4487-4268-8FCA-44B32E963852}" type="slidenum">
              <a:rPr lang="en-NZ" smtClean="0"/>
              <a:t>‹#›</a:t>
            </a:fld>
            <a:endParaRPr lang="en-NZ"/>
          </a:p>
        </p:txBody>
      </p:sp>
    </p:spTree>
    <p:extLst>
      <p:ext uri="{BB962C8B-B14F-4D97-AF65-F5344CB8AC3E}">
        <p14:creationId xmlns:p14="http://schemas.microsoft.com/office/powerpoint/2010/main" val="483319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E4466B-692C-4314-87D7-6425EAA0FB99}" type="datetimeFigureOut">
              <a:rPr lang="en-NZ" smtClean="0"/>
              <a:t>25/05/2017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F28CF59-4487-4268-8FCA-44B32E963852}" type="slidenum">
              <a:rPr lang="en-NZ" smtClean="0"/>
              <a:t>‹#›</a:t>
            </a:fld>
            <a:endParaRPr lang="en-NZ"/>
          </a:p>
        </p:txBody>
      </p:sp>
    </p:spTree>
    <p:extLst>
      <p:ext uri="{BB962C8B-B14F-4D97-AF65-F5344CB8AC3E}">
        <p14:creationId xmlns:p14="http://schemas.microsoft.com/office/powerpoint/2010/main" val="801630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E4466B-692C-4314-87D7-6425EAA0FB99}" type="datetimeFigureOut">
              <a:rPr lang="en-NZ" smtClean="0"/>
              <a:t>25/05/2017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F28CF59-4487-4268-8FCA-44B32E963852}" type="slidenum">
              <a:rPr lang="en-NZ" smtClean="0"/>
              <a:t>‹#›</a:t>
            </a:fld>
            <a:endParaRPr lang="en-NZ"/>
          </a:p>
        </p:txBody>
      </p:sp>
    </p:spTree>
    <p:extLst>
      <p:ext uri="{BB962C8B-B14F-4D97-AF65-F5344CB8AC3E}">
        <p14:creationId xmlns:p14="http://schemas.microsoft.com/office/powerpoint/2010/main" val="3206721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PaintBrus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E4466B-692C-4314-87D7-6425EAA0FB99}" type="datetimeFigureOut">
              <a:rPr lang="en-NZ" smtClean="0"/>
              <a:t>25/05/2017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8CF59-4487-4268-8FCA-44B32E963852}" type="slidenum">
              <a:rPr lang="en-NZ" smtClean="0"/>
              <a:t>‹#›</a:t>
            </a:fld>
            <a:endParaRPr lang="en-NZ"/>
          </a:p>
        </p:txBody>
      </p:sp>
    </p:spTree>
    <p:extLst>
      <p:ext uri="{BB962C8B-B14F-4D97-AF65-F5344CB8AC3E}">
        <p14:creationId xmlns:p14="http://schemas.microsoft.com/office/powerpoint/2010/main" val="508056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notesSlide" Target="../notesSlides/notesSlide10.xml"/><Relationship Id="rId9" Type="http://schemas.openxmlformats.org/officeDocument/2006/relationships/hyperlink" Target="http://www.tinyurl.com/NCRSfeedback" TargetMode="Externa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slide" Target="slide9.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slide" Target="slide11.xml"/><Relationship Id="rId4" Type="http://schemas.openxmlformats.org/officeDocument/2006/relationships/hyperlink" Target="https://www.youtube.com/watch?v=7TyCwUrR_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p:spPr>
      </p:sp>
      <p:pic>
        <p:nvPicPr>
          <p:cNvPr id="3" name="Picture 2" descr="A picture containing building, indoor&#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l="1865" r="1626"/>
          <a:stretch/>
        </p:blipFill>
        <p:spPr>
          <a:xfrm>
            <a:off x="20" y="10"/>
            <a:ext cx="6105635" cy="6857990"/>
          </a:xfrm>
          <a:prstGeom prst="rect">
            <a:avLst/>
          </a:prstGeom>
        </p:spPr>
      </p:pic>
      <p:sp>
        <p:nvSpPr>
          <p:cNvPr id="4" name="Title 3"/>
          <p:cNvSpPr>
            <a:spLocks noGrp="1"/>
          </p:cNvSpPr>
          <p:nvPr>
            <p:ph type="title"/>
          </p:nvPr>
        </p:nvSpPr>
        <p:spPr>
          <a:xfrm>
            <a:off x="6547945" y="1252961"/>
            <a:ext cx="5298264" cy="4180887"/>
          </a:xfrm>
          <a:solidFill>
            <a:schemeClr val="accent4">
              <a:lumMod val="40000"/>
              <a:lumOff val="60000"/>
            </a:schemeClr>
          </a:solidFill>
          <a:ln w="38100">
            <a:solidFill>
              <a:srgbClr val="C00000"/>
            </a:solidFill>
          </a:ln>
        </p:spPr>
        <p:txBody>
          <a:bodyPr vert="horz" lIns="91440" tIns="45720" rIns="91440" bIns="45720" rtlCol="0" anchor="ctr">
            <a:normAutofit/>
          </a:bodyPr>
          <a:lstStyle/>
          <a:p>
            <a:pPr algn="ctr"/>
            <a:r>
              <a:rPr lang="en-US" sz="6000" dirty="0">
                <a:latin typeface="AR JULIAN" panose="02000000000000000000" pitchFamily="2" charset="0"/>
              </a:rPr>
              <a:t>The Mother of Jesus was Present at</a:t>
            </a:r>
            <a:r>
              <a:rPr lang="en-US" sz="6000" b="1" dirty="0">
                <a:latin typeface="AR JULIAN" panose="02000000000000000000" pitchFamily="2" charset="0"/>
              </a:rPr>
              <a:t> </a:t>
            </a:r>
            <a:r>
              <a:rPr lang="en-US" sz="6000" b="1" dirty="0">
                <a:solidFill>
                  <a:srgbClr val="FF0000"/>
                </a:solidFill>
                <a:latin typeface="AR JULIAN" panose="02000000000000000000" pitchFamily="2" charset="0"/>
              </a:rPr>
              <a:t>Pentecost</a:t>
            </a:r>
            <a:endParaRPr lang="en-US" sz="6000" dirty="0">
              <a:solidFill>
                <a:srgbClr val="FF0000"/>
              </a:solidFill>
              <a:latin typeface="AR JULIAN" panose="02000000000000000000" pitchFamily="2" charset="0"/>
            </a:endParaRPr>
          </a:p>
        </p:txBody>
      </p:sp>
      <p:sp>
        <p:nvSpPr>
          <p:cNvPr id="8" name="TextBox: PageNumber"/>
          <p:cNvSpPr txBox="1">
            <a:spLocks/>
          </p:cNvSpPr>
          <p:nvPr/>
        </p:nvSpPr>
        <p:spPr>
          <a:xfrm>
            <a:off x="11520000" y="6240000"/>
            <a:ext cx="480000" cy="480000"/>
          </a:xfrm>
          <a:prstGeom prst="rect">
            <a:avLst/>
          </a:prstGeom>
          <a:solidFill>
            <a:schemeClr val="tx1"/>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bg1"/>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bg1"/>
                </a:solidFill>
                <a:effectLst/>
                <a:uLnTx/>
                <a:uFillTx/>
                <a:latin typeface="Arial" pitchFamily="34" charset="0"/>
                <a:ea typeface="+mn-ea"/>
                <a:cs typeface="Arial" pitchFamily="34" charset="0"/>
              </a:rPr>
              <a:t>S-01</a:t>
            </a:r>
          </a:p>
        </p:txBody>
      </p:sp>
      <p:sp>
        <p:nvSpPr>
          <p:cNvPr id="9" name="Action Button: Forward">
            <a:hlinkClick r:id="" action="ppaction://hlinkshowjump?jump=nextslide" highlightClick="1"/>
          </p:cNvPr>
          <p:cNvSpPr/>
          <p:nvPr/>
        </p:nvSpPr>
        <p:spPr>
          <a:xfrm>
            <a:off x="10800523" y="6240000"/>
            <a:ext cx="576064" cy="480000"/>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43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Glass scaling="71"/>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Reflective music - Pentecost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78854" y="79655"/>
            <a:ext cx="609600" cy="609600"/>
          </a:xfrm>
          <a:prstGeom prst="rect">
            <a:avLst/>
          </a:prstGeom>
        </p:spPr>
      </p:pic>
      <p:sp>
        <p:nvSpPr>
          <p:cNvPr id="2" name="Title 1"/>
          <p:cNvSpPr>
            <a:spLocks noGrp="1"/>
          </p:cNvSpPr>
          <p:nvPr>
            <p:ph type="title"/>
          </p:nvPr>
        </p:nvSpPr>
        <p:spPr>
          <a:xfrm>
            <a:off x="838199" y="0"/>
            <a:ext cx="10515600" cy="1325563"/>
          </a:xfrm>
        </p:spPr>
        <p:txBody>
          <a:bodyPr>
            <a:normAutofit/>
          </a:bodyPr>
          <a:lstStyle/>
          <a:p>
            <a:pPr algn="ctr"/>
            <a:r>
              <a:rPr lang="en-NZ" sz="5400" dirty="0">
                <a:solidFill>
                  <a:srgbClr val="E2AC00"/>
                </a:solidFill>
                <a:effectLst>
                  <a:reflection blurRad="6350" stA="60000" endA="900" endPos="60000" dist="29997" dir="5400000" sy="-100000" algn="bl" rotWithShape="0"/>
                </a:effectLst>
                <a:latin typeface="AR BLANCA" panose="02000000000000000000" pitchFamily="2" charset="0"/>
              </a:rPr>
              <a:t>Time for Reflection</a:t>
            </a:r>
          </a:p>
        </p:txBody>
      </p:sp>
      <p:pic>
        <p:nvPicPr>
          <p:cNvPr id="4" name="Picture 3" descr="A group of people posing for a picture&#10;&#10;Description generated with very high confidence"/>
          <p:cNvPicPr>
            <a:picLocks noChangeAspect="1"/>
          </p:cNvPicPr>
          <p:nvPr/>
        </p:nvPicPr>
        <p:blipFill rotWithShape="1">
          <a:blip r:embed="rId8">
            <a:extLst>
              <a:ext uri="{28A0092B-C50C-407E-A947-70E740481C1C}">
                <a14:useLocalDpi xmlns:a14="http://schemas.microsoft.com/office/drawing/2010/main" val="0"/>
              </a:ext>
            </a:extLst>
          </a:blip>
          <a:srcRect t="13391" b="34357"/>
          <a:stretch/>
        </p:blipFill>
        <p:spPr>
          <a:xfrm>
            <a:off x="2553985" y="1325563"/>
            <a:ext cx="7084028" cy="4935387"/>
          </a:xfrm>
          <a:prstGeom prst="rect">
            <a:avLst/>
          </a:prstGeom>
          <a:ln>
            <a:noFill/>
          </a:ln>
          <a:effectLst>
            <a:softEdge rad="112500"/>
          </a:effectLst>
        </p:spPr>
      </p:pic>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S-10</a:t>
            </a:r>
          </a:p>
        </p:txBody>
      </p:sp>
      <p:sp>
        <p:nvSpPr>
          <p:cNvPr id="6" name="Action Button: Back">
            <a:hlinkClick r:id="" action="ppaction://hlinkshowjump?jump=previousslide" highlightClick="1"/>
          </p:cNvPr>
          <p:cNvSpPr/>
          <p:nvPr/>
        </p:nvSpPr>
        <p:spPr>
          <a:xfrm>
            <a:off x="10777736"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Action Button: Audio">
            <a:hlinkClick r:id="" action="ppaction://noaction" highlightClick="1"/>
          </p:cNvPr>
          <p:cNvSpPr/>
          <p:nvPr/>
        </p:nvSpPr>
        <p:spPr>
          <a:xfrm>
            <a:off x="10134247" y="6240000"/>
            <a:ext cx="531077" cy="48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Tool instructions stop"/>
          <p:cNvSpPr txBox="1"/>
          <p:nvPr/>
        </p:nvSpPr>
        <p:spPr>
          <a:xfrm>
            <a:off x="4480463" y="6546492"/>
            <a:ext cx="3265639"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the audio button to stop reflective music</a:t>
            </a:r>
          </a:p>
        </p:txBody>
      </p:sp>
      <p:sp>
        <p:nvSpPr>
          <p:cNvPr id="12" name="TextBox: Tool instructions start"/>
          <p:cNvSpPr txBox="1"/>
          <p:nvPr/>
        </p:nvSpPr>
        <p:spPr>
          <a:xfrm>
            <a:off x="4482068" y="6546492"/>
            <a:ext cx="3256020"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the audio button to play reflective music</a:t>
            </a:r>
          </a:p>
        </p:txBody>
      </p:sp>
      <p:pic>
        <p:nvPicPr>
          <p:cNvPr id="13"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2095901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44564" fill="hold"/>
                                        <p:tgtEl>
                                          <p:spTgt spid="9"/>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rgbClr val="C0504D"/>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9"/>
                                        </p:tgtEl>
                                      </p:cBhvr>
                                    </p:cmd>
                                  </p:childTnLst>
                                </p:cTn>
                              </p:par>
                              <p:par>
                                <p:cTn id="26" presetID="1" presetClass="emph" presetSubtype="2" fill="hold" nodeType="withEffect">
                                  <p:stCondLst>
                                    <p:cond delay="0"/>
                                  </p:stCondLst>
                                  <p:childTnLst>
                                    <p:animClr clrSpc="rgb" dir="cw">
                                      <p:cBhvr>
                                        <p:cTn id="27" dur="2000" fill="hold"/>
                                        <p:tgtEl>
                                          <p:spTgt spid="10"/>
                                        </p:tgtEl>
                                        <p:attrNameLst>
                                          <p:attrName>fillcolor</p:attrName>
                                        </p:attrNameLst>
                                      </p:cBhvr>
                                      <p:to>
                                        <a:schemeClr val="bg1"/>
                                      </p:to>
                                    </p:animClr>
                                    <p:set>
                                      <p:cBhvr>
                                        <p:cTn id="28" dur="2000" fill="hold"/>
                                        <p:tgtEl>
                                          <p:spTgt spid="10"/>
                                        </p:tgtEl>
                                        <p:attrNameLst>
                                          <p:attrName>fill.type</p:attrName>
                                        </p:attrNameLst>
                                      </p:cBhvr>
                                      <p:to>
                                        <p:strVal val="solid"/>
                                      </p:to>
                                    </p:set>
                                    <p:set>
                                      <p:cBhvr>
                                        <p:cTn id="29" dur="2000" fill="hold"/>
                                        <p:tgtEl>
                                          <p:spTgt spid="10"/>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11" grpId="0"/>
      <p:bldP spid="11" grpId="1"/>
      <p:bldP spid="12" grpId="0"/>
      <p:bldP spid="12" grpId="1"/>
      <p:bldP spid="12" grpId="2"/>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8567"/>
            <a:ext cx="12192000" cy="1325563"/>
          </a:xfrm>
        </p:spPr>
        <p:txBody>
          <a:bodyPr/>
          <a:lstStyle/>
          <a:p>
            <a:pPr algn="ctr"/>
            <a:r>
              <a:rPr lang="en-NZ" dirty="0">
                <a:latin typeface="Kristen ITC" panose="03050502040202030202" pitchFamily="66" charset="0"/>
              </a:rPr>
              <a:t>Mary’s special place in the Pentecost story</a:t>
            </a:r>
          </a:p>
        </p:txBody>
      </p:sp>
      <p:sp>
        <p:nvSpPr>
          <p:cNvPr id="3" name="Frame 2"/>
          <p:cNvSpPr/>
          <p:nvPr/>
        </p:nvSpPr>
        <p:spPr>
          <a:xfrm>
            <a:off x="223876" y="1484130"/>
            <a:ext cx="5763236" cy="4894670"/>
          </a:xfrm>
          <a:prstGeom prst="frame">
            <a:avLst>
              <a:gd name="adj1" fmla="val 958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4" name="Rectangle 3"/>
          <p:cNvSpPr/>
          <p:nvPr/>
        </p:nvSpPr>
        <p:spPr>
          <a:xfrm>
            <a:off x="6096000" y="1484130"/>
            <a:ext cx="5935211" cy="4817216"/>
          </a:xfrm>
          <a:prstGeom prst="rect">
            <a:avLst/>
          </a:prstGeom>
        </p:spPr>
        <p:txBody>
          <a:bodyPr wrap="square">
            <a:spAutoFit/>
          </a:bodyPr>
          <a:lstStyle/>
          <a:p>
            <a:pPr>
              <a:lnSpc>
                <a:spcPct val="115000"/>
              </a:lnSpc>
              <a:spcAft>
                <a:spcPts val="1000"/>
              </a:spcAft>
            </a:pPr>
            <a:r>
              <a:rPr lang="en-NZ" sz="2400" dirty="0">
                <a:effectLst/>
                <a:latin typeface="Kristen ITC" panose="03050502040202030202" pitchFamily="66" charset="0"/>
                <a:ea typeface="Calibri" panose="020F0502020204030204" pitchFamily="34" charset="0"/>
                <a:cs typeface="Times New Roman" panose="02020603050405020304" pitchFamily="18" charset="0"/>
              </a:rPr>
              <a:t>Mary, Mother of the Church</a:t>
            </a:r>
          </a:p>
          <a:p>
            <a:pPr>
              <a:lnSpc>
                <a:spcPct val="115000"/>
              </a:lnSpc>
              <a:spcAft>
                <a:spcPts val="1000"/>
              </a:spcAft>
            </a:pPr>
            <a:r>
              <a:rPr lang="en-NZ" sz="2400" dirty="0">
                <a:effectLst/>
                <a:latin typeface="Kristen ITC" panose="03050502040202030202" pitchFamily="66" charset="0"/>
                <a:ea typeface="Calibri" panose="020F0502020204030204" pitchFamily="34" charset="0"/>
                <a:cs typeface="Times New Roman" panose="02020603050405020304" pitchFamily="18" charset="0"/>
              </a:rPr>
              <a:t>Pray for us</a:t>
            </a:r>
          </a:p>
          <a:p>
            <a:pPr>
              <a:lnSpc>
                <a:spcPct val="115000"/>
              </a:lnSpc>
              <a:spcAft>
                <a:spcPts val="1000"/>
              </a:spcAft>
            </a:pPr>
            <a:r>
              <a:rPr lang="en-NZ" sz="1400" dirty="0">
                <a:effectLst/>
                <a:latin typeface="Arial" panose="020B0604020202020204" pitchFamily="34" charset="0"/>
                <a:ea typeface="Calibri" panose="020F0502020204030204" pitchFamily="34" charset="0"/>
                <a:cs typeface="Arial" panose="020B0604020202020204" pitchFamily="34" charset="0"/>
              </a:rPr>
              <a:t>First read the extract from Acts 1:12-14</a:t>
            </a:r>
            <a:endParaRPr lang="en-NZ"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sz="1500" dirty="0">
                <a:latin typeface="Arial" panose="020B0604020202020204" pitchFamily="34" charset="0"/>
                <a:ea typeface="Calibri" panose="020F0502020204030204" pitchFamily="34" charset="0"/>
                <a:cs typeface="Arial" panose="020B0604020202020204" pitchFamily="34" charset="0"/>
              </a:rPr>
              <a:t>Then the apostles returned to Jerusalem from the hill called the Mount of Olives, a Sabbath day’s walk</a:t>
            </a:r>
            <a:r>
              <a:rPr lang="en-NZ" sz="1500" baseline="30000" dirty="0">
                <a:latin typeface="Arial" panose="020B0604020202020204" pitchFamily="34" charset="0"/>
                <a:ea typeface="Calibri" panose="020F0502020204030204" pitchFamily="34" charset="0"/>
                <a:cs typeface="Arial" panose="020B0604020202020204" pitchFamily="34" charset="0"/>
              </a:rPr>
              <a:t> </a:t>
            </a:r>
            <a:r>
              <a:rPr lang="en-NZ" sz="1500" dirty="0">
                <a:latin typeface="Arial" panose="020B0604020202020204" pitchFamily="34" charset="0"/>
                <a:ea typeface="Calibri" panose="020F0502020204030204" pitchFamily="34" charset="0"/>
                <a:cs typeface="Arial" panose="020B0604020202020204" pitchFamily="34" charset="0"/>
              </a:rPr>
              <a:t>from the city. When they arrived, they went upstairs to the room where they were staying. Those present were Peter, John, James and Andrew; Philip and Thomas, Bartholomew and Matthew; James son of </a:t>
            </a:r>
            <a:r>
              <a:rPr lang="en-NZ" sz="1500" dirty="0" err="1">
                <a:latin typeface="Arial" panose="020B0604020202020204" pitchFamily="34" charset="0"/>
                <a:ea typeface="Calibri" panose="020F0502020204030204" pitchFamily="34" charset="0"/>
                <a:cs typeface="Arial" panose="020B0604020202020204" pitchFamily="34" charset="0"/>
              </a:rPr>
              <a:t>Alphaeus</a:t>
            </a:r>
            <a:r>
              <a:rPr lang="en-NZ" sz="1500" dirty="0">
                <a:latin typeface="Arial" panose="020B0604020202020204" pitchFamily="34" charset="0"/>
                <a:ea typeface="Calibri" panose="020F0502020204030204" pitchFamily="34" charset="0"/>
                <a:cs typeface="Arial" panose="020B0604020202020204" pitchFamily="34" charset="0"/>
              </a:rPr>
              <a:t> and Simon the Zealot, and Judas son of James. </a:t>
            </a:r>
            <a:r>
              <a:rPr lang="en-NZ" sz="1500" baseline="30000" dirty="0">
                <a:latin typeface="Arial" panose="020B0604020202020204" pitchFamily="34" charset="0"/>
                <a:ea typeface="Calibri" panose="020F0502020204030204" pitchFamily="34" charset="0"/>
                <a:cs typeface="Arial" panose="020B0604020202020204" pitchFamily="34" charset="0"/>
              </a:rPr>
              <a:t> </a:t>
            </a:r>
            <a:r>
              <a:rPr lang="en-NZ" sz="1500" dirty="0">
                <a:latin typeface="Arial" panose="020B0604020202020204" pitchFamily="34" charset="0"/>
                <a:ea typeface="Calibri" panose="020F0502020204030204" pitchFamily="34" charset="0"/>
                <a:cs typeface="Arial" panose="020B0604020202020204" pitchFamily="34" charset="0"/>
              </a:rPr>
              <a:t>They all joined together constantly in prayer, along with the women and Mary the mother of Jesus, and with his brothers.</a:t>
            </a:r>
            <a:endParaRPr lang="en-NZ" sz="15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q"/>
            </a:pPr>
            <a:r>
              <a:rPr lang="en-NZ" sz="1400" dirty="0">
                <a:effectLst/>
                <a:latin typeface="Arial" panose="020B0604020202020204" pitchFamily="34" charset="0"/>
                <a:ea typeface="Calibri" panose="020F0502020204030204" pitchFamily="34" charset="0"/>
                <a:cs typeface="Arial" panose="020B0604020202020204" pitchFamily="34" charset="0"/>
              </a:rPr>
              <a:t>In the frame create an art work that expresses what happened at the first Pentecost. </a:t>
            </a:r>
            <a:endParaRPr lang="en-N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q"/>
            </a:pPr>
            <a:r>
              <a:rPr lang="en-NZ" sz="1400" dirty="0">
                <a:effectLst/>
                <a:latin typeface="Arial" panose="020B0604020202020204" pitchFamily="34" charset="0"/>
                <a:ea typeface="Calibri" panose="020F0502020204030204" pitchFamily="34" charset="0"/>
                <a:cs typeface="Arial" panose="020B0604020202020204" pitchFamily="34" charset="0"/>
              </a:rPr>
              <a:t>Include each of the apostles and those mentioned in the last verse. </a:t>
            </a:r>
            <a:endParaRPr lang="en-N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Wingdings" panose="05000000000000000000" pitchFamily="2" charset="2"/>
              <a:buChar char="q"/>
            </a:pPr>
            <a:r>
              <a:rPr lang="en-NZ" sz="1400" dirty="0">
                <a:effectLst/>
                <a:latin typeface="Arial" panose="020B0604020202020204" pitchFamily="34" charset="0"/>
                <a:ea typeface="Calibri" panose="020F0502020204030204" pitchFamily="34" charset="0"/>
                <a:cs typeface="Arial" panose="020B0604020202020204" pitchFamily="34" charset="0"/>
              </a:rPr>
              <a:t>Include ideas you saw on the clip about when the Holy Spirit came.</a:t>
            </a:r>
            <a:endParaRPr lang="en-NZ"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2324100" y="85259"/>
            <a:ext cx="8134350" cy="286682"/>
          </a:xfrm>
          <a:prstGeom prst="rect">
            <a:avLst/>
          </a:prstGeom>
        </p:spPr>
        <p:txBody>
          <a:bodyPr wrap="square">
            <a:spAutoFit/>
          </a:bodyPr>
          <a:lstStyle/>
          <a:p>
            <a:pPr>
              <a:lnSpc>
                <a:spcPct val="115000"/>
              </a:lnSpc>
              <a:spcAft>
                <a:spcPts val="1000"/>
              </a:spcAft>
            </a:pPr>
            <a:r>
              <a:rPr lang="en-NZ" sz="1200" dirty="0">
                <a:latin typeface="Arial" panose="020B0604020202020204" pitchFamily="34" charset="0"/>
                <a:ea typeface="Calibri" panose="020F0502020204030204" pitchFamily="34" charset="0"/>
                <a:cs typeface="Arial" panose="020B0604020202020204" pitchFamily="34" charset="0"/>
              </a:rPr>
              <a:t>Name ____________________________ 		Date _______________</a:t>
            </a:r>
            <a:endParaRPr lang="en-N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Action Button: Up">
            <a:hlinkClick r:id="rId3" action="ppaction://hlinksldjump" highlightClick="1"/>
          </p:cNvPr>
          <p:cNvSpPr/>
          <p:nvPr/>
        </p:nvSpPr>
        <p:spPr>
          <a:xfrm rot="16200000">
            <a:off x="10797755" y="6239973"/>
            <a:ext cx="480000" cy="480053"/>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S-7</a:t>
            </a:r>
          </a:p>
        </p:txBody>
      </p:sp>
      <p:sp>
        <p:nvSpPr>
          <p:cNvPr id="8" name="Rectangle 7"/>
          <p:cNvSpPr/>
          <p:nvPr/>
        </p:nvSpPr>
        <p:spPr>
          <a:xfrm>
            <a:off x="4746107" y="6581001"/>
            <a:ext cx="2941831" cy="276999"/>
          </a:xfrm>
          <a:prstGeom prst="rect">
            <a:avLst/>
          </a:prstGeom>
        </p:spPr>
        <p:txBody>
          <a:bodyPr wrap="none">
            <a:spAutoFit/>
          </a:bodyPr>
          <a:lstStyle/>
          <a:p>
            <a:pPr lvl="0" algn="ctr">
              <a:defRPr/>
            </a:pPr>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9" name="Rectangle 8"/>
          <p:cNvSpPr/>
          <p:nvPr/>
        </p:nvSpPr>
        <p:spPr>
          <a:xfrm>
            <a:off x="0" y="6480000"/>
            <a:ext cx="1360309" cy="369332"/>
          </a:xfrm>
          <a:prstGeom prst="rect">
            <a:avLst/>
          </a:prstGeom>
        </p:spPr>
        <p:txBody>
          <a:bodyPr wrap="none">
            <a:spAutoFit/>
          </a:bodyPr>
          <a:lstStyle/>
          <a:p>
            <a:pPr lvl="0"/>
            <a:r>
              <a:rPr lang="en-NZ" b="1" dirty="0">
                <a:solidFill>
                  <a:prstClr val="black"/>
                </a:solidFill>
                <a:latin typeface="Arial" panose="020B0604020202020204" pitchFamily="34" charset="0"/>
                <a:cs typeface="Arial" panose="020B0604020202020204" pitchFamily="34" charset="0"/>
              </a:rPr>
              <a:t>Worksheet</a:t>
            </a:r>
          </a:p>
        </p:txBody>
      </p:sp>
    </p:spTree>
    <p:extLst>
      <p:ext uri="{BB962C8B-B14F-4D97-AF65-F5344CB8AC3E}">
        <p14:creationId xmlns:p14="http://schemas.microsoft.com/office/powerpoint/2010/main" val="2322850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a:latin typeface="Berlin Sans FB Demi" panose="020E0802020502020306" pitchFamily="34" charset="0"/>
              </a:rPr>
              <a:t>Mary is present in the Church today</a:t>
            </a:r>
          </a:p>
        </p:txBody>
      </p:sp>
      <p:graphicFrame>
        <p:nvGraphicFramePr>
          <p:cNvPr id="3" name="Table 2"/>
          <p:cNvGraphicFramePr>
            <a:graphicFrameLocks noGrp="1"/>
          </p:cNvGraphicFramePr>
          <p:nvPr>
            <p:extLst>
              <p:ext uri="{D42A27DB-BD31-4B8C-83A1-F6EECF244321}">
                <p14:modId xmlns:p14="http://schemas.microsoft.com/office/powerpoint/2010/main" val="3155279358"/>
              </p:ext>
            </p:extLst>
          </p:nvPr>
        </p:nvGraphicFramePr>
        <p:xfrm>
          <a:off x="1247581" y="2045253"/>
          <a:ext cx="4066800" cy="3708400"/>
        </p:xfrm>
        <a:graphic>
          <a:graphicData uri="http://schemas.openxmlformats.org/drawingml/2006/table">
            <a:tbl>
              <a:tblPr firstRow="1" bandRow="1">
                <a:tableStyleId>{5940675A-B579-460E-94D1-54222C63F5DA}</a:tableStyleId>
              </a:tblPr>
              <a:tblGrid>
                <a:gridCol w="406680">
                  <a:extLst>
                    <a:ext uri="{9D8B030D-6E8A-4147-A177-3AD203B41FA5}">
                      <a16:colId xmlns:a16="http://schemas.microsoft.com/office/drawing/2014/main" val="2286057653"/>
                    </a:ext>
                  </a:extLst>
                </a:gridCol>
                <a:gridCol w="406680">
                  <a:extLst>
                    <a:ext uri="{9D8B030D-6E8A-4147-A177-3AD203B41FA5}">
                      <a16:colId xmlns:a16="http://schemas.microsoft.com/office/drawing/2014/main" val="3759408592"/>
                    </a:ext>
                  </a:extLst>
                </a:gridCol>
                <a:gridCol w="406680">
                  <a:extLst>
                    <a:ext uri="{9D8B030D-6E8A-4147-A177-3AD203B41FA5}">
                      <a16:colId xmlns:a16="http://schemas.microsoft.com/office/drawing/2014/main" val="2304892382"/>
                    </a:ext>
                  </a:extLst>
                </a:gridCol>
                <a:gridCol w="406680">
                  <a:extLst>
                    <a:ext uri="{9D8B030D-6E8A-4147-A177-3AD203B41FA5}">
                      <a16:colId xmlns:a16="http://schemas.microsoft.com/office/drawing/2014/main" val="3533003325"/>
                    </a:ext>
                  </a:extLst>
                </a:gridCol>
                <a:gridCol w="406680">
                  <a:extLst>
                    <a:ext uri="{9D8B030D-6E8A-4147-A177-3AD203B41FA5}">
                      <a16:colId xmlns:a16="http://schemas.microsoft.com/office/drawing/2014/main" val="1470205084"/>
                    </a:ext>
                  </a:extLst>
                </a:gridCol>
                <a:gridCol w="406680">
                  <a:extLst>
                    <a:ext uri="{9D8B030D-6E8A-4147-A177-3AD203B41FA5}">
                      <a16:colId xmlns:a16="http://schemas.microsoft.com/office/drawing/2014/main" val="1577451951"/>
                    </a:ext>
                  </a:extLst>
                </a:gridCol>
                <a:gridCol w="406680">
                  <a:extLst>
                    <a:ext uri="{9D8B030D-6E8A-4147-A177-3AD203B41FA5}">
                      <a16:colId xmlns:a16="http://schemas.microsoft.com/office/drawing/2014/main" val="2663090773"/>
                    </a:ext>
                  </a:extLst>
                </a:gridCol>
                <a:gridCol w="406680">
                  <a:extLst>
                    <a:ext uri="{9D8B030D-6E8A-4147-A177-3AD203B41FA5}">
                      <a16:colId xmlns:a16="http://schemas.microsoft.com/office/drawing/2014/main" val="4279895710"/>
                    </a:ext>
                  </a:extLst>
                </a:gridCol>
                <a:gridCol w="406680">
                  <a:extLst>
                    <a:ext uri="{9D8B030D-6E8A-4147-A177-3AD203B41FA5}">
                      <a16:colId xmlns:a16="http://schemas.microsoft.com/office/drawing/2014/main" val="2031072396"/>
                    </a:ext>
                  </a:extLst>
                </a:gridCol>
                <a:gridCol w="406680">
                  <a:extLst>
                    <a:ext uri="{9D8B030D-6E8A-4147-A177-3AD203B41FA5}">
                      <a16:colId xmlns:a16="http://schemas.microsoft.com/office/drawing/2014/main" val="3793452276"/>
                    </a:ext>
                  </a:extLst>
                </a:gridCol>
              </a:tblGrid>
              <a:tr h="370840">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2119130"/>
                  </a:ext>
                </a:extLst>
              </a:tr>
              <a:tr h="370840">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2205621"/>
                  </a:ext>
                </a:extLst>
              </a:tr>
              <a:tr h="370840">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5690528"/>
                  </a:ext>
                </a:extLst>
              </a:tr>
              <a:tr h="370840">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7313013"/>
                  </a:ext>
                </a:extLst>
              </a:tr>
              <a:tr h="370840">
                <a:tc>
                  <a:txBody>
                    <a:bodyPr/>
                    <a:lstStyle/>
                    <a:p>
                      <a:pPr algn="ctr"/>
                      <a:r>
                        <a:rPr lang="en-NZ" b="0" dirty="0">
                          <a:latin typeface="Arial" panose="020B0604020202020204" pitchFamily="34" charset="0"/>
                          <a:cs typeface="Arial" panose="020B0604020202020204" pitchFamily="34" charset="0"/>
                        </a:rPr>
                        <a:t>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2026444"/>
                  </a:ext>
                </a:extLst>
              </a:tr>
              <a:tr h="370840">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4253567"/>
                  </a:ext>
                </a:extLst>
              </a:tr>
              <a:tr h="370840">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4454349"/>
                  </a:ext>
                </a:extLst>
              </a:tr>
              <a:tr h="370840">
                <a:tc>
                  <a:txBody>
                    <a:bodyPr/>
                    <a:lstStyle/>
                    <a:p>
                      <a:pPr algn="ctr"/>
                      <a:r>
                        <a:rPr lang="en-NZ"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2387034"/>
                  </a:ext>
                </a:extLst>
              </a:tr>
              <a:tr h="370840">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061782"/>
                  </a:ext>
                </a:extLst>
              </a:tr>
              <a:tr h="370840">
                <a:tc>
                  <a:txBody>
                    <a:bodyPr/>
                    <a:lstStyle/>
                    <a:p>
                      <a:pPr algn="ctr"/>
                      <a:r>
                        <a:rPr lang="en-NZ" b="0"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1881873"/>
                  </a:ext>
                </a:extLst>
              </a:tr>
            </a:tbl>
          </a:graphicData>
        </a:graphic>
      </p:graphicFrame>
      <p:pic>
        <p:nvPicPr>
          <p:cNvPr id="4" name="Picture 3" descr="A group of people around each other&#10;&#10;Description generated with high confidence"/>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674067" y="1690688"/>
            <a:ext cx="3870507" cy="1935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674067" y="4501527"/>
            <a:ext cx="4123661" cy="1791260"/>
          </a:xfrm>
          <a:prstGeom prst="rect">
            <a:avLst/>
          </a:prstGeom>
          <a:solidFill>
            <a:schemeClr val="bg1"/>
          </a:solidFill>
        </p:spPr>
        <p:txBody>
          <a:bodyPr wrap="square">
            <a:spAutoFit/>
          </a:bodyPr>
          <a:lstStyle/>
          <a:p>
            <a:pPr algn="just">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Mary is still present with the brothers and sisters of Jesus in the Church today because she is their mother.</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S-8</a:t>
            </a:r>
          </a:p>
        </p:txBody>
      </p:sp>
      <p:sp>
        <p:nvSpPr>
          <p:cNvPr id="8" name="Rectangle 7"/>
          <p:cNvSpPr/>
          <p:nvPr/>
        </p:nvSpPr>
        <p:spPr>
          <a:xfrm>
            <a:off x="0" y="6480000"/>
            <a:ext cx="1360309" cy="369332"/>
          </a:xfrm>
          <a:prstGeom prst="rect">
            <a:avLst/>
          </a:prstGeom>
        </p:spPr>
        <p:txBody>
          <a:bodyPr wrap="none">
            <a:spAutoFit/>
          </a:bodyPr>
          <a:lstStyle/>
          <a:p>
            <a:pPr lvl="0"/>
            <a:r>
              <a:rPr lang="en-NZ" b="1" dirty="0">
                <a:solidFill>
                  <a:prstClr val="black"/>
                </a:solidFill>
                <a:latin typeface="Arial" panose="020B0604020202020204" pitchFamily="34" charset="0"/>
                <a:cs typeface="Arial" panose="020B0604020202020204" pitchFamily="34" charset="0"/>
              </a:rPr>
              <a:t>Worksheet</a:t>
            </a:r>
          </a:p>
        </p:txBody>
      </p:sp>
      <p:sp>
        <p:nvSpPr>
          <p:cNvPr id="9" name="Rectangle 8"/>
          <p:cNvSpPr/>
          <p:nvPr/>
        </p:nvSpPr>
        <p:spPr>
          <a:xfrm>
            <a:off x="4746107" y="6581001"/>
            <a:ext cx="2941831" cy="276999"/>
          </a:xfrm>
          <a:prstGeom prst="rect">
            <a:avLst/>
          </a:prstGeom>
        </p:spPr>
        <p:txBody>
          <a:bodyPr wrap="none">
            <a:spAutoFit/>
          </a:bodyPr>
          <a:lstStyle/>
          <a:p>
            <a:pPr lvl="0" algn="ctr">
              <a:defRPr/>
            </a:pPr>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10" name="Action Button: Up">
            <a:hlinkClick r:id="rId5" action="ppaction://hlinksldjump" highlightClick="1"/>
          </p:cNvPr>
          <p:cNvSpPr/>
          <p:nvPr/>
        </p:nvSpPr>
        <p:spPr>
          <a:xfrm rot="16200000">
            <a:off x="10797755" y="6239973"/>
            <a:ext cx="480000" cy="480053"/>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1" name="Rectangle 10"/>
          <p:cNvSpPr/>
          <p:nvPr/>
        </p:nvSpPr>
        <p:spPr>
          <a:xfrm>
            <a:off x="2324100" y="85259"/>
            <a:ext cx="8134350" cy="286682"/>
          </a:xfrm>
          <a:prstGeom prst="rect">
            <a:avLst/>
          </a:prstGeom>
        </p:spPr>
        <p:txBody>
          <a:bodyPr wrap="square">
            <a:spAutoFit/>
          </a:bodyPr>
          <a:lstStyle/>
          <a:p>
            <a:pPr>
              <a:lnSpc>
                <a:spcPct val="115000"/>
              </a:lnSpc>
              <a:spcAft>
                <a:spcPts val="1000"/>
              </a:spcAft>
            </a:pPr>
            <a:r>
              <a:rPr lang="en-NZ" sz="1200" dirty="0">
                <a:latin typeface="Arial" panose="020B0604020202020204" pitchFamily="34" charset="0"/>
                <a:ea typeface="Calibri" panose="020F0502020204030204" pitchFamily="34" charset="0"/>
                <a:cs typeface="Arial" panose="020B0604020202020204" pitchFamily="34" charset="0"/>
              </a:rPr>
              <a:t>Name ____________________________ 		Date _______________</a:t>
            </a:r>
            <a:endParaRPr lang="en-N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6833524" y="3766512"/>
            <a:ext cx="3804745" cy="738664"/>
          </a:xfrm>
          <a:prstGeom prst="rect">
            <a:avLst/>
          </a:prstGeom>
        </p:spPr>
        <p:txBody>
          <a:bodyPr wrap="square">
            <a:spAutoFit/>
          </a:bodyPr>
          <a:lstStyle/>
          <a:p>
            <a:r>
              <a:rPr lang="en-NZ" sz="1400" i="1" dirty="0">
                <a:latin typeface="Arial" panose="020B0604020202020204" pitchFamily="34" charset="0"/>
                <a:cs typeface="Arial" panose="020B0604020202020204" pitchFamily="34" charset="0"/>
              </a:rPr>
              <a:t>Find each word in the sentence below on the Word Find - highlight it in the sentence </a:t>
            </a:r>
            <a:r>
              <a:rPr lang="en-NZ" sz="1400" b="1" i="1" dirty="0">
                <a:latin typeface="Arial" panose="020B0604020202020204" pitchFamily="34" charset="0"/>
                <a:cs typeface="Arial" panose="020B0604020202020204" pitchFamily="34" charset="0"/>
              </a:rPr>
              <a:t>and</a:t>
            </a:r>
            <a:r>
              <a:rPr lang="en-NZ" sz="1400" i="1" dirty="0">
                <a:latin typeface="Arial" panose="020B0604020202020204" pitchFamily="34" charset="0"/>
                <a:cs typeface="Arial" panose="020B0604020202020204" pitchFamily="34" charset="0"/>
              </a:rPr>
              <a:t> in the Word Find.</a:t>
            </a:r>
          </a:p>
        </p:txBody>
      </p:sp>
    </p:spTree>
    <p:extLst>
      <p:ext uri="{BB962C8B-B14F-4D97-AF65-F5344CB8AC3E}">
        <p14:creationId xmlns:p14="http://schemas.microsoft.com/office/powerpoint/2010/main" val="2692537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Learning Intentions</a:t>
            </a:r>
          </a:p>
        </p:txBody>
      </p:sp>
      <p:pic>
        <p:nvPicPr>
          <p:cNvPr id="4" name="Picture 3" descr="A picture containing building, indoor&#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6884" y="365125"/>
            <a:ext cx="1546167" cy="16750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Item 1"/>
          <p:cNvSpPr/>
          <p:nvPr/>
        </p:nvSpPr>
        <p:spPr>
          <a:xfrm>
            <a:off x="1755422" y="3303155"/>
            <a:ext cx="8681156" cy="537488"/>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recall the people present at the first </a:t>
            </a:r>
            <a:r>
              <a:rPr lang="en-NZ" sz="2400" b="1" dirty="0">
                <a:solidFill>
                  <a:srgbClr val="FF0000"/>
                </a:solidFill>
                <a:latin typeface="Arial" panose="020B0604020202020204" pitchFamily="34" charset="0"/>
                <a:cs typeface="Arial" panose="020B0604020202020204" pitchFamily="34" charset="0"/>
              </a:rPr>
              <a:t>Pentecost</a:t>
            </a:r>
            <a:endParaRPr lang="en-NZ" sz="3600" dirty="0">
              <a:solidFill>
                <a:srgbClr val="FF0000"/>
              </a:solidFill>
              <a:latin typeface="Arial" panose="020B0604020202020204" pitchFamily="34" charset="0"/>
              <a:cs typeface="Arial" panose="020B0604020202020204" pitchFamily="34" charset="0"/>
            </a:endParaRPr>
          </a:p>
        </p:txBody>
      </p:sp>
      <p:sp>
        <p:nvSpPr>
          <p:cNvPr id="6" name="Item 2"/>
          <p:cNvSpPr/>
          <p:nvPr/>
        </p:nvSpPr>
        <p:spPr>
          <a:xfrm>
            <a:off x="1755422" y="4331933"/>
            <a:ext cx="8681156" cy="967179"/>
          </a:xfrm>
          <a:prstGeom prst="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recognise that Mary was in the upper room, praying with the other apostles when the </a:t>
            </a:r>
            <a:r>
              <a:rPr lang="en-NZ" sz="2400" b="1" dirty="0">
                <a:solidFill>
                  <a:srgbClr val="FF0000"/>
                </a:solidFill>
                <a:latin typeface="Arial" panose="020B0604020202020204" pitchFamily="34" charset="0"/>
                <a:cs typeface="Arial" panose="020B0604020202020204" pitchFamily="34" charset="0"/>
              </a:rPr>
              <a:t>Holy Spirit</a:t>
            </a:r>
            <a:r>
              <a:rPr lang="en-NZ" sz="2400" dirty="0">
                <a:solidFill>
                  <a:schemeClr val="tx1"/>
                </a:solidFill>
                <a:latin typeface="Arial" panose="020B0604020202020204" pitchFamily="34" charset="0"/>
                <a:cs typeface="Arial" panose="020B0604020202020204" pitchFamily="34" charset="0"/>
              </a:rPr>
              <a:t> </a:t>
            </a:r>
            <a:r>
              <a:rPr lang="en-NZ" sz="2400" b="1" dirty="0">
                <a:solidFill>
                  <a:srgbClr val="FF0000"/>
                </a:solidFill>
                <a:latin typeface="Arial" panose="020B0604020202020204" pitchFamily="34" charset="0"/>
                <a:cs typeface="Arial" panose="020B0604020202020204" pitchFamily="34" charset="0"/>
              </a:rPr>
              <a:t>Te Wairua Tapu</a:t>
            </a:r>
            <a:r>
              <a:rPr lang="en-NZ" sz="2400" dirty="0">
                <a:solidFill>
                  <a:schemeClr val="tx1"/>
                </a:solidFill>
                <a:latin typeface="Arial" panose="020B0604020202020204" pitchFamily="34" charset="0"/>
                <a:cs typeface="Arial" panose="020B0604020202020204" pitchFamily="34" charset="0"/>
              </a:rPr>
              <a:t> came</a:t>
            </a:r>
          </a:p>
        </p:txBody>
      </p:sp>
      <p:sp>
        <p:nvSpPr>
          <p:cNvPr id="7" name="The Children Will"/>
          <p:cNvSpPr txBox="1"/>
          <p:nvPr/>
        </p:nvSpPr>
        <p:spPr>
          <a:xfrm>
            <a:off x="1755422" y="2528711"/>
            <a:ext cx="5108222"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The children will…</a:t>
            </a:r>
          </a:p>
        </p:txBody>
      </p:sp>
      <p:sp>
        <p:nvSpPr>
          <p:cNvPr id="8" name="No. 1"/>
          <p:cNvSpPr txBox="1"/>
          <p:nvPr/>
        </p:nvSpPr>
        <p:spPr>
          <a:xfrm>
            <a:off x="1095022" y="3288745"/>
            <a:ext cx="660400"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1)</a:t>
            </a:r>
          </a:p>
        </p:txBody>
      </p:sp>
      <p:sp>
        <p:nvSpPr>
          <p:cNvPr id="9" name="No. 2"/>
          <p:cNvSpPr txBox="1"/>
          <p:nvPr/>
        </p:nvSpPr>
        <p:spPr>
          <a:xfrm>
            <a:off x="1095022" y="4448502"/>
            <a:ext cx="660400"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2)</a:t>
            </a: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S-02</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3" name="Instruction"/>
          <p:cNvSpPr/>
          <p:nvPr/>
        </p:nvSpPr>
        <p:spPr>
          <a:xfrm>
            <a:off x="5058037" y="6546492"/>
            <a:ext cx="2191627" cy="276999"/>
          </a:xfrm>
          <a:prstGeom prst="rect">
            <a:avLst/>
          </a:prstGeom>
        </p:spPr>
        <p:txBody>
          <a:bodyPr wrap="none">
            <a:spAutoFit/>
          </a:bodyPr>
          <a:lstStyle/>
          <a:p>
            <a:pPr lvl="0" algn="ctr"/>
            <a:r>
              <a:rPr lang="en-GB" sz="1200" dirty="0">
                <a:solidFill>
                  <a:schemeClr val="bg1"/>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1638741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772" y="0"/>
            <a:ext cx="10515600" cy="1325563"/>
          </a:xfrm>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Rapid recap on </a:t>
            </a:r>
            <a:r>
              <a:rPr lang="en-NZ" b="1" dirty="0">
                <a:ln w="19050">
                  <a:solidFill>
                    <a:srgbClr val="FFFF00"/>
                  </a:solidFill>
                  <a:prstDash val="solid"/>
                </a:ln>
                <a:solidFill>
                  <a:srgbClr val="FF0000"/>
                </a:solidFill>
                <a:effectLst>
                  <a:outerShdw blurRad="38100" dist="22860" dir="5400000" algn="tl" rotWithShape="0">
                    <a:srgbClr val="000000">
                      <a:alpha val="30000"/>
                    </a:srgbClr>
                  </a:outerShdw>
                </a:effectLst>
                <a:latin typeface="Berlin Sans FB Demi" panose="020E0802020502020306" pitchFamily="34" charset="0"/>
              </a:rPr>
              <a:t>Pentecost</a:t>
            </a:r>
          </a:p>
        </p:txBody>
      </p:sp>
      <p:pic>
        <p:nvPicPr>
          <p:cNvPr id="4" name="Picture 3" descr="A group of people posing for a photo&#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l="1870"/>
          <a:stretch/>
        </p:blipFill>
        <p:spPr>
          <a:xfrm>
            <a:off x="911772" y="1638157"/>
            <a:ext cx="4595965" cy="45173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Rectangle: Rounded Corners 2"/>
          <p:cNvSpPr/>
          <p:nvPr/>
        </p:nvSpPr>
        <p:spPr>
          <a:xfrm>
            <a:off x="6533002" y="1690688"/>
            <a:ext cx="4527933" cy="4412270"/>
          </a:xfrm>
          <a:prstGeom prst="roundRect">
            <a:avLst>
              <a:gd name="adj" fmla="val 5930"/>
            </a:avLst>
          </a:prstGeom>
          <a:solidFill>
            <a:srgbClr val="FFCDC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dirty="0">
                <a:solidFill>
                  <a:srgbClr val="C00000"/>
                </a:solidFill>
                <a:latin typeface="Arial" panose="020B0604020202020204" pitchFamily="34" charset="0"/>
                <a:cs typeface="Arial" panose="020B0604020202020204" pitchFamily="34" charset="0"/>
              </a:rPr>
              <a:t>Pentecost</a:t>
            </a:r>
          </a:p>
          <a:p>
            <a:pPr algn="ctr"/>
            <a:endParaRPr lang="en-NZ" sz="2400" dirty="0">
              <a:solidFill>
                <a:srgbClr val="C00000"/>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q"/>
            </a:pPr>
            <a:r>
              <a:rPr lang="en-NZ" sz="2400" dirty="0">
                <a:solidFill>
                  <a:srgbClr val="C00000"/>
                </a:solidFill>
                <a:latin typeface="Arial" panose="020B0604020202020204" pitchFamily="34" charset="0"/>
                <a:cs typeface="Arial" panose="020B0604020202020204" pitchFamily="34" charset="0"/>
              </a:rPr>
              <a:t>When? </a:t>
            </a:r>
          </a:p>
          <a:p>
            <a:pPr marL="285750" lvl="0" indent="-285750">
              <a:buFont typeface="Wingdings" panose="05000000000000000000" pitchFamily="2" charset="2"/>
              <a:buChar char="q"/>
            </a:pPr>
            <a:r>
              <a:rPr lang="en-NZ" sz="2400" dirty="0">
                <a:solidFill>
                  <a:srgbClr val="C00000"/>
                </a:solidFill>
                <a:latin typeface="Arial" panose="020B0604020202020204" pitchFamily="34" charset="0"/>
                <a:cs typeface="Arial" panose="020B0604020202020204" pitchFamily="34" charset="0"/>
              </a:rPr>
              <a:t>Where?</a:t>
            </a:r>
          </a:p>
          <a:p>
            <a:pPr marL="285750" lvl="0" indent="-285750">
              <a:buFont typeface="Wingdings" panose="05000000000000000000" pitchFamily="2" charset="2"/>
              <a:buChar char="q"/>
            </a:pPr>
            <a:r>
              <a:rPr lang="en-NZ" sz="2400" dirty="0">
                <a:solidFill>
                  <a:srgbClr val="C00000"/>
                </a:solidFill>
                <a:latin typeface="Arial" panose="020B0604020202020204" pitchFamily="34" charset="0"/>
                <a:cs typeface="Arial" panose="020B0604020202020204" pitchFamily="34" charset="0"/>
              </a:rPr>
              <a:t>Why? </a:t>
            </a:r>
          </a:p>
          <a:p>
            <a:pPr marL="285750" lvl="0" indent="-285750">
              <a:buFont typeface="Wingdings" panose="05000000000000000000" pitchFamily="2" charset="2"/>
              <a:buChar char="q"/>
            </a:pPr>
            <a:r>
              <a:rPr lang="en-NZ" sz="2400" dirty="0">
                <a:solidFill>
                  <a:srgbClr val="C00000"/>
                </a:solidFill>
                <a:latin typeface="Arial" panose="020B0604020202020204" pitchFamily="34" charset="0"/>
                <a:cs typeface="Arial" panose="020B0604020202020204" pitchFamily="34" charset="0"/>
              </a:rPr>
              <a:t>Who was present?</a:t>
            </a:r>
          </a:p>
          <a:p>
            <a:pPr marL="285750" lvl="0" indent="-285750">
              <a:buFont typeface="Wingdings" panose="05000000000000000000" pitchFamily="2" charset="2"/>
              <a:buChar char="q"/>
            </a:pPr>
            <a:r>
              <a:rPr lang="en-NZ" sz="2400" dirty="0">
                <a:solidFill>
                  <a:srgbClr val="C00000"/>
                </a:solidFill>
                <a:latin typeface="Arial" panose="020B0604020202020204" pitchFamily="34" charset="0"/>
                <a:cs typeface="Arial" panose="020B0604020202020204" pitchFamily="34" charset="0"/>
              </a:rPr>
              <a:t>What happened?</a:t>
            </a:r>
          </a:p>
          <a:p>
            <a:pPr marL="285750" indent="-285750">
              <a:buFont typeface="Wingdings" panose="05000000000000000000" pitchFamily="2" charset="2"/>
              <a:buChar char="q"/>
            </a:pPr>
            <a:r>
              <a:rPr lang="en-NZ" sz="2400" dirty="0">
                <a:solidFill>
                  <a:srgbClr val="C00000"/>
                </a:solidFill>
                <a:latin typeface="Arial" panose="020B0604020202020204" pitchFamily="34" charset="0"/>
                <a:cs typeface="Arial" panose="020B0604020202020204" pitchFamily="34" charset="0"/>
              </a:rPr>
              <a:t>What were the outcomes?</a:t>
            </a:r>
          </a:p>
        </p:txBody>
      </p:sp>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S-03</a:t>
            </a:r>
          </a:p>
        </p:txBody>
      </p:sp>
      <p:sp>
        <p:nvSpPr>
          <p:cNvPr id="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 name="Action Button: Get Information 7">
            <a:hlinkClick r:id="" action="ppaction://noaction" highlightClick="1"/>
          </p:cNvPr>
          <p:cNvSpPr/>
          <p:nvPr/>
        </p:nvSpPr>
        <p:spPr>
          <a:xfrm>
            <a:off x="9455477" y="6240000"/>
            <a:ext cx="576064" cy="480000"/>
          </a:xfrm>
          <a:prstGeom prst="actionButtonInform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Oval 8"/>
          <p:cNvSpPr/>
          <p:nvPr/>
        </p:nvSpPr>
        <p:spPr>
          <a:xfrm>
            <a:off x="10704064" y="1788342"/>
            <a:ext cx="260412" cy="23576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latin typeface="Arial" panose="020B0604020202020204" pitchFamily="34" charset="0"/>
                <a:cs typeface="Arial" panose="020B0604020202020204" pitchFamily="34" charset="0"/>
              </a:rPr>
              <a:t>X</a:t>
            </a:r>
          </a:p>
        </p:txBody>
      </p:sp>
      <p:sp>
        <p:nvSpPr>
          <p:cNvPr id="10" name="Instruction"/>
          <p:cNvSpPr/>
          <p:nvPr/>
        </p:nvSpPr>
        <p:spPr>
          <a:xfrm>
            <a:off x="4959455" y="6546492"/>
            <a:ext cx="2388795" cy="276999"/>
          </a:xfrm>
          <a:prstGeom prst="rect">
            <a:avLst/>
          </a:prstGeom>
        </p:spPr>
        <p:txBody>
          <a:bodyPr wrap="none">
            <a:spAutoFit/>
          </a:bodyPr>
          <a:lstStyle/>
          <a:p>
            <a:pPr lvl="0" algn="ctr"/>
            <a:r>
              <a:rPr lang="en-GB" sz="1200" dirty="0">
                <a:solidFill>
                  <a:schemeClr val="bg1"/>
                </a:solidFill>
                <a:latin typeface="Arial" pitchFamily="34" charset="0"/>
                <a:ea typeface="Segoe UI" pitchFamily="34" charset="0"/>
                <a:cs typeface="Arial" pitchFamily="34" charset="0"/>
              </a:rPr>
              <a:t>Click the “</a:t>
            </a:r>
            <a:r>
              <a:rPr lang="en-GB" sz="1200" dirty="0" err="1">
                <a:solidFill>
                  <a:schemeClr val="bg1"/>
                </a:solidFill>
                <a:latin typeface="Arial" pitchFamily="34" charset="0"/>
                <a:ea typeface="Segoe UI" pitchFamily="34" charset="0"/>
                <a:cs typeface="Arial" pitchFamily="34" charset="0"/>
              </a:rPr>
              <a:t>i</a:t>
            </a:r>
            <a:r>
              <a:rPr lang="en-GB" sz="1200" dirty="0">
                <a:solidFill>
                  <a:schemeClr val="bg1"/>
                </a:solidFill>
                <a:latin typeface="Arial" pitchFamily="34" charset="0"/>
                <a:ea typeface="Segoe UI" pitchFamily="34" charset="0"/>
                <a:cs typeface="Arial" pitchFamily="34" charset="0"/>
              </a:rPr>
              <a:t>” button to reveal text.</a:t>
            </a:r>
          </a:p>
        </p:txBody>
      </p:sp>
    </p:spTree>
    <p:extLst>
      <p:ext uri="{BB962C8B-B14F-4D97-AF65-F5344CB8AC3E}">
        <p14:creationId xmlns:p14="http://schemas.microsoft.com/office/powerpoint/2010/main" val="2207876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3">
                                            <p:txEl>
                                              <p:pRg st="0" end="0"/>
                                            </p:txEl>
                                          </p:spTgt>
                                        </p:tgtEl>
                                      </p:cBhvr>
                                    </p:animEffect>
                                    <p:set>
                                      <p:cBhvr>
                                        <p:cTn id="41" dur="1" fill="hold">
                                          <p:stCondLst>
                                            <p:cond delay="499"/>
                                          </p:stCondLst>
                                        </p:cTn>
                                        <p:tgtEl>
                                          <p:spTgt spid="3">
                                            <p:txEl>
                                              <p:pRg st="0" end="0"/>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
                                            <p:txEl>
                                              <p:pRg st="2" end="2"/>
                                            </p:txEl>
                                          </p:spTgt>
                                        </p:tgtEl>
                                      </p:cBhvr>
                                    </p:animEffect>
                                    <p:set>
                                      <p:cBhvr>
                                        <p:cTn id="44" dur="1" fill="hold">
                                          <p:stCondLst>
                                            <p:cond delay="499"/>
                                          </p:stCondLst>
                                        </p:cTn>
                                        <p:tgtEl>
                                          <p:spTgt spid="3">
                                            <p:txEl>
                                              <p:pRg st="2" end="2"/>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
                                            <p:txEl>
                                              <p:pRg st="3" end="3"/>
                                            </p:txEl>
                                          </p:spTgt>
                                        </p:tgtEl>
                                      </p:cBhvr>
                                    </p:animEffect>
                                    <p:set>
                                      <p:cBhvr>
                                        <p:cTn id="47" dur="1" fill="hold">
                                          <p:stCondLst>
                                            <p:cond delay="499"/>
                                          </p:stCondLst>
                                        </p:cTn>
                                        <p:tgtEl>
                                          <p:spTgt spid="3">
                                            <p:txEl>
                                              <p:pRg st="3" end="3"/>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
                                            <p:txEl>
                                              <p:pRg st="4" end="4"/>
                                            </p:txEl>
                                          </p:spTgt>
                                        </p:tgtEl>
                                      </p:cBhvr>
                                    </p:animEffect>
                                    <p:set>
                                      <p:cBhvr>
                                        <p:cTn id="50" dur="1" fill="hold">
                                          <p:stCondLst>
                                            <p:cond delay="499"/>
                                          </p:stCondLst>
                                        </p:cTn>
                                        <p:tgtEl>
                                          <p:spTgt spid="3">
                                            <p:txEl>
                                              <p:pRg st="4" end="4"/>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3">
                                            <p:txEl>
                                              <p:pRg st="5" end="5"/>
                                            </p:txEl>
                                          </p:spTgt>
                                        </p:tgtEl>
                                      </p:cBhvr>
                                    </p:animEffect>
                                    <p:set>
                                      <p:cBhvr>
                                        <p:cTn id="53" dur="1" fill="hold">
                                          <p:stCondLst>
                                            <p:cond delay="499"/>
                                          </p:stCondLst>
                                        </p:cTn>
                                        <p:tgtEl>
                                          <p:spTgt spid="3">
                                            <p:txEl>
                                              <p:pRg st="5" end="5"/>
                                            </p:txEl>
                                          </p:spTgt>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
                                            <p:txEl>
                                              <p:pRg st="6" end="6"/>
                                            </p:txEl>
                                          </p:spTgt>
                                        </p:tgtEl>
                                      </p:cBhvr>
                                    </p:animEffect>
                                    <p:set>
                                      <p:cBhvr>
                                        <p:cTn id="56" dur="1" fill="hold">
                                          <p:stCondLst>
                                            <p:cond delay="499"/>
                                          </p:stCondLst>
                                        </p:cTn>
                                        <p:tgtEl>
                                          <p:spTgt spid="3">
                                            <p:txEl>
                                              <p:pRg st="6" end="6"/>
                                            </p:txEl>
                                          </p:spTgt>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
                                            <p:txEl>
                                              <p:pRg st="7" end="7"/>
                                            </p:txEl>
                                          </p:spTgt>
                                        </p:tgtEl>
                                      </p:cBhvr>
                                    </p:animEffect>
                                    <p:set>
                                      <p:cBhvr>
                                        <p:cTn id="59" dur="1" fill="hold">
                                          <p:stCondLst>
                                            <p:cond delay="499"/>
                                          </p:stCondLst>
                                        </p:cTn>
                                        <p:tgtEl>
                                          <p:spTgt spid="3">
                                            <p:txEl>
                                              <p:pRg st="7" end="7"/>
                                            </p:txEl>
                                          </p:spTgt>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
                                            <p:bg/>
                                          </p:spTgt>
                                        </p:tgtEl>
                                      </p:cBhvr>
                                    </p:animEffect>
                                    <p:set>
                                      <p:cBhvr>
                                        <p:cTn id="62" dur="1" fill="hold">
                                          <p:stCondLst>
                                            <p:cond delay="499"/>
                                          </p:stCondLst>
                                        </p:cTn>
                                        <p:tgtEl>
                                          <p:spTgt spid="3">
                                            <p:bg/>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uiExpand="1" build="allAtOnce" animBg="1"/>
      <p:bldP spid="3" grpId="1" build="allAtOnce"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752" y="47054"/>
            <a:ext cx="10515600" cy="1325563"/>
          </a:xfrm>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How come Mary the Mother of Jesus </a:t>
            </a:r>
            <a:b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b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was present at </a:t>
            </a:r>
            <a:r>
              <a:rPr lang="en-NZ" b="1" dirty="0">
                <a:ln w="19050">
                  <a:solidFill>
                    <a:srgbClr val="FFFF00"/>
                  </a:solidFill>
                  <a:prstDash val="solid"/>
                </a:ln>
                <a:solidFill>
                  <a:srgbClr val="FF0000"/>
                </a:solidFill>
                <a:effectLst>
                  <a:outerShdw blurRad="38100" dist="22860" dir="5400000" algn="tl" rotWithShape="0">
                    <a:srgbClr val="000000">
                      <a:alpha val="30000"/>
                    </a:srgbClr>
                  </a:outerShdw>
                </a:effectLst>
                <a:latin typeface="Berlin Sans FB Demi" panose="020E0802020502020306" pitchFamily="34" charset="0"/>
              </a:rPr>
              <a:t>Pentecost</a:t>
            </a: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a:t>
            </a:r>
          </a:p>
        </p:txBody>
      </p:sp>
      <p:pic>
        <p:nvPicPr>
          <p:cNvPr id="4" name="Picture 3" descr="A group of people posing for a picture&#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41" y="2173230"/>
            <a:ext cx="5751655" cy="3225035"/>
          </a:xfrm>
          <a:prstGeom prst="rect">
            <a:avLst/>
          </a:prstGeom>
          <a:ln>
            <a:noFill/>
          </a:ln>
          <a:effectLst>
            <a:outerShdw blurRad="292100" dist="139700" dir="2700000" algn="tl" rotWithShape="0">
              <a:srgbClr val="333333">
                <a:alpha val="65000"/>
              </a:srgbClr>
            </a:outerShdw>
          </a:effectLst>
        </p:spPr>
      </p:pic>
      <p:pic>
        <p:nvPicPr>
          <p:cNvPr id="6" name="Button: 1" descr="A group of people posing for a photo&#10;&#10;Description generated with very high confidence"/>
          <p:cNvPicPr>
            <a:picLocks noChangeAspect="1"/>
          </p:cNvPicPr>
          <p:nvPr/>
        </p:nvPicPr>
        <p:blipFill rotWithShape="1">
          <a:blip r:embed="rId4">
            <a:extLst>
              <a:ext uri="{28A0092B-C50C-407E-A947-70E740481C1C}">
                <a14:useLocalDpi xmlns:a14="http://schemas.microsoft.com/office/drawing/2010/main" val="0"/>
              </a:ext>
            </a:extLst>
          </a:blip>
          <a:srcRect l="34570" t="32500" r="45773" b="28960"/>
          <a:stretch/>
        </p:blipFill>
        <p:spPr>
          <a:xfrm>
            <a:off x="6324494" y="1690688"/>
            <a:ext cx="605928" cy="95775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Button: 2" descr="A group of people posing for a photo&#10;&#10;Description generated with very high confidence"/>
          <p:cNvPicPr>
            <a:picLocks noChangeAspect="1"/>
          </p:cNvPicPr>
          <p:nvPr/>
        </p:nvPicPr>
        <p:blipFill rotWithShape="1">
          <a:blip r:embed="rId4">
            <a:extLst>
              <a:ext uri="{28A0092B-C50C-407E-A947-70E740481C1C}">
                <a14:useLocalDpi xmlns:a14="http://schemas.microsoft.com/office/drawing/2010/main" val="0"/>
              </a:ext>
            </a:extLst>
          </a:blip>
          <a:srcRect l="34570" t="32500" r="45773" b="28960"/>
          <a:stretch/>
        </p:blipFill>
        <p:spPr>
          <a:xfrm>
            <a:off x="6324494" y="2797349"/>
            <a:ext cx="605928" cy="95775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Button: 3" descr="A group of people posing for a photo&#10;&#10;Description generated with very high confidence"/>
          <p:cNvPicPr>
            <a:picLocks noChangeAspect="1"/>
          </p:cNvPicPr>
          <p:nvPr/>
        </p:nvPicPr>
        <p:blipFill rotWithShape="1">
          <a:blip r:embed="rId4">
            <a:extLst>
              <a:ext uri="{28A0092B-C50C-407E-A947-70E740481C1C}">
                <a14:useLocalDpi xmlns:a14="http://schemas.microsoft.com/office/drawing/2010/main" val="0"/>
              </a:ext>
            </a:extLst>
          </a:blip>
          <a:srcRect l="34570" t="32500" r="45773" b="28960"/>
          <a:stretch/>
        </p:blipFill>
        <p:spPr>
          <a:xfrm>
            <a:off x="6308781" y="3904010"/>
            <a:ext cx="605928" cy="95775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Button: 4"/>
          <p:cNvPicPr>
            <a:picLocks noChangeAspect="1"/>
          </p:cNvPicPr>
          <p:nvPr/>
        </p:nvPicPr>
        <p:blipFill>
          <a:blip r:embed="rId5"/>
          <a:stretch>
            <a:fillRect/>
          </a:stretch>
        </p:blipFill>
        <p:spPr>
          <a:xfrm>
            <a:off x="6249001" y="5010671"/>
            <a:ext cx="725487" cy="1072989"/>
          </a:xfrm>
          <a:prstGeom prst="rect">
            <a:avLst/>
          </a:prstGeom>
        </p:spPr>
      </p:pic>
      <p:sp>
        <p:nvSpPr>
          <p:cNvPr id="10" name="Text: 1"/>
          <p:cNvSpPr/>
          <p:nvPr/>
        </p:nvSpPr>
        <p:spPr>
          <a:xfrm>
            <a:off x="6974488" y="1755748"/>
            <a:ext cx="5066948" cy="830997"/>
          </a:xfrm>
          <a:prstGeom prst="rect">
            <a:avLst/>
          </a:prstGeom>
          <a:solidFill>
            <a:schemeClr val="accent4">
              <a:lumMod val="20000"/>
              <a:lumOff val="80000"/>
            </a:schemeClr>
          </a:solidFill>
          <a:ln>
            <a:solidFill>
              <a:srgbClr val="C00000"/>
            </a:solidFill>
          </a:ln>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Mary was Jesus’ mother and she was also his first disciple.</a:t>
            </a:r>
            <a:endParaRPr lang="en-NZ" sz="2400" dirty="0">
              <a:latin typeface="Arial" panose="020B0604020202020204" pitchFamily="34" charset="0"/>
              <a:cs typeface="Arial" panose="020B0604020202020204" pitchFamily="34" charset="0"/>
            </a:endParaRPr>
          </a:p>
        </p:txBody>
      </p:sp>
      <p:sp>
        <p:nvSpPr>
          <p:cNvPr id="11" name="Text: 2"/>
          <p:cNvSpPr/>
          <p:nvPr/>
        </p:nvSpPr>
        <p:spPr>
          <a:xfrm>
            <a:off x="6974488" y="2860730"/>
            <a:ext cx="5066948" cy="830997"/>
          </a:xfrm>
          <a:prstGeom prst="rect">
            <a:avLst/>
          </a:prstGeom>
          <a:solidFill>
            <a:schemeClr val="accent4">
              <a:lumMod val="20000"/>
              <a:lumOff val="80000"/>
            </a:schemeClr>
          </a:solidFill>
          <a:ln>
            <a:solidFill>
              <a:srgbClr val="C00000"/>
            </a:solidFill>
          </a:ln>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Mary knew the apostles well and  was part of their group.</a:t>
            </a:r>
            <a:endParaRPr lang="en-NZ" sz="2400" dirty="0">
              <a:latin typeface="Arial" panose="020B0604020202020204" pitchFamily="34" charset="0"/>
              <a:cs typeface="Arial" panose="020B0604020202020204" pitchFamily="34" charset="0"/>
            </a:endParaRPr>
          </a:p>
        </p:txBody>
      </p:sp>
      <p:sp>
        <p:nvSpPr>
          <p:cNvPr id="12" name="Text: 3"/>
          <p:cNvSpPr/>
          <p:nvPr/>
        </p:nvSpPr>
        <p:spPr>
          <a:xfrm>
            <a:off x="6974488" y="3967390"/>
            <a:ext cx="5066948" cy="830997"/>
          </a:xfrm>
          <a:prstGeom prst="rect">
            <a:avLst/>
          </a:prstGeom>
          <a:solidFill>
            <a:schemeClr val="accent4">
              <a:lumMod val="20000"/>
              <a:lumOff val="80000"/>
            </a:schemeClr>
          </a:solidFill>
          <a:ln>
            <a:solidFill>
              <a:srgbClr val="C00000"/>
            </a:solidFill>
          </a:ln>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Throughout her life Mary supported Jesus as he carried out his mission.</a:t>
            </a:r>
            <a:endParaRPr lang="en-NZ" sz="2400" dirty="0">
              <a:latin typeface="Arial" panose="020B0604020202020204" pitchFamily="34" charset="0"/>
              <a:cs typeface="Arial" panose="020B0604020202020204" pitchFamily="34" charset="0"/>
            </a:endParaRPr>
          </a:p>
        </p:txBody>
      </p:sp>
      <p:sp>
        <p:nvSpPr>
          <p:cNvPr id="13" name="Text: 4"/>
          <p:cNvSpPr/>
          <p:nvPr/>
        </p:nvSpPr>
        <p:spPr>
          <a:xfrm>
            <a:off x="6974488" y="4947000"/>
            <a:ext cx="5066948" cy="1200329"/>
          </a:xfrm>
          <a:prstGeom prst="rect">
            <a:avLst/>
          </a:prstGeom>
          <a:solidFill>
            <a:schemeClr val="accent4">
              <a:lumMod val="20000"/>
              <a:lumOff val="80000"/>
            </a:schemeClr>
          </a:solidFill>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Mary was present at the ‘birth’ of the Church and now she is known as the ‘Mother of the Church’. </a:t>
            </a:r>
            <a:endParaRPr lang="en-NZ" sz="2400" dirty="0">
              <a:latin typeface="Arial" panose="020B0604020202020204" pitchFamily="34" charset="0"/>
              <a:cs typeface="Arial" panose="020B0604020202020204" pitchFamily="34" charset="0"/>
            </a:endParaRPr>
          </a:p>
        </p:txBody>
      </p:sp>
      <p:sp>
        <p:nvSpPr>
          <p:cNvPr id="14"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S-04</a:t>
            </a:r>
          </a:p>
        </p:txBody>
      </p:sp>
      <p:sp>
        <p:nvSpPr>
          <p:cNvPr id="1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Instruction"/>
          <p:cNvSpPr/>
          <p:nvPr/>
        </p:nvSpPr>
        <p:spPr>
          <a:xfrm>
            <a:off x="5083686" y="6546492"/>
            <a:ext cx="2140330" cy="276999"/>
          </a:xfrm>
          <a:prstGeom prst="rect">
            <a:avLst/>
          </a:prstGeom>
        </p:spPr>
        <p:txBody>
          <a:bodyPr wrap="none">
            <a:spAutoFit/>
          </a:bodyPr>
          <a:lstStyle/>
          <a:p>
            <a:pPr lvl="0" algn="ctr"/>
            <a:r>
              <a:rPr lang="en-GB" sz="1200" dirty="0">
                <a:solidFill>
                  <a:schemeClr val="bg1"/>
                </a:solidFill>
                <a:latin typeface="Arial" pitchFamily="34" charset="0"/>
                <a:ea typeface="Segoe UI" pitchFamily="34" charset="0"/>
                <a:cs typeface="Arial" pitchFamily="34" charset="0"/>
              </a:rPr>
              <a:t>Click the icons to reveal text.</a:t>
            </a:r>
          </a:p>
        </p:txBody>
      </p:sp>
    </p:spTree>
    <p:extLst>
      <p:ext uri="{BB962C8B-B14F-4D97-AF65-F5344CB8AC3E}">
        <p14:creationId xmlns:p14="http://schemas.microsoft.com/office/powerpoint/2010/main" val="3689223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11"/>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711"/>
            <a:ext cx="10515600" cy="1325563"/>
          </a:xfrm>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St Luke records the beginnings of the Church in the first verses of his Gospel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44" y="2306435"/>
            <a:ext cx="6587320" cy="3407235"/>
          </a:xfrm>
          <a:prstGeom prst="rect">
            <a:avLst/>
          </a:prstGeom>
          <a:ln>
            <a:solidFill>
              <a:schemeClr val="bg1"/>
            </a:solidFill>
          </a:ln>
        </p:spPr>
      </p:pic>
      <p:pic>
        <p:nvPicPr>
          <p:cNvPr id="6" name="Picture 5" descr="A picture containing person, man, indoor, wall&#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6310" y="4460961"/>
            <a:ext cx="1729276" cy="2177427"/>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7359958" y="1684708"/>
            <a:ext cx="4693561" cy="2698175"/>
          </a:xfrm>
          <a:prstGeom prst="rect">
            <a:avLst/>
          </a:prstGeom>
          <a:solidFill>
            <a:schemeClr val="accent4">
              <a:lumMod val="20000"/>
              <a:lumOff val="80000"/>
            </a:schemeClr>
          </a:solidFill>
          <a:ln>
            <a:solidFill>
              <a:schemeClr val="bg1"/>
            </a:solidFill>
          </a:ln>
        </p:spPr>
        <p:txBody>
          <a:bodyPr wrap="square">
            <a:sp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3 Questions to ponder after you have read what Luke wrote</a:t>
            </a: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What sort of person do you think Luke was?</a:t>
            </a: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Why do you think St Luke started his gospel like this?</a:t>
            </a:r>
          </a:p>
          <a:p>
            <a:pPr marL="342900" lvl="0" indent="-342900">
              <a:lnSpc>
                <a:spcPct val="115000"/>
              </a:lnSpc>
              <a:spcAft>
                <a:spcPts val="100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Who was </a:t>
            </a:r>
            <a:r>
              <a:rPr lang="en-NZ" sz="2000" dirty="0" err="1">
                <a:latin typeface="Arial" panose="020B0604020202020204" pitchFamily="34" charset="0"/>
                <a:ea typeface="Calibri" panose="020F0502020204030204" pitchFamily="34" charset="0"/>
                <a:cs typeface="Arial" panose="020B0604020202020204" pitchFamily="34" charset="0"/>
              </a:rPr>
              <a:t>Theophilus</a:t>
            </a:r>
            <a:r>
              <a:rPr lang="en-NZ" sz="2000" dirty="0">
                <a:latin typeface="Arial" panose="020B0604020202020204" pitchFamily="34" charset="0"/>
                <a:ea typeface="Calibri" panose="020F0502020204030204" pitchFamily="34" charset="0"/>
                <a:cs typeface="Arial" panose="020B0604020202020204" pitchFamily="34" charset="0"/>
              </a:rPr>
              <a:t> ?</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Arrow: Right 7"/>
          <p:cNvSpPr/>
          <p:nvPr/>
        </p:nvSpPr>
        <p:spPr>
          <a:xfrm>
            <a:off x="374650" y="2602494"/>
            <a:ext cx="463550" cy="209320"/>
          </a:xfrm>
          <a:prstGeom prst="righ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BUTTON"/>
          <p:cNvSpPr/>
          <p:nvPr/>
        </p:nvSpPr>
        <p:spPr>
          <a:xfrm>
            <a:off x="573644" y="5960125"/>
            <a:ext cx="616178" cy="583894"/>
          </a:xfrm>
          <a:prstGeom prst="ellipse">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S-05</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4" name="Rectangle 13"/>
          <p:cNvSpPr/>
          <p:nvPr/>
        </p:nvSpPr>
        <p:spPr>
          <a:xfrm>
            <a:off x="2947172" y="6574380"/>
            <a:ext cx="6096000" cy="276999"/>
          </a:xfrm>
          <a:prstGeom prst="rect">
            <a:avLst/>
          </a:prstGeom>
        </p:spPr>
        <p:txBody>
          <a:bodyPr>
            <a:spAutoFit/>
          </a:bodyPr>
          <a:lstStyle/>
          <a:p>
            <a:pPr lvl="0" algn="ctr"/>
            <a:r>
              <a:rPr lang="en-NZ" sz="1200" dirty="0">
                <a:solidFill>
                  <a:schemeClr val="bg1"/>
                </a:solidFill>
                <a:latin typeface="Arial" panose="020B0604020202020204" pitchFamily="34" charset="0"/>
                <a:cs typeface="Arial" panose="020B0604020202020204" pitchFamily="34" charset="0"/>
              </a:rPr>
              <a:t>Click the yellow button to advance the arrow</a:t>
            </a:r>
          </a:p>
        </p:txBody>
      </p:sp>
    </p:spTree>
    <p:extLst>
      <p:ext uri="{BB962C8B-B14F-4D97-AF65-F5344CB8AC3E}">
        <p14:creationId xmlns:p14="http://schemas.microsoft.com/office/powerpoint/2010/main" val="431662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4.07407E-6 L 4.16667E-7 0.03449 " pathEditMode="relative" rAng="0" ptsTypes="AA">
                                      <p:cBhvr>
                                        <p:cTn id="6" dur="500" fill="hold"/>
                                        <p:tgtEl>
                                          <p:spTgt spid="8"/>
                                        </p:tgtEl>
                                        <p:attrNameLst>
                                          <p:attrName>ppt_x</p:attrName>
                                          <p:attrName>ppt_y</p:attrName>
                                        </p:attrNameLst>
                                      </p:cBhvr>
                                      <p:rCtr x="0" y="171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4.16667E-7 0.03449 L 4.16667E-7 0.07129 " pathEditMode="relative" rAng="0" ptsTypes="AA">
                                      <p:cBhvr>
                                        <p:cTn id="10" dur="500" fill="hold"/>
                                        <p:tgtEl>
                                          <p:spTgt spid="8"/>
                                        </p:tgtEl>
                                        <p:attrNameLst>
                                          <p:attrName>ppt_x</p:attrName>
                                          <p:attrName>ppt_y</p:attrName>
                                        </p:attrNameLst>
                                      </p:cBhvr>
                                      <p:rCtr x="0" y="182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4.16667E-7 0.07129 L 4.16667E-7 0.10509 " pathEditMode="relative" rAng="0" ptsTypes="AA">
                                      <p:cBhvr>
                                        <p:cTn id="14" dur="500" fill="hold"/>
                                        <p:tgtEl>
                                          <p:spTgt spid="8"/>
                                        </p:tgtEl>
                                        <p:attrNameLst>
                                          <p:attrName>ppt_x</p:attrName>
                                          <p:attrName>ppt_y</p:attrName>
                                        </p:attrNameLst>
                                      </p:cBhvr>
                                      <p:rCtr x="0" y="169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4.16667E-7 0.10509 L 4.16667E-7 0.14166 " pathEditMode="relative" rAng="0" ptsTypes="AA">
                                      <p:cBhvr>
                                        <p:cTn id="18" dur="500" fill="hold"/>
                                        <p:tgtEl>
                                          <p:spTgt spid="8"/>
                                        </p:tgtEl>
                                        <p:attrNameLst>
                                          <p:attrName>ppt_x</p:attrName>
                                          <p:attrName>ppt_y</p:attrName>
                                        </p:attrNameLst>
                                      </p:cBhvr>
                                      <p:rCtr x="0" y="182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4" nodeType="clickEffect">
                                  <p:stCondLst>
                                    <p:cond delay="0"/>
                                  </p:stCondLst>
                                  <p:childTnLst>
                                    <p:animMotion origin="layout" path="M -6.25E-7 0.14167 L 4.16667E-7 0.18171 " pathEditMode="relative" rAng="0" ptsTypes="AA">
                                      <p:cBhvr>
                                        <p:cTn id="22" dur="500" fill="hold"/>
                                        <p:tgtEl>
                                          <p:spTgt spid="8"/>
                                        </p:tgtEl>
                                        <p:attrNameLst>
                                          <p:attrName>ppt_x</p:attrName>
                                          <p:attrName>ppt_y</p:attrName>
                                        </p:attrNameLst>
                                      </p:cBhvr>
                                      <p:rCtr x="-39" y="194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5" nodeType="clickEffect">
                                  <p:stCondLst>
                                    <p:cond delay="0"/>
                                  </p:stCondLst>
                                  <p:childTnLst>
                                    <p:animMotion origin="layout" path="M 4.16667E-7 0.18171 L 0.00039 0.2162 " pathEditMode="relative" rAng="0" ptsTypes="AA">
                                      <p:cBhvr>
                                        <p:cTn id="26" dur="500" fill="hold"/>
                                        <p:tgtEl>
                                          <p:spTgt spid="8"/>
                                        </p:tgtEl>
                                        <p:attrNameLst>
                                          <p:attrName>ppt_x</p:attrName>
                                          <p:attrName>ppt_y</p:attrName>
                                        </p:attrNameLst>
                                      </p:cBhvr>
                                      <p:rCtr x="13" y="1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6" nodeType="clickEffect">
                                  <p:stCondLst>
                                    <p:cond delay="0"/>
                                  </p:stCondLst>
                                  <p:childTnLst>
                                    <p:animMotion origin="layout" path="M 0.00039 0.2162 L 0.00039 0.25625 " pathEditMode="relative" rAng="0" ptsTypes="AA">
                                      <p:cBhvr>
                                        <p:cTn id="30" dur="500" fill="hold"/>
                                        <p:tgtEl>
                                          <p:spTgt spid="8"/>
                                        </p:tgtEl>
                                        <p:attrNameLst>
                                          <p:attrName>ppt_x</p:attrName>
                                          <p:attrName>ppt_y</p:attrName>
                                        </p:attrNameLst>
                                      </p:cBhvr>
                                      <p:rCtr x="0" y="206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7" nodeType="clickEffect">
                                  <p:stCondLst>
                                    <p:cond delay="0"/>
                                  </p:stCondLst>
                                  <p:childTnLst>
                                    <p:animMotion origin="layout" path="M 0.00039 0.25625 L 0.00065 0.29189 " pathEditMode="relative" rAng="0" ptsTypes="AA">
                                      <p:cBhvr>
                                        <p:cTn id="34" dur="500" fill="hold"/>
                                        <p:tgtEl>
                                          <p:spTgt spid="8"/>
                                        </p:tgtEl>
                                        <p:attrNameLst>
                                          <p:attrName>ppt_x</p:attrName>
                                          <p:attrName>ppt_y</p:attrName>
                                        </p:attrNameLst>
                                      </p:cBhvr>
                                      <p:rCtr x="13" y="1782"/>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8" nodeType="clickEffect">
                                  <p:stCondLst>
                                    <p:cond delay="0"/>
                                  </p:stCondLst>
                                  <p:childTnLst>
                                    <p:animMotion origin="layout" path="M 0.00065 0.2919 L 0.00104 0.33078 " pathEditMode="relative" rAng="0" ptsTypes="AA">
                                      <p:cBhvr>
                                        <p:cTn id="38" dur="500" fill="hold"/>
                                        <p:tgtEl>
                                          <p:spTgt spid="8"/>
                                        </p:tgtEl>
                                        <p:attrNameLst>
                                          <p:attrName>ppt_x</p:attrName>
                                          <p:attrName>ppt_y</p:attrName>
                                        </p:attrNameLst>
                                      </p:cBhvr>
                                      <p:rCtr x="0" y="1875"/>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9" nodeType="clickEffect">
                                  <p:stCondLst>
                                    <p:cond delay="0"/>
                                  </p:stCondLst>
                                  <p:childTnLst>
                                    <p:animMotion origin="layout" path="M 0.00104 0.33078 L -2.08333E-7 1.11111E-6 " pathEditMode="relative" rAng="0" ptsTypes="AA">
                                      <p:cBhvr>
                                        <p:cTn id="42" dur="500" fill="hold"/>
                                        <p:tgtEl>
                                          <p:spTgt spid="8"/>
                                        </p:tgtEl>
                                        <p:attrNameLst>
                                          <p:attrName>ppt_x</p:attrName>
                                          <p:attrName>ppt_y</p:attrName>
                                        </p:attrNameLst>
                                      </p:cBhvr>
                                      <p:rCtr x="-39" y="-16528"/>
                                    </p:animMotion>
                                  </p:childTnLst>
                                </p:cTn>
                              </p:par>
                            </p:childTnLst>
                          </p:cTn>
                        </p:par>
                      </p:childTnLst>
                    </p:cTn>
                  </p:par>
                </p:childTnLst>
              </p:cTn>
              <p:nextCondLst>
                <p:cond evt="onClick" delay="0">
                  <p:tgtEl>
                    <p:spTgt spid="9"/>
                  </p:tgtEl>
                </p:cond>
              </p:nextCondLst>
            </p:seq>
          </p:childTnLst>
        </p:cTn>
      </p:par>
    </p:tnLst>
    <p:bldLst>
      <p:bldP spid="8" grpId="0" animBg="1"/>
      <p:bldP spid="8" grpId="1" animBg="1"/>
      <p:bldP spid="8" grpId="2" animBg="1"/>
      <p:bldP spid="8" grpId="3" animBg="1"/>
      <p:bldP spid="8" grpId="4" animBg="1"/>
      <p:bldP spid="8" grpId="5" animBg="1"/>
      <p:bldP spid="8" grpId="6" animBg="1"/>
      <p:bldP spid="8" grpId="7" animBg="1"/>
      <p:bldP spid="8" grpId="8" animBg="1"/>
      <p:bldP spid="8" grpId="9"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221" y="112876"/>
            <a:ext cx="10515600" cy="1325563"/>
          </a:xfrm>
        </p:spPr>
        <p:txBody>
          <a:bodyPr>
            <a:normAutofit/>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St Luke makes the connection between his Gospel and the Acts of the Apostles</a:t>
            </a:r>
          </a:p>
        </p:txBody>
      </p:sp>
      <p:sp>
        <p:nvSpPr>
          <p:cNvPr id="5" name="Rectangle 4"/>
          <p:cNvSpPr/>
          <p:nvPr/>
        </p:nvSpPr>
        <p:spPr>
          <a:xfrm>
            <a:off x="5696607" y="2555384"/>
            <a:ext cx="6096000" cy="2826415"/>
          </a:xfrm>
          <a:prstGeom prst="rect">
            <a:avLst/>
          </a:prstGeom>
          <a:solidFill>
            <a:schemeClr val="accent4">
              <a:lumMod val="20000"/>
              <a:lumOff val="80000"/>
            </a:schemeClr>
          </a:solidFill>
          <a:ln>
            <a:solidFill>
              <a:srgbClr val="C00000"/>
            </a:solidFill>
          </a:ln>
        </p:spPr>
        <p:txBody>
          <a:bodyPr>
            <a:sp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Continue to read from the Acts of the Apostles what is started on the image</a:t>
            </a:r>
          </a:p>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Pay special attention to:</a:t>
            </a: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The Ascension story Acts 1:6-11</a:t>
            </a: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Who was present in the upper room Acts 1:12-14</a:t>
            </a:r>
          </a:p>
          <a:p>
            <a:pPr marL="342900" lvl="0" indent="-342900">
              <a:lnSpc>
                <a:spcPct val="115000"/>
              </a:lnSpc>
              <a:spcAft>
                <a:spcPts val="100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What did they do and what were they waiting for? Acts 2:1- 4</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338794" y="2082923"/>
            <a:ext cx="5011231" cy="3771339"/>
          </a:xfrm>
          <a:prstGeom prst="rect">
            <a:avLst/>
          </a:prstGeom>
          <a:ln>
            <a:noFill/>
          </a:ln>
          <a:effectLst>
            <a:softEdge rad="112500"/>
          </a:effectLst>
        </p:spPr>
      </p:pic>
      <p:sp>
        <p:nvSpPr>
          <p:cNvPr id="7"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S-06</a:t>
            </a:r>
          </a:p>
        </p:txBody>
      </p:sp>
      <p:sp>
        <p:nvSpPr>
          <p:cNvPr id="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567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965" y="71256"/>
            <a:ext cx="10515600" cy="1325563"/>
          </a:xfrm>
        </p:spPr>
        <p:txBody>
          <a:bodyPr>
            <a:normAutofit fontScale="90000"/>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Mary was in the upper room praying with the apostles when the Holy Spirit came</a:t>
            </a:r>
          </a:p>
        </p:txBody>
      </p:sp>
      <p:pic>
        <p:nvPicPr>
          <p:cNvPr id="4" name="Picture 3" descr="A group of people posing for a photo&#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6099" y="3642831"/>
            <a:ext cx="3272029" cy="2574712"/>
          </a:xfrm>
          <a:prstGeom prst="rect">
            <a:avLst/>
          </a:prstGeom>
        </p:spPr>
      </p:pic>
      <p:sp>
        <p:nvSpPr>
          <p:cNvPr id="5" name="Rectangle 4"/>
          <p:cNvSpPr/>
          <p:nvPr/>
        </p:nvSpPr>
        <p:spPr>
          <a:xfrm>
            <a:off x="493985" y="1664352"/>
            <a:ext cx="11235559" cy="1815882"/>
          </a:xfrm>
          <a:prstGeom prst="rect">
            <a:avLst/>
          </a:prstGeom>
          <a:solidFill>
            <a:srgbClr val="FFCDCD"/>
          </a:solidFill>
          <a:ln>
            <a:solidFill>
              <a:srgbClr val="C00000"/>
            </a:solidFill>
          </a:ln>
        </p:spPr>
        <p:txBody>
          <a:bodyPr wrap="square">
            <a:spAutoFit/>
          </a:bodyPr>
          <a:lstStyle/>
          <a:p>
            <a:pPr marL="342900" lvl="0" indent="-342900">
              <a:lnSpc>
                <a:spcPct val="115000"/>
              </a:lnSpc>
              <a:spcAft>
                <a:spcPts val="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Mary was filled with the Holy Spirit at the birth of Jesus and at the birth of the </a:t>
            </a:r>
          </a:p>
          <a:p>
            <a:pPr marL="342900" lvl="0" indent="-342900">
              <a:lnSpc>
                <a:spcPct val="115000"/>
              </a:lnSpc>
              <a:spcAft>
                <a:spcPts val="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Mary was the model of prayer for the followers of Jesus in the </a:t>
            </a:r>
          </a:p>
          <a:p>
            <a:pPr marL="342900" lvl="0" indent="-342900">
              <a:lnSpc>
                <a:spcPct val="115000"/>
              </a:lnSpc>
              <a:spcAft>
                <a:spcPts val="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Mary was a teacher, friend and advisor to the </a:t>
            </a:r>
          </a:p>
          <a:p>
            <a:pPr marL="342900" lvl="0" indent="-342900">
              <a:lnSpc>
                <a:spcPct val="115000"/>
              </a:lnSpc>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The Pentecost story in Acts is the last mention of Mary in the </a:t>
            </a:r>
          </a:p>
          <a:p>
            <a:pPr marL="342900" indent="-342900">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The gospel that features Mary most is the gospel written by </a:t>
            </a:r>
            <a:endParaRPr lang="en-NZ" sz="2000" dirty="0">
              <a:latin typeface="Arial" panose="020B0604020202020204" pitchFamily="34" charset="0"/>
              <a:cs typeface="Arial" panose="020B0604020202020204" pitchFamily="34" charset="0"/>
            </a:endParaRPr>
          </a:p>
        </p:txBody>
      </p:sp>
      <p:sp>
        <p:nvSpPr>
          <p:cNvPr id="6" name="Rectangle 5"/>
          <p:cNvSpPr/>
          <p:nvPr/>
        </p:nvSpPr>
        <p:spPr>
          <a:xfrm>
            <a:off x="2233444" y="3841155"/>
            <a:ext cx="2848303" cy="2166803"/>
          </a:xfrm>
          <a:prstGeom prst="rect">
            <a:avLst/>
          </a:prstGeom>
          <a:solidFill>
            <a:srgbClr val="FFCDC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 name="List Church"/>
          <p:cNvSpPr/>
          <p:nvPr/>
        </p:nvSpPr>
        <p:spPr>
          <a:xfrm>
            <a:off x="3151687" y="5529319"/>
            <a:ext cx="1011815" cy="400110"/>
          </a:xfrm>
          <a:prstGeom prst="rect">
            <a:avLst/>
          </a:prstGeom>
        </p:spPr>
        <p:txBody>
          <a:bodyPr wrap="non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Church</a:t>
            </a:r>
            <a:endParaRPr lang="en-NZ" sz="2000" dirty="0">
              <a:latin typeface="Arial" panose="020B0604020202020204" pitchFamily="34" charset="0"/>
              <a:cs typeface="Arial" panose="020B0604020202020204" pitchFamily="34" charset="0"/>
            </a:endParaRPr>
          </a:p>
        </p:txBody>
      </p:sp>
      <p:sp>
        <p:nvSpPr>
          <p:cNvPr id="8" name="1 Church"/>
          <p:cNvSpPr/>
          <p:nvPr/>
        </p:nvSpPr>
        <p:spPr>
          <a:xfrm>
            <a:off x="9511147" y="1694760"/>
            <a:ext cx="1082348" cy="400110"/>
          </a:xfrm>
          <a:prstGeom prst="rect">
            <a:avLst/>
          </a:prstGeom>
          <a:solidFill>
            <a:schemeClr val="bg1">
              <a:alpha val="0"/>
            </a:schemeClr>
          </a:solidFill>
        </p:spPr>
        <p:txBody>
          <a:bodyPr wrap="non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Church.</a:t>
            </a:r>
            <a:endParaRPr lang="en-NZ" sz="2000" dirty="0">
              <a:latin typeface="Arial" panose="020B0604020202020204" pitchFamily="34" charset="0"/>
              <a:cs typeface="Arial" panose="020B0604020202020204" pitchFamily="34" charset="0"/>
            </a:endParaRPr>
          </a:p>
        </p:txBody>
      </p:sp>
      <p:sp>
        <p:nvSpPr>
          <p:cNvPr id="9" name="List Early Church"/>
          <p:cNvSpPr/>
          <p:nvPr/>
        </p:nvSpPr>
        <p:spPr>
          <a:xfrm>
            <a:off x="2823874" y="4724502"/>
            <a:ext cx="1667444" cy="400110"/>
          </a:xfrm>
          <a:prstGeom prst="rect">
            <a:avLst/>
          </a:prstGeom>
        </p:spPr>
        <p:txBody>
          <a:bodyPr wrap="non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Early Church</a:t>
            </a:r>
            <a:endParaRPr lang="en-NZ" sz="2000" dirty="0">
              <a:latin typeface="Arial" panose="020B0604020202020204" pitchFamily="34" charset="0"/>
              <a:cs typeface="Arial" panose="020B0604020202020204" pitchFamily="34" charset="0"/>
            </a:endParaRPr>
          </a:p>
        </p:txBody>
      </p:sp>
      <p:sp>
        <p:nvSpPr>
          <p:cNvPr id="10" name="2 Early Church"/>
          <p:cNvSpPr/>
          <p:nvPr/>
        </p:nvSpPr>
        <p:spPr>
          <a:xfrm>
            <a:off x="7868392" y="2042475"/>
            <a:ext cx="1737976" cy="400110"/>
          </a:xfrm>
          <a:prstGeom prst="rect">
            <a:avLst/>
          </a:prstGeom>
          <a:solidFill>
            <a:schemeClr val="bg1">
              <a:alpha val="0"/>
            </a:schemeClr>
          </a:solidFill>
        </p:spPr>
        <p:txBody>
          <a:bodyPr wrap="non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Early Church.</a:t>
            </a:r>
            <a:endParaRPr lang="en-NZ" sz="2000" dirty="0">
              <a:latin typeface="Arial" panose="020B0604020202020204" pitchFamily="34" charset="0"/>
              <a:cs typeface="Arial" panose="020B0604020202020204" pitchFamily="34" charset="0"/>
            </a:endParaRPr>
          </a:p>
        </p:txBody>
      </p:sp>
      <p:sp>
        <p:nvSpPr>
          <p:cNvPr id="11" name="List: apostles"/>
          <p:cNvSpPr/>
          <p:nvPr/>
        </p:nvSpPr>
        <p:spPr>
          <a:xfrm>
            <a:off x="2310112" y="3888349"/>
            <a:ext cx="2694969" cy="400110"/>
          </a:xfrm>
          <a:prstGeom prst="rect">
            <a:avLst/>
          </a:prstGeom>
        </p:spPr>
        <p:txBody>
          <a:bodyPr wrap="non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apostles and disciples</a:t>
            </a:r>
            <a:endParaRPr lang="en-NZ" sz="2000" dirty="0">
              <a:latin typeface="Arial" panose="020B0604020202020204" pitchFamily="34" charset="0"/>
              <a:cs typeface="Arial" panose="020B0604020202020204" pitchFamily="34" charset="0"/>
            </a:endParaRPr>
          </a:p>
        </p:txBody>
      </p:sp>
      <p:sp>
        <p:nvSpPr>
          <p:cNvPr id="12" name="List Scripture"/>
          <p:cNvSpPr/>
          <p:nvPr/>
        </p:nvSpPr>
        <p:spPr>
          <a:xfrm>
            <a:off x="3052301" y="4298253"/>
            <a:ext cx="1210588" cy="400110"/>
          </a:xfrm>
          <a:prstGeom prst="rect">
            <a:avLst/>
          </a:prstGeom>
        </p:spPr>
        <p:txBody>
          <a:bodyPr wrap="none">
            <a:spAutoFit/>
          </a:bodyPr>
          <a:lstStyle/>
          <a:p>
            <a:r>
              <a:rPr lang="en-NZ" sz="2000" dirty="0">
                <a:latin typeface="Arial" panose="020B0604020202020204" pitchFamily="34" charset="0"/>
                <a:cs typeface="Arial" panose="020B0604020202020204" pitchFamily="34" charset="0"/>
              </a:rPr>
              <a:t>Scripture</a:t>
            </a:r>
          </a:p>
        </p:txBody>
      </p:sp>
      <p:sp>
        <p:nvSpPr>
          <p:cNvPr id="13" name="4 Scripture"/>
          <p:cNvSpPr/>
          <p:nvPr/>
        </p:nvSpPr>
        <p:spPr>
          <a:xfrm>
            <a:off x="7712581" y="2751167"/>
            <a:ext cx="1281120" cy="400110"/>
          </a:xfrm>
          <a:prstGeom prst="rect">
            <a:avLst/>
          </a:prstGeom>
          <a:solidFill>
            <a:schemeClr val="bg1">
              <a:alpha val="0"/>
            </a:schemeClr>
          </a:solidFill>
        </p:spPr>
        <p:txBody>
          <a:bodyPr wrap="none">
            <a:spAutoFit/>
          </a:bodyPr>
          <a:lstStyle/>
          <a:p>
            <a:r>
              <a:rPr lang="en-NZ" sz="2000" dirty="0">
                <a:latin typeface="Arial" panose="020B0604020202020204" pitchFamily="34" charset="0"/>
                <a:cs typeface="Arial" panose="020B0604020202020204" pitchFamily="34" charset="0"/>
              </a:rPr>
              <a:t>Scripture.</a:t>
            </a:r>
          </a:p>
        </p:txBody>
      </p:sp>
      <p:sp>
        <p:nvSpPr>
          <p:cNvPr id="14" name="3 Apostles"/>
          <p:cNvSpPr/>
          <p:nvPr/>
        </p:nvSpPr>
        <p:spPr>
          <a:xfrm>
            <a:off x="6023807" y="2395741"/>
            <a:ext cx="2765501" cy="400110"/>
          </a:xfrm>
          <a:prstGeom prst="rect">
            <a:avLst/>
          </a:prstGeom>
          <a:solidFill>
            <a:schemeClr val="bg1">
              <a:alpha val="0"/>
            </a:schemeClr>
          </a:solidFill>
        </p:spPr>
        <p:txBody>
          <a:bodyPr wrap="non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apostles and disciples.</a:t>
            </a:r>
            <a:endParaRPr lang="en-NZ" sz="2000" dirty="0">
              <a:latin typeface="Arial" panose="020B0604020202020204" pitchFamily="34" charset="0"/>
              <a:cs typeface="Arial" panose="020B0604020202020204" pitchFamily="34" charset="0"/>
            </a:endParaRPr>
          </a:p>
        </p:txBody>
      </p:sp>
      <p:sp>
        <p:nvSpPr>
          <p:cNvPr id="15" name="List St. Luke"/>
          <p:cNvSpPr/>
          <p:nvPr/>
        </p:nvSpPr>
        <p:spPr>
          <a:xfrm>
            <a:off x="3130848" y="5129209"/>
            <a:ext cx="1053494" cy="400110"/>
          </a:xfrm>
          <a:prstGeom prst="rect">
            <a:avLst/>
          </a:prstGeom>
        </p:spPr>
        <p:txBody>
          <a:bodyPr wrap="none">
            <a:spAutoFit/>
          </a:bodyPr>
          <a:lstStyle/>
          <a:p>
            <a:r>
              <a:rPr lang="en-NZ" sz="2000" dirty="0">
                <a:latin typeface="Arial" panose="020B0604020202020204" pitchFamily="34" charset="0"/>
                <a:cs typeface="Arial" panose="020B0604020202020204" pitchFamily="34" charset="0"/>
              </a:rPr>
              <a:t>St Luke</a:t>
            </a:r>
          </a:p>
        </p:txBody>
      </p:sp>
      <p:sp>
        <p:nvSpPr>
          <p:cNvPr id="16" name="5 St. Luke"/>
          <p:cNvSpPr/>
          <p:nvPr/>
        </p:nvSpPr>
        <p:spPr>
          <a:xfrm>
            <a:off x="7563090" y="3095397"/>
            <a:ext cx="1124026" cy="400110"/>
          </a:xfrm>
          <a:prstGeom prst="rect">
            <a:avLst/>
          </a:prstGeom>
          <a:solidFill>
            <a:schemeClr val="bg1">
              <a:alpha val="0"/>
            </a:schemeClr>
          </a:solidFill>
        </p:spPr>
        <p:txBody>
          <a:bodyPr wrap="none">
            <a:spAutoFit/>
          </a:bodyPr>
          <a:lstStyle/>
          <a:p>
            <a:r>
              <a:rPr lang="en-NZ" sz="2000" dirty="0">
                <a:latin typeface="Arial" panose="020B0604020202020204" pitchFamily="34" charset="0"/>
                <a:cs typeface="Arial" panose="020B0604020202020204" pitchFamily="34" charset="0"/>
              </a:rPr>
              <a:t>St Luke.</a:t>
            </a: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S-07</a:t>
            </a:r>
          </a:p>
        </p:txBody>
      </p:sp>
      <p:sp>
        <p:nvSpPr>
          <p:cNvPr id="1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Action Button: Video 19">
            <a:hlinkClick r:id="rId4" highlightClick="1"/>
          </p:cNvPr>
          <p:cNvSpPr/>
          <p:nvPr/>
        </p:nvSpPr>
        <p:spPr>
          <a:xfrm>
            <a:off x="9075783" y="6240000"/>
            <a:ext cx="440267" cy="480000"/>
          </a:xfrm>
          <a:prstGeom prst="actionButtonMovi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20"/>
          <p:cNvSpPr/>
          <p:nvPr/>
        </p:nvSpPr>
        <p:spPr>
          <a:xfrm>
            <a:off x="3063764" y="6347631"/>
            <a:ext cx="6096000" cy="461665"/>
          </a:xfrm>
          <a:prstGeom prst="rect">
            <a:avLst/>
          </a:prstGeom>
        </p:spPr>
        <p:txBody>
          <a:bodyPr>
            <a:spAutoFit/>
          </a:bodyPr>
          <a:lstStyle/>
          <a:p>
            <a:pPr lvl="0" algn="ctr"/>
            <a:r>
              <a:rPr lang="en-NZ" sz="1200" dirty="0">
                <a:solidFill>
                  <a:schemeClr val="bg1"/>
                </a:solidFill>
                <a:latin typeface="Arial" panose="020B0604020202020204" pitchFamily="34" charset="0"/>
                <a:cs typeface="Arial" panose="020B0604020202020204" pitchFamily="34" charset="0"/>
              </a:rPr>
              <a:t>Click the end of the sentences or the items on the list to complete the sentences.</a:t>
            </a:r>
          </a:p>
          <a:p>
            <a:pPr lvl="0" algn="ctr"/>
            <a:r>
              <a:rPr lang="en-GB" sz="1200" dirty="0">
                <a:solidFill>
                  <a:schemeClr val="bg1"/>
                </a:solidFill>
                <a:latin typeface="Arial" pitchFamily="34" charset="0"/>
                <a:ea typeface="Segoe UI" pitchFamily="34" charset="0"/>
                <a:cs typeface="Arial" pitchFamily="34" charset="0"/>
              </a:rPr>
              <a:t>Click the video icon for a video “</a:t>
            </a:r>
            <a:r>
              <a:rPr lang="en-NZ" sz="1200" dirty="0">
                <a:solidFill>
                  <a:schemeClr val="bg1"/>
                </a:solidFill>
                <a:latin typeface="Arial" panose="020B0604020202020204" pitchFamily="34" charset="0"/>
                <a:cs typeface="Arial" panose="020B0604020202020204" pitchFamily="34" charset="0"/>
              </a:rPr>
              <a:t>Day of Pentecost”</a:t>
            </a:r>
            <a:r>
              <a:rPr lang="en-GB" sz="1200" dirty="0">
                <a:solidFill>
                  <a:schemeClr val="bg1"/>
                </a:solidFill>
                <a:latin typeface="Arial" panose="020B0604020202020204" pitchFamily="34" charset="0"/>
                <a:ea typeface="Segoe UI" pitchFamily="34" charset="0"/>
                <a:cs typeface="Arial" pitchFamily="34" charset="0"/>
              </a:rPr>
              <a:t> and worksheet icon for worksheet.</a:t>
            </a:r>
            <a:endParaRPr lang="en-NZ" sz="1200" dirty="0">
              <a:solidFill>
                <a:schemeClr val="bg1"/>
              </a:solidFill>
              <a:latin typeface="Arial" panose="020B0604020202020204" pitchFamily="34" charset="0"/>
              <a:cs typeface="Arial" panose="020B0604020202020204" pitchFamily="34" charset="0"/>
            </a:endParaRPr>
          </a:p>
        </p:txBody>
      </p:sp>
      <p:sp>
        <p:nvSpPr>
          <p:cNvPr id="22" name="Action Button: Worksheet">
            <a:hlinkClick r:id="rId5" action="ppaction://hlinksldjump" highlightClick="1"/>
          </p:cNvPr>
          <p:cNvSpPr/>
          <p:nvPr/>
        </p:nvSpPr>
        <p:spPr>
          <a:xfrm>
            <a:off x="9576294"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772954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7">
                                            <p:txEl>
                                              <p:pRg st="0" end="0"/>
                                            </p:txEl>
                                          </p:spTgt>
                                        </p:tgtEl>
                                      </p:cBhvr>
                                    </p:animEffect>
                                    <p:anim calcmode="lin" valueType="num">
                                      <p:cBhvr>
                                        <p:cTn id="12"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p:tgtEl>
                                          <p:spTgt spid="7">
                                            <p:txEl>
                                              <p:pRg st="0" end="0"/>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1000"/>
                                        <p:tgtEl>
                                          <p:spTgt spid="10">
                                            <p:txEl>
                                              <p:pRg st="0" end="0"/>
                                            </p:txEl>
                                          </p:spTgt>
                                        </p:tgtEl>
                                      </p:cBhvr>
                                    </p:animEffect>
                                    <p:anim calcmode="lin" valueType="num">
                                      <p:cBhvr>
                                        <p:cTn id="3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9">
                                            <p:txEl>
                                              <p:pRg st="0" end="0"/>
                                            </p:txEl>
                                          </p:spTgt>
                                        </p:tgtEl>
                                      </p:cBhvr>
                                    </p:animEffect>
                                    <p:anim calcmode="lin" valueType="num">
                                      <p:cBhvr>
                                        <p:cTn id="38" dur="1000"/>
                                        <p:tgtEl>
                                          <p:spTgt spid="9">
                                            <p:txEl>
                                              <p:pRg st="0" end="0"/>
                                            </p:txEl>
                                          </p:spTgt>
                                        </p:tgtEl>
                                        <p:attrNameLst>
                                          <p:attrName>ppt_x</p:attrName>
                                        </p:attrNameLst>
                                      </p:cBhvr>
                                      <p:tavLst>
                                        <p:tav tm="0">
                                          <p:val>
                                            <p:strVal val="ppt_x"/>
                                          </p:val>
                                        </p:tav>
                                        <p:tav tm="100000">
                                          <p:val>
                                            <p:strVal val="ppt_x"/>
                                          </p:val>
                                        </p:tav>
                                      </p:tavLst>
                                    </p:anim>
                                    <p:anim calcmode="lin" valueType="num">
                                      <p:cBhvr>
                                        <p:cTn id="39" dur="1000"/>
                                        <p:tgtEl>
                                          <p:spTgt spid="9">
                                            <p:txEl>
                                              <p:pRg st="0" end="0"/>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9">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fade">
                                      <p:cBhvr>
                                        <p:cTn id="46" dur="1000"/>
                                        <p:tgtEl>
                                          <p:spTgt spid="10">
                                            <p:txEl>
                                              <p:pRg st="0" end="0"/>
                                            </p:txEl>
                                          </p:spTgt>
                                        </p:tgtEl>
                                      </p:cBhvr>
                                    </p:animEffect>
                                    <p:anim calcmode="lin" valueType="num">
                                      <p:cBhvr>
                                        <p:cTn id="4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49" presetID="47" presetClass="exit" presetSubtype="0" fill="hold" nodeType="withEffect">
                                  <p:stCondLst>
                                    <p:cond delay="0"/>
                                  </p:stCondLst>
                                  <p:childTnLst>
                                    <p:animEffect transition="out" filter="fade">
                                      <p:cBhvr>
                                        <p:cTn id="50" dur="1000"/>
                                        <p:tgtEl>
                                          <p:spTgt spid="9">
                                            <p:txEl>
                                              <p:pRg st="0" end="0"/>
                                            </p:txEl>
                                          </p:spTgt>
                                        </p:tgtEl>
                                      </p:cBhvr>
                                    </p:animEffect>
                                    <p:anim calcmode="lin" valueType="num">
                                      <p:cBhvr>
                                        <p:cTn id="51" dur="1000"/>
                                        <p:tgtEl>
                                          <p:spTgt spid="9">
                                            <p:txEl>
                                              <p:pRg st="0" end="0"/>
                                            </p:txEl>
                                          </p:spTgt>
                                        </p:tgtEl>
                                        <p:attrNameLst>
                                          <p:attrName>ppt_x</p:attrName>
                                        </p:attrNameLst>
                                      </p:cBhvr>
                                      <p:tavLst>
                                        <p:tav tm="0">
                                          <p:val>
                                            <p:strVal val="ppt_x"/>
                                          </p:val>
                                        </p:tav>
                                        <p:tav tm="100000">
                                          <p:val>
                                            <p:strVal val="ppt_x"/>
                                          </p:val>
                                        </p:tav>
                                      </p:tavLst>
                                    </p:anim>
                                    <p:anim calcmode="lin" valueType="num">
                                      <p:cBhvr>
                                        <p:cTn id="52" dur="1000"/>
                                        <p:tgtEl>
                                          <p:spTgt spid="9">
                                            <p:txEl>
                                              <p:pRg st="0" end="0"/>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9">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Effect transition="in" filter="fade">
                                      <p:cBhvr>
                                        <p:cTn id="59" dur="1000"/>
                                        <p:tgtEl>
                                          <p:spTgt spid="14">
                                            <p:txEl>
                                              <p:pRg st="0" end="0"/>
                                            </p:txEl>
                                          </p:spTgt>
                                        </p:tgtEl>
                                      </p:cBhvr>
                                    </p:animEffect>
                                    <p:anim calcmode="lin" valueType="num">
                                      <p:cBhvr>
                                        <p:cTn id="6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62" presetID="47" presetClass="exit" presetSubtype="0" fill="hold" nodeType="withEffect">
                                  <p:stCondLst>
                                    <p:cond delay="0"/>
                                  </p:stCondLst>
                                  <p:childTnLst>
                                    <p:animEffect transition="out" filter="fade">
                                      <p:cBhvr>
                                        <p:cTn id="63" dur="1000"/>
                                        <p:tgtEl>
                                          <p:spTgt spid="11">
                                            <p:txEl>
                                              <p:pRg st="0" end="0"/>
                                            </p:txEl>
                                          </p:spTgt>
                                        </p:tgtEl>
                                      </p:cBhvr>
                                    </p:animEffect>
                                    <p:anim calcmode="lin" valueType="num">
                                      <p:cBhvr>
                                        <p:cTn id="64" dur="1000"/>
                                        <p:tgtEl>
                                          <p:spTgt spid="11">
                                            <p:txEl>
                                              <p:pRg st="0" end="0"/>
                                            </p:txEl>
                                          </p:spTgt>
                                        </p:tgtEl>
                                        <p:attrNameLst>
                                          <p:attrName>ppt_x</p:attrName>
                                        </p:attrNameLst>
                                      </p:cBhvr>
                                      <p:tavLst>
                                        <p:tav tm="0">
                                          <p:val>
                                            <p:strVal val="ppt_x"/>
                                          </p:val>
                                        </p:tav>
                                        <p:tav tm="100000">
                                          <p:val>
                                            <p:strVal val="ppt_x"/>
                                          </p:val>
                                        </p:tav>
                                      </p:tavLst>
                                    </p:anim>
                                    <p:anim calcmode="lin" valueType="num">
                                      <p:cBhvr>
                                        <p:cTn id="65" dur="1000"/>
                                        <p:tgtEl>
                                          <p:spTgt spid="11">
                                            <p:txEl>
                                              <p:pRg st="0" end="0"/>
                                            </p:txEl>
                                          </p:spTgt>
                                        </p:tgtEl>
                                        <p:attrNameLst>
                                          <p:attrName>ppt_y</p:attrName>
                                        </p:attrNameLst>
                                      </p:cBhvr>
                                      <p:tavLst>
                                        <p:tav tm="0">
                                          <p:val>
                                            <p:strVal val="ppt_y"/>
                                          </p:val>
                                        </p:tav>
                                        <p:tav tm="100000">
                                          <p:val>
                                            <p:strVal val="ppt_y-.1"/>
                                          </p:val>
                                        </p:tav>
                                      </p:tavLst>
                                    </p:anim>
                                    <p:set>
                                      <p:cBhvr>
                                        <p:cTn id="66" dur="1" fill="hold">
                                          <p:stCondLst>
                                            <p:cond delay="999"/>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4">
                                            <p:txEl>
                                              <p:pRg st="0" end="0"/>
                                            </p:txEl>
                                          </p:spTgt>
                                        </p:tgtEl>
                                        <p:attrNameLst>
                                          <p:attrName>style.visibility</p:attrName>
                                        </p:attrNameLst>
                                      </p:cBhvr>
                                      <p:to>
                                        <p:strVal val="visible"/>
                                      </p:to>
                                    </p:set>
                                    <p:animEffect transition="in" filter="fade">
                                      <p:cBhvr>
                                        <p:cTn id="72" dur="1000"/>
                                        <p:tgtEl>
                                          <p:spTgt spid="14">
                                            <p:txEl>
                                              <p:pRg st="0" end="0"/>
                                            </p:txEl>
                                          </p:spTgt>
                                        </p:tgtEl>
                                      </p:cBhvr>
                                    </p:animEffect>
                                    <p:anim calcmode="lin" valueType="num">
                                      <p:cBhvr>
                                        <p:cTn id="7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75" presetID="47" presetClass="exit" presetSubtype="0" fill="hold" nodeType="withEffect">
                                  <p:stCondLst>
                                    <p:cond delay="0"/>
                                  </p:stCondLst>
                                  <p:childTnLst>
                                    <p:animEffect transition="out" filter="fade">
                                      <p:cBhvr>
                                        <p:cTn id="76" dur="1000"/>
                                        <p:tgtEl>
                                          <p:spTgt spid="11">
                                            <p:txEl>
                                              <p:pRg st="0" end="0"/>
                                            </p:txEl>
                                          </p:spTgt>
                                        </p:tgtEl>
                                      </p:cBhvr>
                                    </p:animEffect>
                                    <p:anim calcmode="lin" valueType="num">
                                      <p:cBhvr>
                                        <p:cTn id="77" dur="1000"/>
                                        <p:tgtEl>
                                          <p:spTgt spid="11">
                                            <p:txEl>
                                              <p:pRg st="0" end="0"/>
                                            </p:txEl>
                                          </p:spTgt>
                                        </p:tgtEl>
                                        <p:attrNameLst>
                                          <p:attrName>ppt_x</p:attrName>
                                        </p:attrNameLst>
                                      </p:cBhvr>
                                      <p:tavLst>
                                        <p:tav tm="0">
                                          <p:val>
                                            <p:strVal val="ppt_x"/>
                                          </p:val>
                                        </p:tav>
                                        <p:tav tm="100000">
                                          <p:val>
                                            <p:strVal val="ppt_x"/>
                                          </p:val>
                                        </p:tav>
                                      </p:tavLst>
                                    </p:anim>
                                    <p:anim calcmode="lin" valueType="num">
                                      <p:cBhvr>
                                        <p:cTn id="78" dur="1000"/>
                                        <p:tgtEl>
                                          <p:spTgt spid="11">
                                            <p:txEl>
                                              <p:pRg st="0" end="0"/>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13"/>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3">
                                            <p:txEl>
                                              <p:pRg st="0" end="0"/>
                                            </p:txEl>
                                          </p:spTgt>
                                        </p:tgtEl>
                                        <p:attrNameLst>
                                          <p:attrName>style.visibility</p:attrName>
                                        </p:attrNameLst>
                                      </p:cBhvr>
                                      <p:to>
                                        <p:strVal val="visible"/>
                                      </p:to>
                                    </p:set>
                                    <p:animEffect transition="in" filter="fade">
                                      <p:cBhvr>
                                        <p:cTn id="85" dur="1000"/>
                                        <p:tgtEl>
                                          <p:spTgt spid="13">
                                            <p:txEl>
                                              <p:pRg st="0" end="0"/>
                                            </p:txEl>
                                          </p:spTgt>
                                        </p:tgtEl>
                                      </p:cBhvr>
                                    </p:animEffect>
                                    <p:anim calcmode="lin" valueType="num">
                                      <p:cBhvr>
                                        <p:cTn id="8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88" presetID="47" presetClass="exit" presetSubtype="0" fill="hold" nodeType="withEffect">
                                  <p:stCondLst>
                                    <p:cond delay="0"/>
                                  </p:stCondLst>
                                  <p:childTnLst>
                                    <p:animEffect transition="out" filter="fade">
                                      <p:cBhvr>
                                        <p:cTn id="89" dur="1000"/>
                                        <p:tgtEl>
                                          <p:spTgt spid="12">
                                            <p:txEl>
                                              <p:pRg st="0" end="0"/>
                                            </p:txEl>
                                          </p:spTgt>
                                        </p:tgtEl>
                                      </p:cBhvr>
                                    </p:animEffect>
                                    <p:anim calcmode="lin" valueType="num">
                                      <p:cBhvr>
                                        <p:cTn id="90" dur="1000"/>
                                        <p:tgtEl>
                                          <p:spTgt spid="12">
                                            <p:txEl>
                                              <p:pRg st="0" end="0"/>
                                            </p:txEl>
                                          </p:spTgt>
                                        </p:tgtEl>
                                        <p:attrNameLst>
                                          <p:attrName>ppt_x</p:attrName>
                                        </p:attrNameLst>
                                      </p:cBhvr>
                                      <p:tavLst>
                                        <p:tav tm="0">
                                          <p:val>
                                            <p:strVal val="ppt_x"/>
                                          </p:val>
                                        </p:tav>
                                        <p:tav tm="100000">
                                          <p:val>
                                            <p:strVal val="ppt_x"/>
                                          </p:val>
                                        </p:tav>
                                      </p:tavLst>
                                    </p:anim>
                                    <p:anim calcmode="lin" valueType="num">
                                      <p:cBhvr>
                                        <p:cTn id="91" dur="1000"/>
                                        <p:tgtEl>
                                          <p:spTgt spid="12">
                                            <p:txEl>
                                              <p:pRg st="0" end="0"/>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13">
                                            <p:txEl>
                                              <p:pRg st="0" end="0"/>
                                            </p:txEl>
                                          </p:spTgt>
                                        </p:tgtEl>
                                        <p:attrNameLst>
                                          <p:attrName>style.visibility</p:attrName>
                                        </p:attrNameLst>
                                      </p:cBhvr>
                                      <p:to>
                                        <p:strVal val="visible"/>
                                      </p:to>
                                    </p:set>
                                    <p:animEffect transition="in" filter="fade">
                                      <p:cBhvr>
                                        <p:cTn id="98" dur="1000"/>
                                        <p:tgtEl>
                                          <p:spTgt spid="13">
                                            <p:txEl>
                                              <p:pRg st="0" end="0"/>
                                            </p:txEl>
                                          </p:spTgt>
                                        </p:tgtEl>
                                      </p:cBhvr>
                                    </p:animEffect>
                                    <p:anim calcmode="lin" valueType="num">
                                      <p:cBhvr>
                                        <p:cTn id="9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1" presetID="47" presetClass="exit" presetSubtype="0" fill="hold" nodeType="withEffect">
                                  <p:stCondLst>
                                    <p:cond delay="0"/>
                                  </p:stCondLst>
                                  <p:childTnLst>
                                    <p:animEffect transition="out" filter="fade">
                                      <p:cBhvr>
                                        <p:cTn id="102" dur="1000"/>
                                        <p:tgtEl>
                                          <p:spTgt spid="12">
                                            <p:txEl>
                                              <p:pRg st="0" end="0"/>
                                            </p:txEl>
                                          </p:spTgt>
                                        </p:tgtEl>
                                      </p:cBhvr>
                                    </p:animEffect>
                                    <p:anim calcmode="lin" valueType="num">
                                      <p:cBhvr>
                                        <p:cTn id="103" dur="1000"/>
                                        <p:tgtEl>
                                          <p:spTgt spid="12">
                                            <p:txEl>
                                              <p:pRg st="0" end="0"/>
                                            </p:txEl>
                                          </p:spTgt>
                                        </p:tgtEl>
                                        <p:attrNameLst>
                                          <p:attrName>ppt_x</p:attrName>
                                        </p:attrNameLst>
                                      </p:cBhvr>
                                      <p:tavLst>
                                        <p:tav tm="0">
                                          <p:val>
                                            <p:strVal val="ppt_x"/>
                                          </p:val>
                                        </p:tav>
                                        <p:tav tm="100000">
                                          <p:val>
                                            <p:strVal val="ppt_x"/>
                                          </p:val>
                                        </p:tav>
                                      </p:tavLst>
                                    </p:anim>
                                    <p:anim calcmode="lin" valueType="num">
                                      <p:cBhvr>
                                        <p:cTn id="104" dur="1000"/>
                                        <p:tgtEl>
                                          <p:spTgt spid="12">
                                            <p:txEl>
                                              <p:pRg st="0" end="0"/>
                                            </p:txEl>
                                          </p:spTgt>
                                        </p:tgtEl>
                                        <p:attrNameLst>
                                          <p:attrName>ppt_y</p:attrName>
                                        </p:attrNameLst>
                                      </p:cBhvr>
                                      <p:tavLst>
                                        <p:tav tm="0">
                                          <p:val>
                                            <p:strVal val="ppt_y"/>
                                          </p:val>
                                        </p:tav>
                                        <p:tav tm="100000">
                                          <p:val>
                                            <p:strVal val="ppt_y-.1"/>
                                          </p:val>
                                        </p:tav>
                                      </p:tavLst>
                                    </p:anim>
                                    <p:set>
                                      <p:cBhvr>
                                        <p:cTn id="105" dur="1" fill="hold">
                                          <p:stCondLst>
                                            <p:cond delay="999"/>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6"/>
                    </p:tgtEl>
                  </p:cond>
                </p:stCondLst>
                <p:endSync evt="end" delay="0">
                  <p:rtn val="all"/>
                </p:endSync>
                <p:childTnLst>
                  <p:par>
                    <p:cTn id="107" fill="hold">
                      <p:stCondLst>
                        <p:cond delay="0"/>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16">
                                            <p:txEl>
                                              <p:pRg st="0" end="0"/>
                                            </p:txEl>
                                          </p:spTgt>
                                        </p:tgtEl>
                                        <p:attrNameLst>
                                          <p:attrName>style.visibility</p:attrName>
                                        </p:attrNameLst>
                                      </p:cBhvr>
                                      <p:to>
                                        <p:strVal val="visible"/>
                                      </p:to>
                                    </p:set>
                                    <p:animEffect transition="in" filter="fade">
                                      <p:cBhvr>
                                        <p:cTn id="111" dur="1000"/>
                                        <p:tgtEl>
                                          <p:spTgt spid="16">
                                            <p:txEl>
                                              <p:pRg st="0" end="0"/>
                                            </p:txEl>
                                          </p:spTgt>
                                        </p:tgtEl>
                                      </p:cBhvr>
                                    </p:animEffect>
                                    <p:anim calcmode="lin" valueType="num">
                                      <p:cBhvr>
                                        <p:cTn id="11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13"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14" presetID="47" presetClass="exit" presetSubtype="0" fill="hold" nodeType="withEffect">
                                  <p:stCondLst>
                                    <p:cond delay="0"/>
                                  </p:stCondLst>
                                  <p:childTnLst>
                                    <p:animEffect transition="out" filter="fade">
                                      <p:cBhvr>
                                        <p:cTn id="115" dur="1000"/>
                                        <p:tgtEl>
                                          <p:spTgt spid="15">
                                            <p:txEl>
                                              <p:pRg st="0" end="0"/>
                                            </p:txEl>
                                          </p:spTgt>
                                        </p:tgtEl>
                                      </p:cBhvr>
                                    </p:animEffect>
                                    <p:anim calcmode="lin" valueType="num">
                                      <p:cBhvr>
                                        <p:cTn id="116" dur="1000"/>
                                        <p:tgtEl>
                                          <p:spTgt spid="15">
                                            <p:txEl>
                                              <p:pRg st="0" end="0"/>
                                            </p:txEl>
                                          </p:spTgt>
                                        </p:tgtEl>
                                        <p:attrNameLst>
                                          <p:attrName>ppt_x</p:attrName>
                                        </p:attrNameLst>
                                      </p:cBhvr>
                                      <p:tavLst>
                                        <p:tav tm="0">
                                          <p:val>
                                            <p:strVal val="ppt_x"/>
                                          </p:val>
                                        </p:tav>
                                        <p:tav tm="100000">
                                          <p:val>
                                            <p:strVal val="ppt_x"/>
                                          </p:val>
                                        </p:tav>
                                      </p:tavLst>
                                    </p:anim>
                                    <p:anim calcmode="lin" valueType="num">
                                      <p:cBhvr>
                                        <p:cTn id="117" dur="1000"/>
                                        <p:tgtEl>
                                          <p:spTgt spid="15">
                                            <p:txEl>
                                              <p:pRg st="0" end="0"/>
                                            </p:txEl>
                                          </p:spTgt>
                                        </p:tgtEl>
                                        <p:attrNameLst>
                                          <p:attrName>ppt_y</p:attrName>
                                        </p:attrNameLst>
                                      </p:cBhvr>
                                      <p:tavLst>
                                        <p:tav tm="0">
                                          <p:val>
                                            <p:strVal val="ppt_y"/>
                                          </p:val>
                                        </p:tav>
                                        <p:tav tm="100000">
                                          <p:val>
                                            <p:strVal val="ppt_y-.1"/>
                                          </p:val>
                                        </p:tav>
                                      </p:tavLst>
                                    </p:anim>
                                    <p:set>
                                      <p:cBhvr>
                                        <p:cTn id="118"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9" restart="whenNotActive" fill="hold" evtFilter="cancelBubble" nodeType="interactiveSeq">
                <p:stCondLst>
                  <p:cond evt="onClick" delay="0">
                    <p:tgtEl>
                      <p:spTgt spid="15"/>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16">
                                            <p:txEl>
                                              <p:pRg st="0" end="0"/>
                                            </p:txEl>
                                          </p:spTgt>
                                        </p:tgtEl>
                                        <p:attrNameLst>
                                          <p:attrName>style.visibility</p:attrName>
                                        </p:attrNameLst>
                                      </p:cBhvr>
                                      <p:to>
                                        <p:strVal val="visible"/>
                                      </p:to>
                                    </p:set>
                                    <p:animEffect transition="in" filter="fade">
                                      <p:cBhvr>
                                        <p:cTn id="124" dur="1000"/>
                                        <p:tgtEl>
                                          <p:spTgt spid="16">
                                            <p:txEl>
                                              <p:pRg st="0" end="0"/>
                                            </p:txEl>
                                          </p:spTgt>
                                        </p:tgtEl>
                                      </p:cBhvr>
                                    </p:animEffect>
                                    <p:anim calcmode="lin" valueType="num">
                                      <p:cBhvr>
                                        <p:cTn id="12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26"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27" presetID="47" presetClass="exit" presetSubtype="0" fill="hold" nodeType="withEffect">
                                  <p:stCondLst>
                                    <p:cond delay="0"/>
                                  </p:stCondLst>
                                  <p:childTnLst>
                                    <p:animEffect transition="out" filter="fade">
                                      <p:cBhvr>
                                        <p:cTn id="128" dur="1000"/>
                                        <p:tgtEl>
                                          <p:spTgt spid="15">
                                            <p:txEl>
                                              <p:pRg st="0" end="0"/>
                                            </p:txEl>
                                          </p:spTgt>
                                        </p:tgtEl>
                                      </p:cBhvr>
                                    </p:animEffect>
                                    <p:anim calcmode="lin" valueType="num">
                                      <p:cBhvr>
                                        <p:cTn id="129" dur="1000"/>
                                        <p:tgtEl>
                                          <p:spTgt spid="15">
                                            <p:txEl>
                                              <p:pRg st="0" end="0"/>
                                            </p:txEl>
                                          </p:spTgt>
                                        </p:tgtEl>
                                        <p:attrNameLst>
                                          <p:attrName>ppt_x</p:attrName>
                                        </p:attrNameLst>
                                      </p:cBhvr>
                                      <p:tavLst>
                                        <p:tav tm="0">
                                          <p:val>
                                            <p:strVal val="ppt_x"/>
                                          </p:val>
                                        </p:tav>
                                        <p:tav tm="100000">
                                          <p:val>
                                            <p:strVal val="ppt_x"/>
                                          </p:val>
                                        </p:tav>
                                      </p:tavLst>
                                    </p:anim>
                                    <p:anim calcmode="lin" valueType="num">
                                      <p:cBhvr>
                                        <p:cTn id="130" dur="1000"/>
                                        <p:tgtEl>
                                          <p:spTgt spid="15">
                                            <p:txEl>
                                              <p:pRg st="0" end="0"/>
                                            </p:txEl>
                                          </p:spTgt>
                                        </p:tgtEl>
                                        <p:attrNameLst>
                                          <p:attrName>ppt_y</p:attrName>
                                        </p:attrNameLst>
                                      </p:cBhvr>
                                      <p:tavLst>
                                        <p:tav tm="0">
                                          <p:val>
                                            <p:strVal val="ppt_y"/>
                                          </p:val>
                                        </p:tav>
                                        <p:tav tm="100000">
                                          <p:val>
                                            <p:strVal val="ppt_y-.1"/>
                                          </p:val>
                                        </p:tav>
                                      </p:tavLst>
                                    </p:anim>
                                    <p:set>
                                      <p:cBhvr>
                                        <p:cTn id="131"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2" restart="whenNotActive" fill="hold" evtFilter="cancelBubble" nodeType="interactiveSeq">
                <p:stCondLst>
                  <p:cond evt="onClick" delay="0">
                    <p:tgtEl>
                      <p:spTgt spid="18"/>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nodeType="withEffect">
                                  <p:stCondLst>
                                    <p:cond delay="0"/>
                                  </p:stCondLst>
                                  <p:childTnLst>
                                    <p:set>
                                      <p:cBhvr>
                                        <p:cTn id="136" dur="1" fill="hold">
                                          <p:stCondLst>
                                            <p:cond delay="0"/>
                                          </p:stCondLst>
                                        </p:cTn>
                                        <p:tgtEl>
                                          <p:spTgt spid="8">
                                            <p:txEl>
                                              <p:pRg st="0" end="0"/>
                                            </p:txEl>
                                          </p:spTgt>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10">
                                            <p:txEl>
                                              <p:pRg st="0" end="0"/>
                                            </p:txEl>
                                          </p:spTgt>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14">
                                            <p:txEl>
                                              <p:pRg st="0" end="0"/>
                                            </p:txEl>
                                          </p:spTgt>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13">
                                            <p:txEl>
                                              <p:pRg st="0" end="0"/>
                                            </p:txEl>
                                          </p:spTgt>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16">
                                            <p:txEl>
                                              <p:pRg st="0" end="0"/>
                                            </p:txEl>
                                          </p:spTgt>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11">
                                            <p:txEl>
                                              <p:pRg st="0" end="0"/>
                                            </p:txEl>
                                          </p:spTgt>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2">
                                            <p:txEl>
                                              <p:pRg st="0" end="0"/>
                                            </p:txEl>
                                          </p:spTgt>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9">
                                            <p:txEl>
                                              <p:pRg st="0" end="0"/>
                                            </p:txEl>
                                          </p:spTgt>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5">
                                            <p:txEl>
                                              <p:pRg st="0" end="0"/>
                                            </p:txEl>
                                          </p:spTgt>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55" restart="whenNotActive" fill="hold" evtFilter="cancelBubble" nodeType="interactiveSeq">
                <p:stCondLst>
                  <p:cond evt="onClick" delay="0">
                    <p:tgtEl>
                      <p:spTgt spid="19"/>
                    </p:tgtEl>
                  </p:cond>
                </p:stCondLst>
                <p:endSync evt="end" delay="0">
                  <p:rtn val="all"/>
                </p:endSync>
                <p:childTnLst>
                  <p:par>
                    <p:cTn id="156" fill="hold">
                      <p:stCondLst>
                        <p:cond delay="0"/>
                      </p:stCondLst>
                      <p:childTnLst>
                        <p:par>
                          <p:cTn id="157" fill="hold">
                            <p:stCondLst>
                              <p:cond delay="0"/>
                            </p:stCondLst>
                            <p:childTnLst>
                              <p:par>
                                <p:cTn id="158" presetID="1" presetClass="exit" presetSubtype="0" fill="hold" nodeType="withEffect">
                                  <p:stCondLst>
                                    <p:cond delay="0"/>
                                  </p:stCondLst>
                                  <p:childTnLst>
                                    <p:set>
                                      <p:cBhvr>
                                        <p:cTn id="159" dur="1" fill="hold">
                                          <p:stCondLst>
                                            <p:cond delay="0"/>
                                          </p:stCondLst>
                                        </p:cTn>
                                        <p:tgtEl>
                                          <p:spTgt spid="8">
                                            <p:txEl>
                                              <p:pRg st="0" end="0"/>
                                            </p:txEl>
                                          </p:spTgt>
                                        </p:tgtEl>
                                        <p:attrNameLst>
                                          <p:attrName>style.visibility</p:attrName>
                                        </p:attrNameLst>
                                      </p:cBhvr>
                                      <p:to>
                                        <p:strVal val="hidden"/>
                                      </p:to>
                                    </p:set>
                                  </p:childTnLst>
                                </p:cTn>
                              </p:par>
                              <p:par>
                                <p:cTn id="160" presetID="1" presetClass="exit" presetSubtype="0" fill="hold" nodeType="withEffect">
                                  <p:stCondLst>
                                    <p:cond delay="0"/>
                                  </p:stCondLst>
                                  <p:childTnLst>
                                    <p:set>
                                      <p:cBhvr>
                                        <p:cTn id="161" dur="1" fill="hold">
                                          <p:stCondLst>
                                            <p:cond delay="0"/>
                                          </p:stCondLst>
                                        </p:cTn>
                                        <p:tgtEl>
                                          <p:spTgt spid="10">
                                            <p:txEl>
                                              <p:pRg st="0" end="0"/>
                                            </p:txEl>
                                          </p:spTgt>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14">
                                            <p:txEl>
                                              <p:pRg st="0" end="0"/>
                                            </p:txEl>
                                          </p:spTgt>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13">
                                            <p:txEl>
                                              <p:pRg st="0" end="0"/>
                                            </p:txEl>
                                          </p:spTgt>
                                        </p:tgtEl>
                                        <p:attrNameLst>
                                          <p:attrName>style.visibility</p:attrName>
                                        </p:attrNameLst>
                                      </p:cBhvr>
                                      <p:to>
                                        <p:strVal val="hidden"/>
                                      </p:to>
                                    </p:set>
                                  </p:childTnLst>
                                </p:cTn>
                              </p:par>
                              <p:par>
                                <p:cTn id="166" presetID="1" presetClass="exit" presetSubtype="0" fill="hold" nodeType="withEffect">
                                  <p:stCondLst>
                                    <p:cond delay="0"/>
                                  </p:stCondLst>
                                  <p:childTnLst>
                                    <p:set>
                                      <p:cBhvr>
                                        <p:cTn id="167" dur="1" fill="hold">
                                          <p:stCondLst>
                                            <p:cond delay="0"/>
                                          </p:stCondLst>
                                        </p:cTn>
                                        <p:tgtEl>
                                          <p:spTgt spid="16">
                                            <p:txEl>
                                              <p:pRg st="0" end="0"/>
                                            </p:txEl>
                                          </p:spTgt>
                                        </p:tgtEl>
                                        <p:attrNameLst>
                                          <p:attrName>style.visibility</p:attrName>
                                        </p:attrNameLst>
                                      </p:cBhvr>
                                      <p:to>
                                        <p:strVal val="hidden"/>
                                      </p:to>
                                    </p:set>
                                  </p:childTnLst>
                                </p:cTn>
                              </p:par>
                              <p:par>
                                <p:cTn id="168" presetID="1" presetClass="entr" presetSubtype="0" fill="hold" nodeType="withEffect">
                                  <p:stCondLst>
                                    <p:cond delay="0"/>
                                  </p:stCondLst>
                                  <p:childTnLst>
                                    <p:set>
                                      <p:cBhvr>
                                        <p:cTn id="169" dur="1" fill="hold">
                                          <p:stCondLst>
                                            <p:cond delay="0"/>
                                          </p:stCondLst>
                                        </p:cTn>
                                        <p:tgtEl>
                                          <p:spTgt spid="11">
                                            <p:txEl>
                                              <p:pRg st="0" end="0"/>
                                            </p:txEl>
                                          </p:spTgt>
                                        </p:tgtEl>
                                        <p:attrNameLst>
                                          <p:attrName>style.visibility</p:attrName>
                                        </p:attrNameLst>
                                      </p:cBhvr>
                                      <p:to>
                                        <p:strVal val="visible"/>
                                      </p:to>
                                    </p:set>
                                  </p:childTnLst>
                                </p:cTn>
                              </p:par>
                              <p:par>
                                <p:cTn id="170" presetID="1" presetClass="entr" presetSubtype="0" fill="hold" nodeType="withEffect">
                                  <p:stCondLst>
                                    <p:cond delay="0"/>
                                  </p:stCondLst>
                                  <p:childTnLst>
                                    <p:set>
                                      <p:cBhvr>
                                        <p:cTn id="171" dur="1" fill="hold">
                                          <p:stCondLst>
                                            <p:cond delay="0"/>
                                          </p:stCondLst>
                                        </p:cTn>
                                        <p:tgtEl>
                                          <p:spTgt spid="12">
                                            <p:txEl>
                                              <p:pRg st="0" end="0"/>
                                            </p:txEl>
                                          </p:spTgt>
                                        </p:tgtEl>
                                        <p:attrNameLst>
                                          <p:attrName>style.visibility</p:attrName>
                                        </p:attrNameLst>
                                      </p:cBhvr>
                                      <p:to>
                                        <p:strVal val="visible"/>
                                      </p:to>
                                    </p:set>
                                  </p:childTnLst>
                                </p:cTn>
                              </p:par>
                              <p:par>
                                <p:cTn id="172" presetID="1" presetClass="entr" presetSubtype="0" fill="hold" nodeType="withEffect">
                                  <p:stCondLst>
                                    <p:cond delay="0"/>
                                  </p:stCondLst>
                                  <p:childTnLst>
                                    <p:set>
                                      <p:cBhvr>
                                        <p:cTn id="173" dur="1" fill="hold">
                                          <p:stCondLst>
                                            <p:cond delay="0"/>
                                          </p:stCondLst>
                                        </p:cTn>
                                        <p:tgtEl>
                                          <p:spTgt spid="9">
                                            <p:txEl>
                                              <p:pRg st="0" end="0"/>
                                            </p:txEl>
                                          </p:spTgt>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15">
                                            <p:txEl>
                                              <p:pRg st="0" end="0"/>
                                            </p:txEl>
                                          </p:spTgt>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Mary is present in the Church today</a:t>
            </a:r>
          </a:p>
        </p:txBody>
      </p:sp>
      <p:graphicFrame>
        <p:nvGraphicFramePr>
          <p:cNvPr id="3" name="Table 2"/>
          <p:cNvGraphicFramePr>
            <a:graphicFrameLocks noGrp="1"/>
          </p:cNvGraphicFramePr>
          <p:nvPr>
            <p:extLst>
              <p:ext uri="{D42A27DB-BD31-4B8C-83A1-F6EECF244321}">
                <p14:modId xmlns:p14="http://schemas.microsoft.com/office/powerpoint/2010/main" val="3674617819"/>
              </p:ext>
            </p:extLst>
          </p:nvPr>
        </p:nvGraphicFramePr>
        <p:xfrm>
          <a:off x="1268602" y="2053516"/>
          <a:ext cx="4066800" cy="3708400"/>
        </p:xfrm>
        <a:graphic>
          <a:graphicData uri="http://schemas.openxmlformats.org/drawingml/2006/table">
            <a:tbl>
              <a:tblPr firstRow="1" bandRow="1">
                <a:tableStyleId>{5940675A-B579-460E-94D1-54222C63F5DA}</a:tableStyleId>
              </a:tblPr>
              <a:tblGrid>
                <a:gridCol w="406680">
                  <a:extLst>
                    <a:ext uri="{9D8B030D-6E8A-4147-A177-3AD203B41FA5}">
                      <a16:colId xmlns:a16="http://schemas.microsoft.com/office/drawing/2014/main" val="2286057653"/>
                    </a:ext>
                  </a:extLst>
                </a:gridCol>
                <a:gridCol w="406680">
                  <a:extLst>
                    <a:ext uri="{9D8B030D-6E8A-4147-A177-3AD203B41FA5}">
                      <a16:colId xmlns:a16="http://schemas.microsoft.com/office/drawing/2014/main" val="3759408592"/>
                    </a:ext>
                  </a:extLst>
                </a:gridCol>
                <a:gridCol w="406680">
                  <a:extLst>
                    <a:ext uri="{9D8B030D-6E8A-4147-A177-3AD203B41FA5}">
                      <a16:colId xmlns:a16="http://schemas.microsoft.com/office/drawing/2014/main" val="2304892382"/>
                    </a:ext>
                  </a:extLst>
                </a:gridCol>
                <a:gridCol w="406680">
                  <a:extLst>
                    <a:ext uri="{9D8B030D-6E8A-4147-A177-3AD203B41FA5}">
                      <a16:colId xmlns:a16="http://schemas.microsoft.com/office/drawing/2014/main" val="3533003325"/>
                    </a:ext>
                  </a:extLst>
                </a:gridCol>
                <a:gridCol w="406680">
                  <a:extLst>
                    <a:ext uri="{9D8B030D-6E8A-4147-A177-3AD203B41FA5}">
                      <a16:colId xmlns:a16="http://schemas.microsoft.com/office/drawing/2014/main" val="1470205084"/>
                    </a:ext>
                  </a:extLst>
                </a:gridCol>
                <a:gridCol w="406680">
                  <a:extLst>
                    <a:ext uri="{9D8B030D-6E8A-4147-A177-3AD203B41FA5}">
                      <a16:colId xmlns:a16="http://schemas.microsoft.com/office/drawing/2014/main" val="1577451951"/>
                    </a:ext>
                  </a:extLst>
                </a:gridCol>
                <a:gridCol w="406680">
                  <a:extLst>
                    <a:ext uri="{9D8B030D-6E8A-4147-A177-3AD203B41FA5}">
                      <a16:colId xmlns:a16="http://schemas.microsoft.com/office/drawing/2014/main" val="2663090773"/>
                    </a:ext>
                  </a:extLst>
                </a:gridCol>
                <a:gridCol w="406680">
                  <a:extLst>
                    <a:ext uri="{9D8B030D-6E8A-4147-A177-3AD203B41FA5}">
                      <a16:colId xmlns:a16="http://schemas.microsoft.com/office/drawing/2014/main" val="4279895710"/>
                    </a:ext>
                  </a:extLst>
                </a:gridCol>
                <a:gridCol w="406680">
                  <a:extLst>
                    <a:ext uri="{9D8B030D-6E8A-4147-A177-3AD203B41FA5}">
                      <a16:colId xmlns:a16="http://schemas.microsoft.com/office/drawing/2014/main" val="2031072396"/>
                    </a:ext>
                  </a:extLst>
                </a:gridCol>
                <a:gridCol w="406680">
                  <a:extLst>
                    <a:ext uri="{9D8B030D-6E8A-4147-A177-3AD203B41FA5}">
                      <a16:colId xmlns:a16="http://schemas.microsoft.com/office/drawing/2014/main" val="3793452276"/>
                    </a:ext>
                  </a:extLst>
                </a:gridCol>
              </a:tblGrid>
              <a:tr h="370840">
                <a:tc>
                  <a:txBody>
                    <a:bodyPr/>
                    <a:lstStyle/>
                    <a:p>
                      <a:pPr algn="ctr"/>
                      <a:r>
                        <a:rPr lang="en-NZ" b="0" dirty="0">
                          <a:latin typeface="Arial" panose="020B0604020202020204" pitchFamily="34" charset="0"/>
                          <a:cs typeface="Arial" panose="020B0604020202020204" pitchFamily="34" charset="0"/>
                        </a:rPr>
                        <a:t>I</a:t>
                      </a:r>
                    </a:p>
                  </a:txBody>
                  <a:tcPr anchor="ctr">
                    <a:lnL w="12700" cap="flat" cmpd="sng" algn="ctr">
                      <a:solidFill>
                        <a:srgbClr val="C00000"/>
                      </a:solidFill>
                      <a:prstDash val="solid"/>
                      <a:round/>
                      <a:headEnd type="none" w="med" len="med"/>
                      <a:tailEnd type="none" w="med" len="med"/>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G</a:t>
                      </a:r>
                    </a:p>
                  </a:txBody>
                  <a:tcPr anchor="ctr">
                    <a:lnL w="12700" cmpd="sng">
                      <a:noFill/>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J</a:t>
                      </a:r>
                    </a:p>
                  </a:txBody>
                  <a:tcPr anchor="ctr">
                    <a:lnL w="12700" cmpd="sng">
                      <a:noFill/>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U</a:t>
                      </a:r>
                    </a:p>
                  </a:txBody>
                  <a:tcPr anchor="ctr">
                    <a:lnL w="12700" cmpd="sng">
                      <a:noFill/>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512119130"/>
                  </a:ext>
                </a:extLst>
              </a:tr>
              <a:tr h="370840">
                <a:tc>
                  <a:txBody>
                    <a:bodyPr/>
                    <a:lstStyle/>
                    <a:p>
                      <a:pPr algn="ctr"/>
                      <a:r>
                        <a:rPr lang="en-NZ" b="0" dirty="0">
                          <a:latin typeface="Arial" panose="020B0604020202020204" pitchFamily="34" charset="0"/>
                          <a:cs typeface="Arial" panose="020B0604020202020204" pitchFamily="34" charset="0"/>
                        </a:rPr>
                        <a:t>R</a:t>
                      </a:r>
                    </a:p>
                  </a:txBody>
                  <a:tcPr anchor="ctr">
                    <a:lnL w="127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A</a:t>
                      </a:r>
                    </a:p>
                  </a:txBody>
                  <a:tcPr anchor="ctr">
                    <a:lnL w="12700" cmpd="sng">
                      <a:noFill/>
                    </a:lnL>
                    <a:lnR w="127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72205621"/>
                  </a:ext>
                </a:extLst>
              </a:tr>
              <a:tr h="370840">
                <a:tc>
                  <a:txBody>
                    <a:bodyPr/>
                    <a:lstStyle/>
                    <a:p>
                      <a:pPr algn="ctr"/>
                      <a:r>
                        <a:rPr lang="en-NZ" b="0" dirty="0">
                          <a:latin typeface="Arial" panose="020B0604020202020204" pitchFamily="34" charset="0"/>
                          <a:cs typeface="Arial" panose="020B0604020202020204" pitchFamily="34" charset="0"/>
                        </a:rPr>
                        <a:t>E</a:t>
                      </a:r>
                    </a:p>
                  </a:txBody>
                  <a:tcPr anchor="ctr">
                    <a:lnL w="127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85690528"/>
                  </a:ext>
                </a:extLst>
              </a:tr>
              <a:tr h="370840">
                <a:tc>
                  <a:txBody>
                    <a:bodyPr/>
                    <a:lstStyle/>
                    <a:p>
                      <a:pPr algn="ctr"/>
                      <a:r>
                        <a:rPr lang="en-NZ" b="0" dirty="0">
                          <a:latin typeface="Arial" panose="020B0604020202020204" pitchFamily="34" charset="0"/>
                          <a:cs typeface="Arial" panose="020B0604020202020204" pitchFamily="34" charset="0"/>
                        </a:rPr>
                        <a:t>T</a:t>
                      </a:r>
                    </a:p>
                  </a:txBody>
                  <a:tcPr anchor="ctr">
                    <a:lnL w="127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N</a:t>
                      </a:r>
                    </a:p>
                  </a:txBody>
                  <a:tcPr anchor="ctr">
                    <a:lnL w="12700" cmpd="sng">
                      <a:noFill/>
                    </a:lnL>
                    <a:lnR w="127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57313013"/>
                  </a:ext>
                </a:extLst>
              </a:tr>
              <a:tr h="370840">
                <a:tc>
                  <a:txBody>
                    <a:bodyPr/>
                    <a:lstStyle/>
                    <a:p>
                      <a:pPr algn="ctr"/>
                      <a:r>
                        <a:rPr lang="en-NZ" b="0" dirty="0">
                          <a:latin typeface="Arial" panose="020B0604020202020204" pitchFamily="34" charset="0"/>
                          <a:cs typeface="Arial" panose="020B0604020202020204" pitchFamily="34" charset="0"/>
                        </a:rPr>
                        <a:t>J</a:t>
                      </a:r>
                    </a:p>
                  </a:txBody>
                  <a:tcPr anchor="ctr">
                    <a:lnL w="127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12026444"/>
                  </a:ext>
                </a:extLst>
              </a:tr>
              <a:tr h="370840">
                <a:tc>
                  <a:txBody>
                    <a:bodyPr/>
                    <a:lstStyle/>
                    <a:p>
                      <a:pPr algn="ctr"/>
                      <a:r>
                        <a:rPr lang="en-NZ" b="0" dirty="0">
                          <a:latin typeface="Arial" panose="020B0604020202020204" pitchFamily="34" charset="0"/>
                          <a:cs typeface="Arial" panose="020B0604020202020204" pitchFamily="34" charset="0"/>
                        </a:rPr>
                        <a:t>E</a:t>
                      </a:r>
                    </a:p>
                  </a:txBody>
                  <a:tcPr anchor="ctr">
                    <a:lnL w="127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54253567"/>
                  </a:ext>
                </a:extLst>
              </a:tr>
              <a:tr h="370840">
                <a:tc>
                  <a:txBody>
                    <a:bodyPr/>
                    <a:lstStyle/>
                    <a:p>
                      <a:pPr algn="ctr"/>
                      <a:r>
                        <a:rPr lang="en-NZ" b="0" dirty="0">
                          <a:latin typeface="Arial" panose="020B0604020202020204" pitchFamily="34" charset="0"/>
                          <a:cs typeface="Arial" panose="020B0604020202020204" pitchFamily="34" charset="0"/>
                        </a:rPr>
                        <a:t>S</a:t>
                      </a:r>
                    </a:p>
                  </a:txBody>
                  <a:tcPr anchor="ctr">
                    <a:lnL w="127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64454349"/>
                  </a:ext>
                </a:extLst>
              </a:tr>
              <a:tr h="370840">
                <a:tc>
                  <a:txBody>
                    <a:bodyPr/>
                    <a:lstStyle/>
                    <a:p>
                      <a:pPr algn="ctr"/>
                      <a:r>
                        <a:rPr lang="en-NZ" b="0" dirty="0">
                          <a:latin typeface="Arial" panose="020B0604020202020204" pitchFamily="34" charset="0"/>
                          <a:cs typeface="Arial" panose="020B0604020202020204" pitchFamily="34" charset="0"/>
                        </a:rPr>
                        <a:t>O</a:t>
                      </a:r>
                    </a:p>
                  </a:txBody>
                  <a:tcPr anchor="ctr">
                    <a:lnL w="127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72387034"/>
                  </a:ext>
                </a:extLst>
              </a:tr>
              <a:tr h="370840">
                <a:tc>
                  <a:txBody>
                    <a:bodyPr/>
                    <a:lstStyle/>
                    <a:p>
                      <a:pPr algn="ctr"/>
                      <a:r>
                        <a:rPr lang="en-NZ" b="0" dirty="0">
                          <a:latin typeface="Arial" panose="020B0604020202020204" pitchFamily="34" charset="0"/>
                          <a:cs typeface="Arial" panose="020B0604020202020204" pitchFamily="34" charset="0"/>
                        </a:rPr>
                        <a:t>S</a:t>
                      </a:r>
                    </a:p>
                  </a:txBody>
                  <a:tcPr anchor="ctr">
                    <a:lnL w="127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P</a:t>
                      </a:r>
                    </a:p>
                  </a:txBody>
                  <a:tcPr anchor="ctr">
                    <a:lnL w="12700" cmpd="sng">
                      <a:noFill/>
                    </a:lnL>
                    <a:lnR w="127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37061782"/>
                  </a:ext>
                </a:extLst>
              </a:tr>
              <a:tr h="370840">
                <a:tc>
                  <a:txBody>
                    <a:bodyPr/>
                    <a:lstStyle/>
                    <a:p>
                      <a:pPr algn="ctr"/>
                      <a:r>
                        <a:rPr lang="en-NZ" b="0" dirty="0">
                          <a:latin typeface="Arial" panose="020B0604020202020204" pitchFamily="34" charset="0"/>
                          <a:cs typeface="Arial" panose="020B0604020202020204" pitchFamily="34" charset="0"/>
                        </a:rPr>
                        <a:t>M</a:t>
                      </a:r>
                    </a:p>
                  </a:txBody>
                  <a:tcPr anchor="ctr">
                    <a:lnL w="12700" cap="flat" cmpd="sng" algn="ctr">
                      <a:solidFill>
                        <a:srgbClr val="C00000"/>
                      </a:solidFill>
                      <a:prstDash val="solid"/>
                      <a:round/>
                      <a:headEnd type="none" w="med" len="med"/>
                      <a:tailEnd type="none" w="med" len="med"/>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B</a:t>
                      </a:r>
                    </a:p>
                  </a:txBody>
                  <a:tcPr anchor="ctr">
                    <a:lnL w="12700" cmpd="sng">
                      <a:noFill/>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latin typeface="Arial" panose="020B0604020202020204" pitchFamily="34" charset="0"/>
                          <a:cs typeface="Arial" panose="020B0604020202020204" pitchFamily="34" charset="0"/>
                        </a:rPr>
                        <a:t>I</a:t>
                      </a:r>
                    </a:p>
                  </a:txBody>
                  <a:tcPr anchor="ctr">
                    <a:lnL w="12700" cmpd="sng">
                      <a:noFill/>
                    </a:lnL>
                    <a:lnR w="12700" cap="flat" cmpd="sng" algn="ctr">
                      <a:solidFill>
                        <a:srgbClr val="C00000"/>
                      </a:solidFill>
                      <a:prstDash val="solid"/>
                      <a:round/>
                      <a:headEnd type="none" w="med" len="med"/>
                      <a:tailEnd type="none" w="med" len="med"/>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91881873"/>
                  </a:ext>
                </a:extLst>
              </a:tr>
            </a:tbl>
          </a:graphicData>
        </a:graphic>
      </p:graphicFrame>
      <p:pic>
        <p:nvPicPr>
          <p:cNvPr id="5" name="Picture 4" descr="A group of people around each other&#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468" y="1789441"/>
            <a:ext cx="4211273" cy="2105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6501468" y="4098877"/>
            <a:ext cx="4211273" cy="1755096"/>
          </a:xfrm>
          <a:prstGeom prst="rect">
            <a:avLst/>
          </a:prstGeom>
          <a:solidFill>
            <a:schemeClr val="accent4">
              <a:lumMod val="20000"/>
              <a:lumOff val="80000"/>
            </a:schemeClr>
          </a:solidFill>
        </p:spPr>
        <p:txBody>
          <a:bodyPr wrap="square">
            <a:spAutoFit/>
          </a:bodyPr>
          <a:lstStyle/>
          <a:p>
            <a:pPr algn="just">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Mary is still present with the brothers and sisters of Jesus in the Church today because she is their mother.</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CROSSWORD: Mary"/>
          <p:cNvSpPr/>
          <p:nvPr/>
        </p:nvSpPr>
        <p:spPr>
          <a:xfrm>
            <a:off x="2974553" y="2853369"/>
            <a:ext cx="242371" cy="1399142"/>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CROSSWORD: Is1"/>
          <p:cNvSpPr/>
          <p:nvPr/>
        </p:nvSpPr>
        <p:spPr>
          <a:xfrm>
            <a:off x="1378828" y="2093205"/>
            <a:ext cx="637256" cy="259182"/>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CROSSWORD: Still"/>
          <p:cNvSpPr/>
          <p:nvPr/>
        </p:nvSpPr>
        <p:spPr>
          <a:xfrm>
            <a:off x="2129086" y="4691997"/>
            <a:ext cx="1916935" cy="251552"/>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CROSSWORD: Present"/>
          <p:cNvSpPr/>
          <p:nvPr/>
        </p:nvSpPr>
        <p:spPr>
          <a:xfrm>
            <a:off x="4990641" y="2853369"/>
            <a:ext cx="271376" cy="2445016"/>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CROSSWORD: With"/>
          <p:cNvSpPr/>
          <p:nvPr/>
        </p:nvSpPr>
        <p:spPr>
          <a:xfrm>
            <a:off x="1740662" y="3198351"/>
            <a:ext cx="275422" cy="1418729"/>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CROSSWORD: The1"/>
          <p:cNvSpPr/>
          <p:nvPr/>
        </p:nvSpPr>
        <p:spPr>
          <a:xfrm>
            <a:off x="3775544" y="2853369"/>
            <a:ext cx="256628" cy="978881"/>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CROSSWORD: Brothers"/>
          <p:cNvSpPr/>
          <p:nvPr/>
        </p:nvSpPr>
        <p:spPr>
          <a:xfrm>
            <a:off x="4153358" y="2853369"/>
            <a:ext cx="308473" cy="2839119"/>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CROSSWORD: And"/>
          <p:cNvSpPr/>
          <p:nvPr/>
        </p:nvSpPr>
        <p:spPr>
          <a:xfrm rot="-2700000">
            <a:off x="3374608" y="3039578"/>
            <a:ext cx="290190" cy="1380455"/>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CROSSWORD: Sisters"/>
          <p:cNvSpPr/>
          <p:nvPr/>
        </p:nvSpPr>
        <p:spPr>
          <a:xfrm>
            <a:off x="2137272" y="3198351"/>
            <a:ext cx="286439" cy="2494137"/>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CROSSWORD: Of"/>
          <p:cNvSpPr/>
          <p:nvPr/>
        </p:nvSpPr>
        <p:spPr>
          <a:xfrm>
            <a:off x="3346683" y="2865610"/>
            <a:ext cx="308456" cy="668193"/>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CROSSWORD: Jesus"/>
          <p:cNvSpPr/>
          <p:nvPr/>
        </p:nvSpPr>
        <p:spPr>
          <a:xfrm>
            <a:off x="2566930" y="2093205"/>
            <a:ext cx="1894901" cy="259182"/>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CROSSWORD: In"/>
          <p:cNvSpPr/>
          <p:nvPr/>
        </p:nvSpPr>
        <p:spPr>
          <a:xfrm>
            <a:off x="2137270" y="5072914"/>
            <a:ext cx="685489" cy="225471"/>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CROSSWORD: The2"/>
          <p:cNvSpPr/>
          <p:nvPr/>
        </p:nvSpPr>
        <p:spPr>
          <a:xfrm>
            <a:off x="3302002" y="2477645"/>
            <a:ext cx="1159829" cy="262707"/>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CROSSWORD: Church"/>
          <p:cNvSpPr/>
          <p:nvPr/>
        </p:nvSpPr>
        <p:spPr>
          <a:xfrm>
            <a:off x="2544894" y="2477645"/>
            <a:ext cx="294216" cy="2101161"/>
          </a:xfrm>
          <a:prstGeom prst="flowChartTerminator">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CROSSWORD: Today"/>
          <p:cNvSpPr/>
          <p:nvPr/>
        </p:nvSpPr>
        <p:spPr>
          <a:xfrm>
            <a:off x="4583017" y="2477645"/>
            <a:ext cx="301343" cy="1774866"/>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CROSSWORD: Because"/>
          <p:cNvSpPr/>
          <p:nvPr/>
        </p:nvSpPr>
        <p:spPr>
          <a:xfrm>
            <a:off x="1714743" y="5417219"/>
            <a:ext cx="2747088" cy="275269"/>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CROSSWORD: She"/>
          <p:cNvSpPr/>
          <p:nvPr/>
        </p:nvSpPr>
        <p:spPr>
          <a:xfrm rot="-2700000">
            <a:off x="1694029" y="3732248"/>
            <a:ext cx="313895" cy="1440668"/>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CROSSWORD: Is2"/>
          <p:cNvSpPr/>
          <p:nvPr/>
        </p:nvSpPr>
        <p:spPr>
          <a:xfrm>
            <a:off x="4583017" y="5417219"/>
            <a:ext cx="661012" cy="275269"/>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CROSSWORD: Their"/>
          <p:cNvSpPr/>
          <p:nvPr/>
        </p:nvSpPr>
        <p:spPr>
          <a:xfrm>
            <a:off x="1268602" y="2477645"/>
            <a:ext cx="2033400" cy="268022"/>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CROSSWORD: Mother"/>
          <p:cNvSpPr/>
          <p:nvPr/>
        </p:nvSpPr>
        <p:spPr>
          <a:xfrm rot="-2760000">
            <a:off x="3965826" y="2386269"/>
            <a:ext cx="322459" cy="3078929"/>
          </a:xfrm>
          <a:prstGeom prst="flowChartTerminator">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S-08</a:t>
            </a:r>
          </a:p>
        </p:txBody>
      </p:sp>
      <p:sp>
        <p:nvSpPr>
          <p:cNvPr id="2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9" name="Action Button: Worksheet">
            <a:hlinkClick r:id="rId4" action="ppaction://hlinksldjump" highlightClick="1"/>
          </p:cNvPr>
          <p:cNvSpPr/>
          <p:nvPr/>
        </p:nvSpPr>
        <p:spPr>
          <a:xfrm>
            <a:off x="9576294"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Rectangle 29"/>
          <p:cNvSpPr/>
          <p:nvPr/>
        </p:nvSpPr>
        <p:spPr>
          <a:xfrm>
            <a:off x="3048000" y="6396335"/>
            <a:ext cx="6096000" cy="461665"/>
          </a:xfrm>
          <a:prstGeom prst="rect">
            <a:avLst/>
          </a:prstGeom>
        </p:spPr>
        <p:txBody>
          <a:bodyPr>
            <a:spAutoFit/>
          </a:bodyPr>
          <a:lstStyle/>
          <a:p>
            <a:pPr lvl="0" algn="ctr"/>
            <a:r>
              <a:rPr lang="en-NZ" sz="1200" dirty="0">
                <a:solidFill>
                  <a:schemeClr val="bg1"/>
                </a:solidFill>
                <a:latin typeface="Arial" panose="020B0604020202020204" pitchFamily="34" charset="0"/>
                <a:cs typeface="Arial" panose="020B0604020202020204" pitchFamily="34" charset="0"/>
              </a:rPr>
              <a:t>Click the words in the sentence to reveal them in the word-find</a:t>
            </a:r>
          </a:p>
          <a:p>
            <a:pPr lvl="0" algn="ctr"/>
            <a:r>
              <a:rPr lang="en-NZ" sz="1200" dirty="0">
                <a:solidFill>
                  <a:schemeClr val="bg1"/>
                </a:solidFill>
                <a:latin typeface="Arial" panose="020B0604020202020204" pitchFamily="34" charset="0"/>
                <a:cs typeface="Arial" panose="020B0604020202020204" pitchFamily="34" charset="0"/>
              </a:rPr>
              <a:t>Click the worksheet icon for the worksheet</a:t>
            </a:r>
          </a:p>
        </p:txBody>
      </p:sp>
      <p:sp>
        <p:nvSpPr>
          <p:cNvPr id="31" name="Trigger: Mary"/>
          <p:cNvSpPr/>
          <p:nvPr/>
        </p:nvSpPr>
        <p:spPr>
          <a:xfrm>
            <a:off x="6512520" y="4203202"/>
            <a:ext cx="813732"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Trigger: Is1"/>
          <p:cNvSpPr/>
          <p:nvPr/>
        </p:nvSpPr>
        <p:spPr>
          <a:xfrm>
            <a:off x="7326252" y="4193953"/>
            <a:ext cx="363521"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Trigger: Still"/>
          <p:cNvSpPr/>
          <p:nvPr/>
        </p:nvSpPr>
        <p:spPr>
          <a:xfrm>
            <a:off x="7689773" y="4191945"/>
            <a:ext cx="561861"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rigger: Present"/>
          <p:cNvSpPr/>
          <p:nvPr/>
        </p:nvSpPr>
        <p:spPr>
          <a:xfrm>
            <a:off x="8251634" y="4191944"/>
            <a:ext cx="1166066"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Trigger: With"/>
          <p:cNvSpPr/>
          <p:nvPr/>
        </p:nvSpPr>
        <p:spPr>
          <a:xfrm>
            <a:off x="9406648" y="4203201"/>
            <a:ext cx="721352"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Trigger: The1"/>
          <p:cNvSpPr/>
          <p:nvPr/>
        </p:nvSpPr>
        <p:spPr>
          <a:xfrm>
            <a:off x="10056294" y="4157320"/>
            <a:ext cx="647770"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Trigger: Brothers"/>
          <p:cNvSpPr/>
          <p:nvPr/>
        </p:nvSpPr>
        <p:spPr>
          <a:xfrm>
            <a:off x="6512519" y="4578806"/>
            <a:ext cx="1177254"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Trigger: And"/>
          <p:cNvSpPr/>
          <p:nvPr/>
        </p:nvSpPr>
        <p:spPr>
          <a:xfrm>
            <a:off x="7793372" y="4611306"/>
            <a:ext cx="579447"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Trigger: Sisters"/>
          <p:cNvSpPr/>
          <p:nvPr/>
        </p:nvSpPr>
        <p:spPr>
          <a:xfrm>
            <a:off x="8427800" y="4609262"/>
            <a:ext cx="978848"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Trigger: Of"/>
          <p:cNvSpPr/>
          <p:nvPr/>
        </p:nvSpPr>
        <p:spPr>
          <a:xfrm>
            <a:off x="9417700" y="4609261"/>
            <a:ext cx="329275"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Trigger: Jesus"/>
          <p:cNvSpPr/>
          <p:nvPr/>
        </p:nvSpPr>
        <p:spPr>
          <a:xfrm>
            <a:off x="9747930" y="4609260"/>
            <a:ext cx="956134"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Trigger: In"/>
          <p:cNvSpPr/>
          <p:nvPr/>
        </p:nvSpPr>
        <p:spPr>
          <a:xfrm>
            <a:off x="6512519" y="5020492"/>
            <a:ext cx="350989"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Trigger: The2"/>
          <p:cNvSpPr/>
          <p:nvPr/>
        </p:nvSpPr>
        <p:spPr>
          <a:xfrm>
            <a:off x="6863508" y="5017150"/>
            <a:ext cx="550844"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Trigger: Church"/>
          <p:cNvSpPr/>
          <p:nvPr/>
        </p:nvSpPr>
        <p:spPr>
          <a:xfrm>
            <a:off x="7463979" y="5020492"/>
            <a:ext cx="1013448"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 name="Trigger: Today"/>
          <p:cNvSpPr/>
          <p:nvPr/>
        </p:nvSpPr>
        <p:spPr>
          <a:xfrm>
            <a:off x="8569366" y="5026580"/>
            <a:ext cx="813732"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Trigger: Because"/>
          <p:cNvSpPr/>
          <p:nvPr/>
        </p:nvSpPr>
        <p:spPr>
          <a:xfrm>
            <a:off x="9369552" y="4986714"/>
            <a:ext cx="1334511"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Trigger: She"/>
          <p:cNvSpPr/>
          <p:nvPr/>
        </p:nvSpPr>
        <p:spPr>
          <a:xfrm>
            <a:off x="6548615" y="5447463"/>
            <a:ext cx="552531"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Trigger: Is2"/>
          <p:cNvSpPr/>
          <p:nvPr/>
        </p:nvSpPr>
        <p:spPr>
          <a:xfrm>
            <a:off x="7095261" y="5426336"/>
            <a:ext cx="319091"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Trigger: Their"/>
          <p:cNvSpPr/>
          <p:nvPr/>
        </p:nvSpPr>
        <p:spPr>
          <a:xfrm>
            <a:off x="7414352" y="5435621"/>
            <a:ext cx="672029"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Trigger: Mother"/>
          <p:cNvSpPr/>
          <p:nvPr/>
        </p:nvSpPr>
        <p:spPr>
          <a:xfrm>
            <a:off x="8083094" y="5435620"/>
            <a:ext cx="1060905" cy="32629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62973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childTnLst>
                          </p:cTn>
                        </p:par>
                      </p:childTnLst>
                    </p:cTn>
                  </p:par>
                </p:childTnLst>
              </p:cTn>
              <p:nextCondLst>
                <p:cond evt="onClick" delay="0">
                  <p:tgtEl>
                    <p:spTgt spid="38"/>
                  </p:tgtEl>
                </p:cond>
              </p:nextCondLst>
            </p:seq>
            <p:seq concurrent="1" nextAc="seek">
              <p:cTn id="50" restart="whenNotActive" fill="hold" evtFilter="cancelBubble" nodeType="interactiveSeq">
                <p:stCondLst>
                  <p:cond evt="onClick" delay="0">
                    <p:tgtEl>
                      <p:spTgt spid="39"/>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childTnLst>
              </p:cTn>
              <p:nextCondLst>
                <p:cond evt="onClick" delay="0">
                  <p:tgtEl>
                    <p:spTgt spid="39"/>
                  </p:tgtEl>
                </p:cond>
              </p:nextCondLst>
            </p:seq>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500"/>
                                        <p:tgtEl>
                                          <p:spTgt spid="41"/>
                                        </p:tgtEl>
                                      </p:cBhvr>
                                    </p:animEffect>
                                  </p:childTnLst>
                                </p:cTn>
                              </p:par>
                            </p:childTnLst>
                          </p:cTn>
                        </p:par>
                      </p:childTnLst>
                    </p:cTn>
                  </p:par>
                </p:childTnLst>
              </p:cTn>
              <p:nextCondLst>
                <p:cond evt="onClick" delay="0">
                  <p:tgtEl>
                    <p:spTgt spid="40"/>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childTnLst>
                    </p:cTn>
                  </p:par>
                </p:childTnLst>
              </p:cTn>
              <p:nextCondLst>
                <p:cond evt="onClick" delay="0">
                  <p:tgtEl>
                    <p:spTgt spid="43"/>
                  </p:tgtEl>
                </p:cond>
              </p:nextCondLst>
            </p:seq>
            <p:seq concurrent="1" nextAc="seek">
              <p:cTn id="74" restart="whenNotActive" fill="hold" evtFilter="cancelBubble" nodeType="interactiveSeq">
                <p:stCondLst>
                  <p:cond evt="onClick" delay="0">
                    <p:tgtEl>
                      <p:spTgt spid="44"/>
                    </p:tgtEl>
                  </p:cond>
                </p:stCondLst>
                <p:endSync evt="end" delay="0">
                  <p:rtn val="all"/>
                </p:endSync>
                <p:childTnLst>
                  <p:par>
                    <p:cTn id="75" fill="hold">
                      <p:stCondLst>
                        <p:cond delay="0"/>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left)">
                                      <p:cBhvr>
                                        <p:cTn id="79" dur="500"/>
                                        <p:tgtEl>
                                          <p:spTgt spid="23"/>
                                        </p:tgtEl>
                                      </p:cBhvr>
                                    </p:animEffect>
                                  </p:childTnLst>
                                </p:cTn>
                              </p:par>
                            </p:childTnLst>
                          </p:cTn>
                        </p:par>
                      </p:childTnLst>
                    </p:cTn>
                  </p:par>
                </p:childTnLst>
              </p:cTn>
              <p:nextCondLst>
                <p:cond evt="onClick" delay="0">
                  <p:tgtEl>
                    <p:spTgt spid="44"/>
                  </p:tgtEl>
                </p:cond>
              </p:nextCondLst>
            </p:seq>
            <p:seq concurrent="1" nextAc="seek">
              <p:cTn id="80" restart="whenNotActive" fill="hold" evtFilter="cancelBubble" nodeType="interactiveSeq">
                <p:stCondLst>
                  <p:cond evt="onClick" delay="0">
                    <p:tgtEl>
                      <p:spTgt spid="45"/>
                    </p:tgtEl>
                  </p:cond>
                </p:stCondLst>
                <p:endSync evt="end" delay="0">
                  <p:rtn val="all"/>
                </p:endSync>
                <p:childTnLst>
                  <p:par>
                    <p:cTn id="81" fill="hold">
                      <p:stCondLst>
                        <p:cond delay="0"/>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down)">
                                      <p:cBhvr>
                                        <p:cTn id="85" dur="500"/>
                                        <p:tgtEl>
                                          <p:spTgt spid="13"/>
                                        </p:tgtEl>
                                      </p:cBhvr>
                                    </p:animEffect>
                                  </p:childTnLst>
                                </p:cTn>
                              </p:par>
                            </p:childTnLst>
                          </p:cTn>
                        </p:par>
                      </p:childTnLst>
                    </p:cTn>
                  </p:par>
                </p:childTnLst>
              </p:cTn>
              <p:nextCondLst>
                <p:cond evt="onClick" delay="0">
                  <p:tgtEl>
                    <p:spTgt spid="45"/>
                  </p:tgtEl>
                </p:cond>
              </p:nextCondLst>
            </p:seq>
            <p:seq concurrent="1" nextAc="seek">
              <p:cTn id="86" restart="whenNotActive" fill="hold" evtFilter="cancelBubble" nodeType="interactiveSeq">
                <p:stCondLst>
                  <p:cond evt="onClick" delay="0">
                    <p:tgtEl>
                      <p:spTgt spid="46"/>
                    </p:tgtEl>
                  </p:cond>
                </p:stCondLst>
                <p:endSync evt="end" delay="0">
                  <p:rtn val="all"/>
                </p:endSync>
                <p:childTnLst>
                  <p:par>
                    <p:cTn id="87" fill="hold">
                      <p:stCondLst>
                        <p:cond delay="0"/>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ipe(down)">
                                      <p:cBhvr>
                                        <p:cTn id="91" dur="500"/>
                                        <p:tgtEl>
                                          <p:spTgt spid="16"/>
                                        </p:tgtEl>
                                      </p:cBhvr>
                                    </p:animEffect>
                                  </p:childTnLst>
                                </p:cTn>
                              </p:par>
                            </p:childTnLst>
                          </p:cTn>
                        </p:par>
                      </p:childTnLst>
                    </p:cTn>
                  </p:par>
                </p:childTnLst>
              </p:cTn>
              <p:nextCondLst>
                <p:cond evt="onClick" delay="0">
                  <p:tgtEl>
                    <p:spTgt spid="46"/>
                  </p:tgtEl>
                </p:cond>
              </p:nextCondLst>
            </p:seq>
            <p:seq concurrent="1" nextAc="seek">
              <p:cTn id="92" restart="whenNotActive" fill="hold" evtFilter="cancelBubble" nodeType="interactiveSeq">
                <p:stCondLst>
                  <p:cond evt="onClick" delay="0">
                    <p:tgtEl>
                      <p:spTgt spid="47"/>
                    </p:tgtEl>
                  </p:cond>
                </p:stCondLst>
                <p:endSync evt="end" delay="0">
                  <p:rtn val="all"/>
                </p:endSync>
                <p:childTnLst>
                  <p:par>
                    <p:cTn id="93" fill="hold">
                      <p:stCondLst>
                        <p:cond delay="0"/>
                      </p:stCondLst>
                      <p:childTnLst>
                        <p:par>
                          <p:cTn id="94" fill="hold">
                            <p:stCondLst>
                              <p:cond delay="0"/>
                            </p:stCondLst>
                            <p:childTnLst>
                              <p:par>
                                <p:cTn id="95" presetID="22" presetClass="entr" presetSubtype="2"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right)">
                                      <p:cBhvr>
                                        <p:cTn id="97" dur="500"/>
                                        <p:tgtEl>
                                          <p:spTgt spid="14"/>
                                        </p:tgtEl>
                                      </p:cBhvr>
                                    </p:animEffect>
                                  </p:childTnLst>
                                </p:cTn>
                              </p:par>
                            </p:childTnLst>
                          </p:cTn>
                        </p:par>
                      </p:childTnLst>
                    </p:cTn>
                  </p:par>
                </p:childTnLst>
              </p:cTn>
              <p:nextCondLst>
                <p:cond evt="onClick" delay="0">
                  <p:tgtEl>
                    <p:spTgt spid="47"/>
                  </p:tgtEl>
                </p:cond>
              </p:nextCondLst>
            </p:seq>
            <p:seq concurrent="1" nextAc="seek">
              <p:cTn id="98" restart="whenNotActive" fill="hold" evtFilter="cancelBubble" nodeType="interactiveSeq">
                <p:stCondLst>
                  <p:cond evt="onClick" delay="0">
                    <p:tgtEl>
                      <p:spTgt spid="48"/>
                    </p:tgtEl>
                  </p:cond>
                </p:stCondLst>
                <p:endSync evt="end" delay="0">
                  <p:rtn val="all"/>
                </p:endSync>
                <p:childTnLst>
                  <p:par>
                    <p:cTn id="99" fill="hold">
                      <p:stCondLst>
                        <p:cond delay="0"/>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down)">
                                      <p:cBhvr>
                                        <p:cTn id="103" dur="500"/>
                                        <p:tgtEl>
                                          <p:spTgt spid="17"/>
                                        </p:tgtEl>
                                      </p:cBhvr>
                                    </p:animEffect>
                                  </p:childTnLst>
                                </p:cTn>
                              </p:par>
                            </p:childTnLst>
                          </p:cTn>
                        </p:par>
                      </p:childTnLst>
                    </p:cTn>
                  </p:par>
                </p:childTnLst>
              </p:cTn>
              <p:nextCondLst>
                <p:cond evt="onClick" delay="0">
                  <p:tgtEl>
                    <p:spTgt spid="48"/>
                  </p:tgtEl>
                </p:cond>
              </p:nextCondLst>
            </p:seq>
            <p:seq concurrent="1" nextAc="seek">
              <p:cTn id="104" restart="whenNotActive" fill="hold" evtFilter="cancelBubble" nodeType="interactiveSeq">
                <p:stCondLst>
                  <p:cond evt="onClick" delay="0">
                    <p:tgtEl>
                      <p:spTgt spid="49"/>
                    </p:tgtEl>
                  </p:cond>
                </p:stCondLst>
                <p:endSync evt="end" delay="0">
                  <p:rtn val="all"/>
                </p:endSync>
                <p:childTnLst>
                  <p:par>
                    <p:cTn id="105" fill="hold">
                      <p:stCondLst>
                        <p:cond delay="0"/>
                      </p:stCondLst>
                      <p:childTnLst>
                        <p:par>
                          <p:cTn id="106" fill="hold">
                            <p:stCondLst>
                              <p:cond delay="0"/>
                            </p:stCondLst>
                            <p:childTnLst>
                              <p:par>
                                <p:cTn id="107" presetID="22" presetClass="entr" presetSubtype="2"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wipe(right)">
                                      <p:cBhvr>
                                        <p:cTn id="109" dur="500"/>
                                        <p:tgtEl>
                                          <p:spTgt spid="24"/>
                                        </p:tgtEl>
                                      </p:cBhvr>
                                    </p:animEffect>
                                  </p:childTnLst>
                                </p:cTn>
                              </p:par>
                            </p:childTnLst>
                          </p:cTn>
                        </p:par>
                      </p:childTnLst>
                    </p:cTn>
                  </p:par>
                </p:childTnLst>
              </p:cTn>
              <p:nextCondLst>
                <p:cond evt="onClick" delay="0">
                  <p:tgtEl>
                    <p:spTgt spid="49"/>
                  </p:tgtEl>
                </p:cond>
              </p:nextCondLst>
            </p:seq>
            <p:seq concurrent="1" nextAc="seek">
              <p:cTn id="110" restart="whenNotActive" fill="hold" evtFilter="cancelBubble" nodeType="interactiveSeq">
                <p:stCondLst>
                  <p:cond evt="onClick" delay="0">
                    <p:tgtEl>
                      <p:spTgt spid="50"/>
                    </p:tgtEl>
                  </p:cond>
                </p:stCondLst>
                <p:endSync evt="end" delay="0">
                  <p:rtn val="all"/>
                </p:endSync>
                <p:childTnLst>
                  <p:par>
                    <p:cTn id="111" fill="hold">
                      <p:stCondLst>
                        <p:cond delay="0"/>
                      </p:stCondLst>
                      <p:childTnLst>
                        <p:par>
                          <p:cTn id="112" fill="hold">
                            <p:stCondLst>
                              <p:cond delay="0"/>
                            </p:stCondLst>
                            <p:childTnLst>
                              <p:par>
                                <p:cTn id="113" presetID="22" presetClass="entr" presetSubtype="2" fill="hold" grpId="0" nodeType="click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wipe(right)">
                                      <p:cBhvr>
                                        <p:cTn id="115" dur="500"/>
                                        <p:tgtEl>
                                          <p:spTgt spid="15"/>
                                        </p:tgtEl>
                                      </p:cBhvr>
                                    </p:animEffect>
                                  </p:childTnLst>
                                </p:cTn>
                              </p:par>
                            </p:childTnLst>
                          </p:cTn>
                        </p:par>
                      </p:childTnLst>
                    </p:cTn>
                  </p:par>
                </p:childTnLst>
              </p:cTn>
              <p:nextCondLst>
                <p:cond evt="onClick" delay="0">
                  <p:tgtEl>
                    <p:spTgt spid="50"/>
                  </p:tgtEl>
                </p:cond>
              </p:nextCondLst>
            </p:seq>
            <p:seq concurrent="1" nextAc="seek">
              <p:cTn id="116" restart="whenNotActive" fill="hold" evtFilter="cancelBubble" nodeType="interactiveSeq">
                <p:stCondLst>
                  <p:cond evt="onClick" delay="0">
                    <p:tgtEl>
                      <p:spTgt spid="51"/>
                    </p:tgtEl>
                  </p:cond>
                </p:stCondLst>
                <p:endSync evt="end" delay="0">
                  <p:rtn val="all"/>
                </p:endSync>
                <p:childTnLst>
                  <p:par>
                    <p:cTn id="117" fill="hold">
                      <p:stCondLst>
                        <p:cond delay="0"/>
                      </p:stCondLst>
                      <p:childTnLst>
                        <p:par>
                          <p:cTn id="118" fill="hold">
                            <p:stCondLst>
                              <p:cond delay="0"/>
                            </p:stCondLst>
                            <p:childTnLst>
                              <p:par>
                                <p:cTn id="119" presetID="22" presetClass="entr" presetSubtype="1" fill="hold" grpId="0" nodeType="click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wipe(up)">
                                      <p:cBhvr>
                                        <p:cTn id="121" dur="500"/>
                                        <p:tgtEl>
                                          <p:spTgt spid="18"/>
                                        </p:tgtEl>
                                      </p:cBhvr>
                                    </p:animEffect>
                                  </p:childTnLst>
                                </p:cTn>
                              </p:par>
                            </p:childTnLst>
                          </p:cTn>
                        </p:par>
                      </p:childTnLst>
                    </p:cTn>
                  </p:par>
                </p:childTnLst>
              </p:cTn>
              <p:nextCondLst>
                <p:cond evt="onClick" delay="0">
                  <p:tgtEl>
                    <p:spTgt spid="51"/>
                  </p:tgtEl>
                </p:cond>
              </p:nextCondLst>
            </p:seq>
            <p:seq concurrent="1" nextAc="seek">
              <p:cTn id="122" restart="whenNotActive" fill="hold" evtFilter="cancelBubble" nodeType="interactiveSeq">
                <p:stCondLst>
                  <p:cond evt="onClick" delay="0">
                    <p:tgtEl>
                      <p:spTgt spid="27"/>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1" nodeType="withEffect">
                                  <p:stCondLst>
                                    <p:cond delay="0"/>
                                  </p:stCondLst>
                                  <p:childTnLst>
                                    <p:set>
                                      <p:cBhvr>
                                        <p:cTn id="126" dur="1" fill="hold">
                                          <p:stCondLst>
                                            <p:cond delay="0"/>
                                          </p:stCondLst>
                                        </p:cTn>
                                        <p:tgtEl>
                                          <p:spTgt spid="18"/>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15"/>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4"/>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17"/>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14"/>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16"/>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13"/>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3"/>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2"/>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41"/>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11"/>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21"/>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10"/>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20"/>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9"/>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8"/>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7"/>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19"/>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xit" presetSubtype="0" fill="hold" grpId="2" nodeType="withEffect">
                                  <p:stCondLst>
                                    <p:cond delay="0"/>
                                  </p:stCondLst>
                                  <p:childTnLst>
                                    <p:set>
                                      <p:cBhvr>
                                        <p:cTn id="169" dur="1" fill="hold">
                                          <p:stCondLst>
                                            <p:cond delay="0"/>
                                          </p:stCondLst>
                                        </p:cTn>
                                        <p:tgtEl>
                                          <p:spTgt spid="18"/>
                                        </p:tgtEl>
                                        <p:attrNameLst>
                                          <p:attrName>style.visibility</p:attrName>
                                        </p:attrNameLst>
                                      </p:cBhvr>
                                      <p:to>
                                        <p:strVal val="hidden"/>
                                      </p:to>
                                    </p:set>
                                  </p:childTnLst>
                                </p:cTn>
                              </p:par>
                              <p:par>
                                <p:cTn id="170" presetID="1" presetClass="exit" presetSubtype="0" fill="hold" grpId="2" nodeType="withEffect">
                                  <p:stCondLst>
                                    <p:cond delay="0"/>
                                  </p:stCondLst>
                                  <p:childTnLst>
                                    <p:set>
                                      <p:cBhvr>
                                        <p:cTn id="171" dur="1" fill="hold">
                                          <p:stCondLst>
                                            <p:cond delay="0"/>
                                          </p:stCondLst>
                                        </p:cTn>
                                        <p:tgtEl>
                                          <p:spTgt spid="15"/>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24"/>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17"/>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14"/>
                                        </p:tgtEl>
                                        <p:attrNameLst>
                                          <p:attrName>style.visibility</p:attrName>
                                        </p:attrNameLst>
                                      </p:cBhvr>
                                      <p:to>
                                        <p:strVal val="hidden"/>
                                      </p:to>
                                    </p:set>
                                  </p:childTnLst>
                                </p:cTn>
                              </p:par>
                              <p:par>
                                <p:cTn id="178" presetID="1" presetClass="exit" presetSubtype="0" fill="hold" grpId="2" nodeType="withEffect">
                                  <p:stCondLst>
                                    <p:cond delay="0"/>
                                  </p:stCondLst>
                                  <p:childTnLst>
                                    <p:set>
                                      <p:cBhvr>
                                        <p:cTn id="179" dur="1" fill="hold">
                                          <p:stCondLst>
                                            <p:cond delay="0"/>
                                          </p:stCondLst>
                                        </p:cTn>
                                        <p:tgtEl>
                                          <p:spTgt spid="16"/>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13"/>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23"/>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22"/>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12"/>
                                        </p:tgtEl>
                                        <p:attrNameLst>
                                          <p:attrName>style.visibility</p:attrName>
                                        </p:attrNameLst>
                                      </p:cBhvr>
                                      <p:to>
                                        <p:strVal val="hidden"/>
                                      </p:to>
                                    </p:set>
                                  </p:childTnLst>
                                </p:cTn>
                              </p:par>
                              <p:par>
                                <p:cTn id="188" presetID="1" presetClass="exit" presetSubtype="0" fill="hold" grpId="2" nodeType="withEffect">
                                  <p:stCondLst>
                                    <p:cond delay="0"/>
                                  </p:stCondLst>
                                  <p:childTnLst>
                                    <p:set>
                                      <p:cBhvr>
                                        <p:cTn id="189" dur="1" fill="hold">
                                          <p:stCondLst>
                                            <p:cond delay="0"/>
                                          </p:stCondLst>
                                        </p:cTn>
                                        <p:tgtEl>
                                          <p:spTgt spid="41"/>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11"/>
                                        </p:tgtEl>
                                        <p:attrNameLst>
                                          <p:attrName>style.visibility</p:attrName>
                                        </p:attrNameLst>
                                      </p:cBhvr>
                                      <p:to>
                                        <p:strVal val="hidden"/>
                                      </p:to>
                                    </p:set>
                                  </p:childTnLst>
                                </p:cTn>
                              </p:par>
                              <p:par>
                                <p:cTn id="192" presetID="1" presetClass="exit" presetSubtype="0" fill="hold" grpId="2" nodeType="withEffect">
                                  <p:stCondLst>
                                    <p:cond delay="0"/>
                                  </p:stCondLst>
                                  <p:childTnLst>
                                    <p:set>
                                      <p:cBhvr>
                                        <p:cTn id="193" dur="1" fill="hold">
                                          <p:stCondLst>
                                            <p:cond delay="0"/>
                                          </p:stCondLst>
                                        </p:cTn>
                                        <p:tgtEl>
                                          <p:spTgt spid="21"/>
                                        </p:tgtEl>
                                        <p:attrNameLst>
                                          <p:attrName>style.visibility</p:attrName>
                                        </p:attrNameLst>
                                      </p:cBhvr>
                                      <p:to>
                                        <p:strVal val="hidden"/>
                                      </p:to>
                                    </p:set>
                                  </p:childTnLst>
                                </p:cTn>
                              </p:par>
                              <p:par>
                                <p:cTn id="194" presetID="1" presetClass="exit" presetSubtype="0" fill="hold" grpId="2" nodeType="withEffect">
                                  <p:stCondLst>
                                    <p:cond delay="0"/>
                                  </p:stCondLst>
                                  <p:childTnLst>
                                    <p:set>
                                      <p:cBhvr>
                                        <p:cTn id="195" dur="1" fill="hold">
                                          <p:stCondLst>
                                            <p:cond delay="0"/>
                                          </p:stCondLst>
                                        </p:cTn>
                                        <p:tgtEl>
                                          <p:spTgt spid="10"/>
                                        </p:tgtEl>
                                        <p:attrNameLst>
                                          <p:attrName>style.visibility</p:attrName>
                                        </p:attrNameLst>
                                      </p:cBhvr>
                                      <p:to>
                                        <p:strVal val="hidden"/>
                                      </p:to>
                                    </p:set>
                                  </p:childTnLst>
                                </p:cTn>
                              </p:par>
                              <p:par>
                                <p:cTn id="196" presetID="1" presetClass="exit" presetSubtype="0" fill="hold" grpId="2" nodeType="withEffect">
                                  <p:stCondLst>
                                    <p:cond delay="0"/>
                                  </p:stCondLst>
                                  <p:childTnLst>
                                    <p:set>
                                      <p:cBhvr>
                                        <p:cTn id="197" dur="1" fill="hold">
                                          <p:stCondLst>
                                            <p:cond delay="0"/>
                                          </p:stCondLst>
                                        </p:cTn>
                                        <p:tgtEl>
                                          <p:spTgt spid="20"/>
                                        </p:tgtEl>
                                        <p:attrNameLst>
                                          <p:attrName>style.visibility</p:attrName>
                                        </p:attrNameLst>
                                      </p:cBhvr>
                                      <p:to>
                                        <p:strVal val="hidden"/>
                                      </p:to>
                                    </p:set>
                                  </p:childTnLst>
                                </p:cTn>
                              </p:par>
                              <p:par>
                                <p:cTn id="198" presetID="1" presetClass="exit" presetSubtype="0" fill="hold" grpId="2" nodeType="withEffect">
                                  <p:stCondLst>
                                    <p:cond delay="0"/>
                                  </p:stCondLst>
                                  <p:childTnLst>
                                    <p:set>
                                      <p:cBhvr>
                                        <p:cTn id="199" dur="1" fill="hold">
                                          <p:stCondLst>
                                            <p:cond delay="0"/>
                                          </p:stCondLst>
                                        </p:cTn>
                                        <p:tgtEl>
                                          <p:spTgt spid="9"/>
                                        </p:tgtEl>
                                        <p:attrNameLst>
                                          <p:attrName>style.visibility</p:attrName>
                                        </p:attrNameLst>
                                      </p:cBhvr>
                                      <p:to>
                                        <p:strVal val="hidden"/>
                                      </p:to>
                                    </p:set>
                                  </p:childTnLst>
                                </p:cTn>
                              </p:par>
                              <p:par>
                                <p:cTn id="200" presetID="1" presetClass="exit" presetSubtype="0" fill="hold" grpId="2" nodeType="withEffect">
                                  <p:stCondLst>
                                    <p:cond delay="0"/>
                                  </p:stCondLst>
                                  <p:childTnLst>
                                    <p:set>
                                      <p:cBhvr>
                                        <p:cTn id="201" dur="1" fill="hold">
                                          <p:stCondLst>
                                            <p:cond delay="0"/>
                                          </p:stCondLst>
                                        </p:cTn>
                                        <p:tgtEl>
                                          <p:spTgt spid="8"/>
                                        </p:tgtEl>
                                        <p:attrNameLst>
                                          <p:attrName>style.visibility</p:attrName>
                                        </p:attrNameLst>
                                      </p:cBhvr>
                                      <p:to>
                                        <p:strVal val="hidden"/>
                                      </p:to>
                                    </p:set>
                                  </p:childTnLst>
                                </p:cTn>
                              </p:par>
                              <p:par>
                                <p:cTn id="202" presetID="1" presetClass="exit" presetSubtype="0" fill="hold" grpId="2" nodeType="withEffect">
                                  <p:stCondLst>
                                    <p:cond delay="0"/>
                                  </p:stCondLst>
                                  <p:childTnLst>
                                    <p:set>
                                      <p:cBhvr>
                                        <p:cTn id="203" dur="1" fill="hold">
                                          <p:stCondLst>
                                            <p:cond delay="0"/>
                                          </p:stCondLst>
                                        </p:cTn>
                                        <p:tgtEl>
                                          <p:spTgt spid="7"/>
                                        </p:tgtEl>
                                        <p:attrNameLst>
                                          <p:attrName>style.visibility</p:attrName>
                                        </p:attrNameLst>
                                      </p:cBhvr>
                                      <p:to>
                                        <p:strVal val="hidden"/>
                                      </p:to>
                                    </p:set>
                                  </p:childTnLst>
                                </p:cTn>
                              </p:par>
                              <p:par>
                                <p:cTn id="204" presetID="1" presetClass="exit" presetSubtype="0" fill="hold" grpId="2" nodeType="withEffect">
                                  <p:stCondLst>
                                    <p:cond delay="0"/>
                                  </p:stCondLst>
                                  <p:childTnLst>
                                    <p:set>
                                      <p:cBhvr>
                                        <p:cTn id="205" dur="1" fill="hold">
                                          <p:stCondLst>
                                            <p:cond delay="0"/>
                                          </p:stCondLst>
                                        </p:cTn>
                                        <p:tgtEl>
                                          <p:spTgt spid="19"/>
                                        </p:tgtEl>
                                        <p:attrNameLst>
                                          <p:attrName>style.visibility</p:attrName>
                                        </p:attrNameLst>
                                      </p:cBhvr>
                                      <p:to>
                                        <p:strVal val="hidden"/>
                                      </p:to>
                                    </p:set>
                                  </p:childTnLst>
                                </p:cTn>
                              </p:par>
                              <p:par>
                                <p:cTn id="206" presetID="1" presetClass="exit" presetSubtype="0" fill="hold" grpId="2" nodeType="withEffect">
                                  <p:stCondLst>
                                    <p:cond delay="0"/>
                                  </p:stCondLst>
                                  <p:childTnLst>
                                    <p:set>
                                      <p:cBhvr>
                                        <p:cTn id="20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4" grpId="0" animBg="1"/>
      <p:bldP spid="4" grpId="1" animBg="1"/>
      <p:bldP spid="4" grpId="2" animBg="1"/>
      <p:bldP spid="19" grpId="0" animBg="1"/>
      <p:bldP spid="19" grpId="1" animBg="1"/>
      <p:bldP spid="19" grpId="2" animBg="1"/>
      <p:bldP spid="7" grpId="0" animBg="1"/>
      <p:bldP spid="7" grpId="1" animBg="1"/>
      <p:bldP spid="7" grpId="2" animBg="1"/>
      <p:bldP spid="8" grpId="0" animBg="1"/>
      <p:bldP spid="8" grpId="1" animBg="1"/>
      <p:bldP spid="8" grpId="2" animBg="1"/>
      <p:bldP spid="9" grpId="0" animBg="1"/>
      <p:bldP spid="9" grpId="1" animBg="1"/>
      <p:bldP spid="9" grpId="2" animBg="1"/>
      <p:bldP spid="20" grpId="0" animBg="1"/>
      <p:bldP spid="20" grpId="1" animBg="1"/>
      <p:bldP spid="20" grpId="2" animBg="1"/>
      <p:bldP spid="10" grpId="0" animBg="1"/>
      <p:bldP spid="10" grpId="1" animBg="1"/>
      <p:bldP spid="10" grpId="2" animBg="1"/>
      <p:bldP spid="21" grpId="0" animBg="1"/>
      <p:bldP spid="21" grpId="1" animBg="1"/>
      <p:bldP spid="21" grpId="2" animBg="1"/>
      <p:bldP spid="11" grpId="0" animBg="1"/>
      <p:bldP spid="11" grpId="1" animBg="1"/>
      <p:bldP spid="11" grpId="2" animBg="1"/>
      <p:bldP spid="41" grpId="0" animBg="1"/>
      <p:bldP spid="41" grpId="1" animBg="1"/>
      <p:bldP spid="41" grpId="2" animBg="1"/>
      <p:bldP spid="12" grpId="0" animBg="1"/>
      <p:bldP spid="12" grpId="1" animBg="1"/>
      <p:bldP spid="12" grpId="2" animBg="1"/>
      <p:bldP spid="22" grpId="0" animBg="1"/>
      <p:bldP spid="22" grpId="1" animBg="1"/>
      <p:bldP spid="22" grpId="2" animBg="1"/>
      <p:bldP spid="23" grpId="0" animBg="1"/>
      <p:bldP spid="23" grpId="1" animBg="1"/>
      <p:bldP spid="23" grpId="2" animBg="1"/>
      <p:bldP spid="13" grpId="0" animBg="1"/>
      <p:bldP spid="13" grpId="1" animBg="1"/>
      <p:bldP spid="13" grpId="2" animBg="1"/>
      <p:bldP spid="16" grpId="0" animBg="1"/>
      <p:bldP spid="16" grpId="1" animBg="1"/>
      <p:bldP spid="16" grpId="2" animBg="1"/>
      <p:bldP spid="14" grpId="0" animBg="1"/>
      <p:bldP spid="14" grpId="1" animBg="1"/>
      <p:bldP spid="14" grpId="2" animBg="1"/>
      <p:bldP spid="17" grpId="0" animBg="1"/>
      <p:bldP spid="17" grpId="1" animBg="1"/>
      <p:bldP spid="17" grpId="2" animBg="1"/>
      <p:bldP spid="24" grpId="0" animBg="1"/>
      <p:bldP spid="24" grpId="1" animBg="1"/>
      <p:bldP spid="24" grpId="2" animBg="1"/>
      <p:bldP spid="15" grpId="0" animBg="1"/>
      <p:bldP spid="15" grpId="1" animBg="1"/>
      <p:bldP spid="15" grpId="2" animBg="1"/>
      <p:bldP spid="18" grpId="0" animBg="1"/>
      <p:bldP spid="18" grpId="1" animBg="1"/>
      <p:bldP spid="18"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Check Up</a:t>
            </a:r>
          </a:p>
        </p:txBody>
      </p:sp>
      <p:pic>
        <p:nvPicPr>
          <p:cNvPr id="4" name="Picture 3" descr="A picture containing building, indoor&#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1466" y="244325"/>
            <a:ext cx="1298813" cy="1407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hape: 1"/>
          <p:cNvSpPr/>
          <p:nvPr/>
        </p:nvSpPr>
        <p:spPr>
          <a:xfrm>
            <a:off x="1208686" y="1811488"/>
            <a:ext cx="10141593" cy="749712"/>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Name 5 people who were present when they Holy Spirit came at Pentecost.</a:t>
            </a:r>
          </a:p>
        </p:txBody>
      </p:sp>
      <p:sp>
        <p:nvSpPr>
          <p:cNvPr id="6" name="Shape: 2"/>
          <p:cNvSpPr/>
          <p:nvPr/>
        </p:nvSpPr>
        <p:spPr>
          <a:xfrm>
            <a:off x="1208674" y="2637334"/>
            <a:ext cx="10141593" cy="510449"/>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ea typeface="Calibri" panose="020F0502020204030204" pitchFamily="34" charset="0"/>
                <a:cs typeface="Arial" panose="020B0604020202020204" pitchFamily="34" charset="0"/>
              </a:rPr>
              <a:t>What parts of the New Testament did St. Luke write?</a:t>
            </a:r>
            <a:endParaRPr lang="en-NZ" sz="3600" dirty="0">
              <a:solidFill>
                <a:schemeClr val="tx1"/>
              </a:solidFill>
              <a:latin typeface="Arial" panose="020B0604020202020204" pitchFamily="34" charset="0"/>
              <a:cs typeface="Arial" panose="020B0604020202020204" pitchFamily="34" charset="0"/>
            </a:endParaRPr>
          </a:p>
        </p:txBody>
      </p:sp>
      <p:sp>
        <p:nvSpPr>
          <p:cNvPr id="7" name="Shape: 3"/>
          <p:cNvSpPr/>
          <p:nvPr/>
        </p:nvSpPr>
        <p:spPr>
          <a:xfrm>
            <a:off x="1208675" y="3227631"/>
            <a:ext cx="10141593" cy="750021"/>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How do we know Mary was present at the birth of Jesus and the birth of the Church?</a:t>
            </a:r>
          </a:p>
        </p:txBody>
      </p:sp>
      <p:sp>
        <p:nvSpPr>
          <p:cNvPr id="8" name="Shape: 4"/>
          <p:cNvSpPr/>
          <p:nvPr/>
        </p:nvSpPr>
        <p:spPr>
          <a:xfrm>
            <a:off x="1208673" y="4057500"/>
            <a:ext cx="10141593" cy="552045"/>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What activity was an important part of the early disciples’ life together?</a:t>
            </a:r>
          </a:p>
        </p:txBody>
      </p:sp>
      <p:sp>
        <p:nvSpPr>
          <p:cNvPr id="9" name="Shape: 5"/>
          <p:cNvSpPr/>
          <p:nvPr/>
        </p:nvSpPr>
        <p:spPr>
          <a:xfrm>
            <a:off x="1208673" y="4689393"/>
            <a:ext cx="10141593" cy="462897"/>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Which activity do you think helped you to learn best in this resource?</a:t>
            </a:r>
            <a:endParaRPr lang="en-NZ" sz="3200" dirty="0">
              <a:solidFill>
                <a:schemeClr val="tx1"/>
              </a:solidFill>
              <a:latin typeface="Arial" panose="020B0604020202020204" pitchFamily="34" charset="0"/>
              <a:cs typeface="Arial" panose="020B0604020202020204" pitchFamily="34" charset="0"/>
            </a:endParaRPr>
          </a:p>
        </p:txBody>
      </p:sp>
      <p:sp>
        <p:nvSpPr>
          <p:cNvPr id="10" name="Shape: 6"/>
          <p:cNvSpPr/>
          <p:nvPr/>
        </p:nvSpPr>
        <p:spPr>
          <a:xfrm>
            <a:off x="1208672" y="5232138"/>
            <a:ext cx="10141593" cy="462897"/>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Questions I would like to ask about the topics in this resource are…</a:t>
            </a:r>
            <a:endParaRPr lang="en-NZ" sz="3200" dirty="0">
              <a:solidFill>
                <a:schemeClr val="tx1"/>
              </a:solidFill>
              <a:latin typeface="Arial" panose="020B0604020202020204" pitchFamily="34" charset="0"/>
              <a:cs typeface="Arial" panose="020B0604020202020204" pitchFamily="34" charset="0"/>
            </a:endParaRPr>
          </a:p>
        </p:txBody>
      </p:sp>
      <p:sp>
        <p:nvSpPr>
          <p:cNvPr id="11" name="TextBox 10"/>
          <p:cNvSpPr txBox="1"/>
          <p:nvPr/>
        </p:nvSpPr>
        <p:spPr>
          <a:xfrm>
            <a:off x="605928" y="1905918"/>
            <a:ext cx="602744"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1)</a:t>
            </a:r>
          </a:p>
        </p:txBody>
      </p:sp>
      <p:sp>
        <p:nvSpPr>
          <p:cNvPr id="12" name="TextBox 11"/>
          <p:cNvSpPr txBox="1"/>
          <p:nvPr/>
        </p:nvSpPr>
        <p:spPr>
          <a:xfrm>
            <a:off x="602503" y="2652782"/>
            <a:ext cx="602744"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2)</a:t>
            </a:r>
          </a:p>
        </p:txBody>
      </p:sp>
      <p:sp>
        <p:nvSpPr>
          <p:cNvPr id="13" name="TextBox 12"/>
          <p:cNvSpPr txBox="1"/>
          <p:nvPr/>
        </p:nvSpPr>
        <p:spPr>
          <a:xfrm>
            <a:off x="602503" y="3227631"/>
            <a:ext cx="602744"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3)</a:t>
            </a:r>
          </a:p>
        </p:txBody>
      </p:sp>
      <p:sp>
        <p:nvSpPr>
          <p:cNvPr id="14" name="TextBox 13"/>
          <p:cNvSpPr txBox="1"/>
          <p:nvPr/>
        </p:nvSpPr>
        <p:spPr>
          <a:xfrm>
            <a:off x="602503" y="4688896"/>
            <a:ext cx="602744"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5)</a:t>
            </a:r>
          </a:p>
        </p:txBody>
      </p:sp>
      <p:sp>
        <p:nvSpPr>
          <p:cNvPr id="15" name="TextBox 14"/>
          <p:cNvSpPr txBox="1"/>
          <p:nvPr/>
        </p:nvSpPr>
        <p:spPr>
          <a:xfrm>
            <a:off x="602503" y="4102689"/>
            <a:ext cx="602744"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4)</a:t>
            </a:r>
          </a:p>
        </p:txBody>
      </p:sp>
      <p:sp>
        <p:nvSpPr>
          <p:cNvPr id="16" name="TextBox 15"/>
          <p:cNvSpPr txBox="1"/>
          <p:nvPr/>
        </p:nvSpPr>
        <p:spPr>
          <a:xfrm>
            <a:off x="602503" y="5223434"/>
            <a:ext cx="602744"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6)</a:t>
            </a: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S-09</a:t>
            </a:r>
          </a:p>
        </p:txBody>
      </p:sp>
      <p:sp>
        <p:nvSpPr>
          <p:cNvPr id="1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Instruction"/>
          <p:cNvSpPr/>
          <p:nvPr/>
        </p:nvSpPr>
        <p:spPr>
          <a:xfrm>
            <a:off x="5058037" y="6546492"/>
            <a:ext cx="2191627" cy="276999"/>
          </a:xfrm>
          <a:prstGeom prst="rect">
            <a:avLst/>
          </a:prstGeom>
        </p:spPr>
        <p:txBody>
          <a:bodyPr wrap="none">
            <a:spAutoFit/>
          </a:bodyPr>
          <a:lstStyle/>
          <a:p>
            <a:pPr lvl="0" algn="ctr"/>
            <a:r>
              <a:rPr lang="en-GB" sz="1200" dirty="0">
                <a:solidFill>
                  <a:schemeClr val="bg1"/>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461468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7">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8">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9">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5">
                                            <p:txEl>
                                              <p:pRg st="0" end="0"/>
                                            </p:txEl>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6">
                                            <p:txEl>
                                              <p:pRg st="0" end="0"/>
                                            </p:txEl>
                                          </p:spTgt>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7">
                                            <p:txEl>
                                              <p:pRg st="0" end="0"/>
                                            </p:txEl>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8">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9">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5992</TotalTime>
  <Words>1831</Words>
  <Application>Microsoft Office PowerPoint</Application>
  <PresentationFormat>Widescreen</PresentationFormat>
  <Paragraphs>362</Paragraphs>
  <Slides>12</Slides>
  <Notes>12</Notes>
  <HiddenSlides>2</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 BLANCA</vt:lpstr>
      <vt:lpstr>AR JULIAN</vt:lpstr>
      <vt:lpstr>Arial</vt:lpstr>
      <vt:lpstr>Berlin Sans FB Demi</vt:lpstr>
      <vt:lpstr>Calibri</vt:lpstr>
      <vt:lpstr>Calibri Light</vt:lpstr>
      <vt:lpstr>Kristen ITC</vt:lpstr>
      <vt:lpstr>Segoe UI</vt:lpstr>
      <vt:lpstr>Times New Roman</vt:lpstr>
      <vt:lpstr>Wingdings</vt:lpstr>
      <vt:lpstr>Office Theme</vt:lpstr>
      <vt:lpstr>The Mother of Jesus was Present at Pentecost</vt:lpstr>
      <vt:lpstr>Learning Intentions</vt:lpstr>
      <vt:lpstr>Rapid recap on Pentecost</vt:lpstr>
      <vt:lpstr>How come Mary the Mother of Jesus  was present at Pentecost?</vt:lpstr>
      <vt:lpstr>St Luke records the beginnings of the Church in the first verses of his Gospel</vt:lpstr>
      <vt:lpstr>St Luke makes the connection between his Gospel and the Acts of the Apostles</vt:lpstr>
      <vt:lpstr>Mary was in the upper room praying with the apostles when the Holy Spirit came</vt:lpstr>
      <vt:lpstr>Mary is present in the Church today</vt:lpstr>
      <vt:lpstr>Check Up</vt:lpstr>
      <vt:lpstr>Time for Reflection</vt:lpstr>
      <vt:lpstr>Mary’s special place in the Pentecost story</vt:lpstr>
      <vt:lpstr>Mary is present in the Church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Mother of Jesus was Present at Pentecost</dc:title>
  <dc:creator>Jenny McCairn</dc:creator>
  <cp:lastModifiedBy>Pierre Schmits</cp:lastModifiedBy>
  <cp:revision>41</cp:revision>
  <dcterms:created xsi:type="dcterms:W3CDTF">2017-05-03T06:27:58Z</dcterms:created>
  <dcterms:modified xsi:type="dcterms:W3CDTF">2017-05-25T03:37:35Z</dcterms:modified>
</cp:coreProperties>
</file>