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261" r:id="rId2"/>
    <p:sldId id="434" r:id="rId3"/>
    <p:sldId id="428" r:id="rId4"/>
    <p:sldId id="436" r:id="rId5"/>
    <p:sldId id="437" r:id="rId6"/>
    <p:sldId id="438" r:id="rId7"/>
    <p:sldId id="429" r:id="rId8"/>
    <p:sldId id="419" r:id="rId9"/>
    <p:sldId id="439" r:id="rId10"/>
    <p:sldId id="440" r:id="rId11"/>
    <p:sldId id="441" r:id="rId12"/>
    <p:sldId id="442" r:id="rId13"/>
    <p:sldId id="433" r:id="rId14"/>
    <p:sldId id="266" r:id="rId15"/>
    <p:sldId id="443" r:id="rId16"/>
    <p:sldId id="444" r:id="rId17"/>
    <p:sldId id="380" r:id="rId18"/>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D1"/>
    <a:srgbClr val="F9FC92"/>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00" autoAdjust="0"/>
    <p:restoredTop sz="85793" autoAdjust="0"/>
  </p:normalViewPr>
  <p:slideViewPr>
    <p:cSldViewPr snapToGrid="0">
      <p:cViewPr>
        <p:scale>
          <a:sx n="100" d="100"/>
          <a:sy n="100" d="100"/>
        </p:scale>
        <p:origin x="876" y="51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42" d="100"/>
        <a:sy n="142" d="100"/>
      </p:scale>
      <p:origin x="0" y="5226"/>
    </p:cViewPr>
  </p:sorterViewPr>
  <p:notesViewPr>
    <p:cSldViewPr snapToGrid="0">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26/05/2017</a:t>
            </a:fld>
            <a:endParaRPr lang="en-GB"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dirty="0"/>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dirty="0"/>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8yX-lTO4SA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FIJrk9-dtR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Use this slide as a focussing strategy to introduce the resource topic.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Read the title together and invite children to share something they know about the Feast of Pentecost.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Read the Bible stories about Pentecost during class prayer this week.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Create a flyer to be handed out in your parish community advertising Eucharist on Pentecost Sunday stating 3 things people could do to highlight the celebration of the Coming of the Holy Spirit. Children complete worksheet and check their responses using the floaters on Slide 9B.</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346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floaters to check answers.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ANSWERS: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1 - C, 2 - D, 3 - E, 4 - F, 5 - A, 6 –B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493412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children have achieved the Learning Intentions of the resource.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23926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could repeat the worksheet with PENTECOST QUIZ on Slide 3 as a post test.</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611818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a:solidFill>
                  <a:schemeClr val="tx1"/>
                </a:solidFill>
                <a:effectLst/>
                <a:latin typeface="+mn-lt"/>
                <a:ea typeface="+mn-ea"/>
                <a:cs typeface="+mn-cs"/>
              </a:rPr>
              <a:t>think about a time when they felt the Holy Spirit in their heart filling them with love for someone. Remember how it felt and how they shared their love. Talk to Jesus about this and ask him to help them notice when this happens and to help them pass on this love to someone who needs it.</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14</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worksheet relates to slides 3A and 3B.</a:t>
            </a:r>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15505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worksheet relates to slide 9A.</a:t>
            </a:r>
            <a:endParaRPr lang="en-GB" noProof="0" dirty="0"/>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44520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worksheet relates to slide 10.</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17</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Read through the Learning Intentions with the class and identify some ideas/questions that might be explored in the lesson.</a:t>
            </a:r>
            <a:endParaRPr lang="en-NZ" sz="1200" kern="1200" dirty="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39273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complete the PENTECOST Quiz on the worksheet. This can be used as a pre-test that will identify areas that need to be highlighted when using the resource.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ANSWERS: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1) TRUE, 2) FALSE, 3) TRUE, 4) FALSE, 5) FALSE, 6) TRUE, 7) FALSE, 8) TRUE,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9) FALSE, 10) TRUE, 11) TRUE, 12) TRUE, 13) FALSE, 14) TRUE, 15) TRUE,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16) TRUE, 17) TRUE, 18) FALSE, 19) TRUE, 20) TRUE</a:t>
            </a:r>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01177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complete the PENTECOST Quiz on the worksheet. This can be used as a pre-test that will identify areas that need to be highlighted when using the resource.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ANSWERS: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1) TRUE, 2) FALSE, 3) TRUE, 4) FALSE, 5) FALSE, 6) TRUE, 7) FALSE, 8) TRUE,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9) FALSE, 10) TRUE, 11) TRUE, 12) TRUE, 13) FALSE, 14) TRUE, 15) TRUE,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16) TRUE, 17) TRUE, 18) FALSE, 19) TRUE, 20) TRUE</a:t>
            </a:r>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419163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Work through items on the I pop up to help children to position Pentecost correctly in the Liturgical Year.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 The Feast of the Ascension, 2) The season of Easter 3) Ordinary Time, 4) Red, 5) Birthday.</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Watch the clip: </a:t>
            </a:r>
            <a:r>
              <a:rPr lang="en-GB" sz="1200" u="sng" kern="1200" dirty="0">
                <a:solidFill>
                  <a:schemeClr val="tx1"/>
                </a:solidFill>
                <a:effectLst/>
                <a:latin typeface="+mn-lt"/>
                <a:ea typeface="+mn-ea"/>
                <a:cs typeface="+mn-cs"/>
                <a:hlinkClick r:id="rId3"/>
              </a:rPr>
              <a:t>https://www.youtube.com/watch?v=8yX-lTO4SA0</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is Pentecost?’ - 8 minutes. Take time to respond to children’s comments and questions about the material in the clip. </a:t>
            </a:r>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554042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each text reveal and discuss the events in each stage of the Pentecost story. Think about the sort of people the disciples were and how they would have felt and reacted as each stage of the event unfolded. Continue to read the Acts of the Apostles 2:5 as the day of Pentecost continued.</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2633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Preview the clip before you show the class.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Watch it then work through the follow-up ideas on the slide.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Watch the clip: Note the Scripture references to the Acts of the Apostles on the screen - </a:t>
            </a:r>
            <a:r>
              <a:rPr lang="en-GB" sz="1200" u="sng" kern="1200" dirty="0">
                <a:solidFill>
                  <a:schemeClr val="tx1"/>
                </a:solidFill>
                <a:effectLst/>
                <a:latin typeface="+mn-lt"/>
                <a:ea typeface="+mn-ea"/>
                <a:cs typeface="+mn-cs"/>
                <a:hlinkClick r:id="rId3"/>
              </a:rPr>
              <a:t>https://www.youtube.com/watch?v=FIJrk9-dtRE</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‘Day of Pentecost’ 9:32.    Adapt Teaching and Learning Experience 4.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may like to use the clip in prayer time and let the children use their Bibles to follow the text. Allow time for comments, questions and prayer to the Holy Spirit.</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102871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Experiences 2 &amp; 3.</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Discuss what a ‘foundation member’ means. In your opinion what would be good about being a foundation member of something and what would be hard about it?</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the flip cards and after each one invite children to put in their own words what it said. Children make up questions to ask and answer.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the black text together. Read and reflect on the questions and share how you experience the Holy Spirit alive in your hearts guiding you, inspiring you, listening to you, encouraging you and how you respond to this.</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89670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47052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1"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1.xml"/><Relationship Id="rId7" Type="http://schemas.openxmlformats.org/officeDocument/2006/relationships/audio" Target="../media/audio1.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png"/><Relationship Id="rId10" Type="http://schemas.openxmlformats.org/officeDocument/2006/relationships/image" Target="../media/image14.png"/><Relationship Id="rId4" Type="http://schemas.openxmlformats.org/officeDocument/2006/relationships/notesSlide" Target="../notesSlides/notesSlide14.xml"/><Relationship Id="rId9" Type="http://schemas.openxmlformats.org/officeDocument/2006/relationships/hyperlink" Target="http://www.tinyurl.com/NCRSfeedbac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slide" Target="slide5.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slide" Target="slide1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youtube.com/watch?v=8yX-lTO4SA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youtube.com/watch?v=FIJrk9-dtR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NZ" sz="3600" b="1" dirty="0"/>
              <a:t>Pentecost – the Spirit changes the Apostles</a:t>
            </a:r>
            <a:endParaRPr lang="en-GB" sz="3600" b="1" dirty="0"/>
          </a:p>
        </p:txBody>
      </p:sp>
      <p:pic>
        <p:nvPicPr>
          <p:cNvPr id="9" name="Image" descr="http://www.endtimepilgrim.org/pente.jpg"/>
          <p:cNvPicPr/>
          <p:nvPr/>
        </p:nvPicPr>
        <p:blipFill>
          <a:blip r:embed="rId3">
            <a:extLst>
              <a:ext uri="{28A0092B-C50C-407E-A947-70E740481C1C}">
                <a14:useLocalDpi xmlns:a14="http://schemas.microsoft.com/office/drawing/2010/main" val="0"/>
              </a:ext>
            </a:extLst>
          </a:blip>
          <a:srcRect/>
          <a:stretch>
            <a:fillRect/>
          </a:stretch>
        </p:blipFill>
        <p:spPr bwMode="auto">
          <a:xfrm>
            <a:off x="2646990" y="628049"/>
            <a:ext cx="3850018" cy="3850018"/>
          </a:xfrm>
          <a:prstGeom prst="rect">
            <a:avLst/>
          </a:prstGeom>
          <a:noFill/>
          <a:ln>
            <a:noFill/>
          </a:ln>
        </p:spPr>
      </p:pic>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p:cNvSpPr txBox="1"/>
          <p:nvPr/>
        </p:nvSpPr>
        <p:spPr>
          <a:xfrm>
            <a:off x="3557" y="3375"/>
            <a:ext cx="9144000" cy="646331"/>
          </a:xfrm>
          <a:prstGeom prst="rect">
            <a:avLst/>
          </a:prstGeom>
          <a:noFill/>
        </p:spPr>
        <p:txBody>
          <a:bodyPr wrap="square" rtlCol="0">
            <a:spAutoFit/>
          </a:bodyPr>
          <a:lstStyle/>
          <a:p>
            <a:pPr algn="ctr"/>
            <a:r>
              <a:rPr lang="en-NZ" sz="3600" b="1" dirty="0"/>
              <a:t>The Church celebrates Pentecost Sunday</a:t>
            </a:r>
            <a:endParaRPr lang="en-GB" sz="3600" b="1" dirty="0"/>
          </a:p>
        </p:txBody>
      </p:sp>
      <p:sp>
        <p:nvSpPr>
          <p:cNvPr id="10" name="TextBox: Second sentenct part"/>
          <p:cNvSpPr txBox="1"/>
          <p:nvPr/>
        </p:nvSpPr>
        <p:spPr>
          <a:xfrm>
            <a:off x="4018078" y="2433160"/>
            <a:ext cx="4981922" cy="2031325"/>
          </a:xfrm>
          <a:prstGeom prst="rect">
            <a:avLst/>
          </a:prstGeom>
          <a:noFill/>
        </p:spPr>
        <p:txBody>
          <a:bodyPr wrap="square" rtlCol="0">
            <a:spAutoFit/>
          </a:bodyPr>
          <a:lstStyle/>
          <a:p>
            <a:pPr lvl="0">
              <a:lnSpc>
                <a:spcPct val="150000"/>
              </a:lnSpc>
            </a:pPr>
            <a:r>
              <a:rPr lang="en-NZ" sz="1400" dirty="0"/>
              <a:t>the Holy Spirit now lives in the hearts of all who follow Jesus.</a:t>
            </a:r>
          </a:p>
          <a:p>
            <a:pPr lvl="0">
              <a:lnSpc>
                <a:spcPct val="150000"/>
              </a:lnSpc>
            </a:pPr>
            <a:r>
              <a:rPr lang="en-NZ" sz="1400" dirty="0"/>
              <a:t>celebrates the Holy Spirit being poured out on it for all time.</a:t>
            </a:r>
          </a:p>
          <a:p>
            <a:pPr lvl="0">
              <a:lnSpc>
                <a:spcPct val="150000"/>
              </a:lnSpc>
            </a:pPr>
            <a:r>
              <a:rPr lang="en-NZ" sz="1400" dirty="0"/>
              <a:t>different languages to remind people about the first Pentecost.</a:t>
            </a:r>
          </a:p>
          <a:p>
            <a:pPr lvl="0">
              <a:lnSpc>
                <a:spcPct val="150000"/>
              </a:lnSpc>
            </a:pPr>
            <a:r>
              <a:rPr lang="en-NZ" sz="1400" dirty="0"/>
              <a:t>remind them of the fire of the Spirit that fills all followers of Jesus.</a:t>
            </a:r>
          </a:p>
          <a:p>
            <a:pPr lvl="0">
              <a:lnSpc>
                <a:spcPct val="150000"/>
              </a:lnSpc>
            </a:pPr>
            <a:r>
              <a:rPr lang="en-NZ" sz="1400" dirty="0"/>
              <a:t>is the read during the Liturgy of the Word on Pentecost Sunday.</a:t>
            </a:r>
          </a:p>
          <a:p>
            <a:pPr lvl="0">
              <a:lnSpc>
                <a:spcPct val="150000"/>
              </a:lnSpc>
            </a:pPr>
            <a:r>
              <a:rPr lang="en-NZ" sz="1400" dirty="0"/>
              <a:t>the hearts of the people and guides the choices they make.</a:t>
            </a:r>
          </a:p>
        </p:txBody>
      </p:sp>
      <p:sp>
        <p:nvSpPr>
          <p:cNvPr id="8" name="TextBox: First sentence part"/>
          <p:cNvSpPr txBox="1"/>
          <p:nvPr/>
        </p:nvSpPr>
        <p:spPr>
          <a:xfrm>
            <a:off x="0" y="2433160"/>
            <a:ext cx="4572780" cy="2031325"/>
          </a:xfrm>
          <a:prstGeom prst="rect">
            <a:avLst/>
          </a:prstGeom>
          <a:noFill/>
        </p:spPr>
        <p:txBody>
          <a:bodyPr wrap="square" rtlCol="0">
            <a:spAutoFit/>
          </a:bodyPr>
          <a:lstStyle/>
          <a:p>
            <a:pPr marL="342900" indent="-342900">
              <a:lnSpc>
                <a:spcPct val="150000"/>
              </a:lnSpc>
              <a:buFont typeface="+mj-lt"/>
              <a:buAutoNum type="arabicParenR"/>
            </a:pPr>
            <a:r>
              <a:rPr lang="en-NZ" sz="1400" dirty="0">
                <a:ea typeface="Segoe UI" pitchFamily="34" charset="0"/>
                <a:cs typeface="Segoe UI" pitchFamily="34" charset="0"/>
              </a:rPr>
              <a:t>On Pentecost Sunday the Church</a:t>
            </a:r>
          </a:p>
          <a:p>
            <a:pPr marL="342900" indent="-342900">
              <a:lnSpc>
                <a:spcPct val="150000"/>
              </a:lnSpc>
              <a:buFont typeface="+mj-lt"/>
              <a:buAutoNum type="arabicParenR"/>
            </a:pPr>
            <a:r>
              <a:rPr lang="en-NZ" sz="1400" dirty="0">
                <a:ea typeface="Segoe UI" pitchFamily="34" charset="0"/>
                <a:cs typeface="Segoe UI" pitchFamily="34" charset="0"/>
              </a:rPr>
              <a:t>The priest and the people wear red to</a:t>
            </a:r>
          </a:p>
          <a:p>
            <a:pPr marL="342900" indent="-342900">
              <a:lnSpc>
                <a:spcPct val="150000"/>
              </a:lnSpc>
              <a:buFont typeface="+mj-lt"/>
              <a:buAutoNum type="arabicParenR"/>
            </a:pPr>
            <a:r>
              <a:rPr lang="en-NZ" sz="1400" dirty="0"/>
              <a:t>The story of the first Pentecost</a:t>
            </a:r>
          </a:p>
          <a:p>
            <a:pPr marL="342900" indent="-342900">
              <a:lnSpc>
                <a:spcPct val="150000"/>
              </a:lnSpc>
              <a:buFont typeface="+mj-lt"/>
              <a:buAutoNum type="arabicParenR"/>
            </a:pPr>
            <a:r>
              <a:rPr lang="en-NZ" sz="1400" dirty="0"/>
              <a:t>Sometimes the prayers are said in</a:t>
            </a:r>
          </a:p>
          <a:p>
            <a:pPr marL="342900" indent="-342900">
              <a:lnSpc>
                <a:spcPct val="150000"/>
              </a:lnSpc>
              <a:buFont typeface="+mj-lt"/>
              <a:buAutoNum type="arabicParenR"/>
            </a:pPr>
            <a:r>
              <a:rPr lang="en-NZ" sz="1400" dirty="0"/>
              <a:t>The Holy Spirit is present in </a:t>
            </a:r>
          </a:p>
          <a:p>
            <a:pPr marL="342900" indent="-342900">
              <a:lnSpc>
                <a:spcPct val="150000"/>
              </a:lnSpc>
              <a:buFont typeface="+mj-lt"/>
              <a:buAutoNum type="arabicParenR"/>
            </a:pPr>
            <a:r>
              <a:rPr lang="en-NZ" sz="1400" dirty="0"/>
              <a:t>At Pentecost everyone is full of joy because </a:t>
            </a:r>
          </a:p>
        </p:txBody>
      </p:sp>
      <p:sp>
        <p:nvSpPr>
          <p:cNvPr id="1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S-09A</a:t>
            </a:r>
          </a:p>
        </p:txBody>
      </p:sp>
      <p:sp>
        <p:nvSpPr>
          <p:cNvPr id="1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Tool instructions"/>
          <p:cNvSpPr txBox="1"/>
          <p:nvPr/>
        </p:nvSpPr>
        <p:spPr>
          <a:xfrm>
            <a:off x="2419418" y="4804946"/>
            <a:ext cx="4306724" cy="369332"/>
          </a:xfrm>
          <a:prstGeom prst="rect">
            <a:avLst/>
          </a:prstGeom>
          <a:noFill/>
        </p:spPr>
        <p:txBody>
          <a:bodyPr wrap="square" rtlCol="0">
            <a:spAutoFit/>
          </a:bodyPr>
          <a:lstStyle/>
          <a:p>
            <a:pPr algn="ctr"/>
            <a:r>
              <a:rPr lang="en-GB" sz="900" dirty="0">
                <a:latin typeface="Arial" pitchFamily="34" charset="0"/>
                <a:ea typeface="Segoe UI" pitchFamily="34" charset="0"/>
                <a:cs typeface="Arial" pitchFamily="34" charset="0"/>
              </a:rPr>
              <a:t>Match the statements on the left with the ones on the right using the drawing tool. Click on the worksheet button to go to the worksheet.</a:t>
            </a:r>
          </a:p>
        </p:txBody>
      </p:sp>
      <p:sp>
        <p:nvSpPr>
          <p:cNvPr id="11" name="TextBox: Drawing Tools">
            <a:hlinkClick r:id="rId4" action="ppaction://hlinkfile" tooltip="Click on the pen in the box below.            Then select the pen/highlighter tool to draw.  When finished drawing select the arrow tool to return to the presentation."/>
          </p:cNvPr>
          <p:cNvSpPr/>
          <p:nvPr/>
        </p:nvSpPr>
        <p:spPr>
          <a:xfrm>
            <a:off x="0" y="4803998"/>
            <a:ext cx="683568" cy="33979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lIns="0" tIns="18000" rIns="0" bIns="0" rtlCol="0" anchor="t"/>
          <a:lstStyle/>
          <a:p>
            <a:pPr algn="ctr"/>
            <a:r>
              <a:rPr lang="en-GB" sz="800" dirty="0">
                <a:solidFill>
                  <a:srgbClr val="002060"/>
                </a:solidFill>
              </a:rPr>
              <a:t>Drawing Tool</a:t>
            </a:r>
          </a:p>
        </p:txBody>
      </p:sp>
      <p:pic>
        <p:nvPicPr>
          <p:cNvPr id="12" name="Picture 11" descr="Image result for PaRISH Celebration of the Eucharist on Pentecost Sund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574086"/>
            <a:ext cx="2791395" cy="1859074"/>
          </a:xfrm>
          <a:prstGeom prst="rect">
            <a:avLst/>
          </a:prstGeom>
          <a:noFill/>
          <a:ln>
            <a:noFill/>
          </a:ln>
        </p:spPr>
      </p:pic>
    </p:spTree>
    <p:extLst>
      <p:ext uri="{BB962C8B-B14F-4D97-AF65-F5344CB8AC3E}">
        <p14:creationId xmlns:p14="http://schemas.microsoft.com/office/powerpoint/2010/main" val="1764191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tile"/>
          <p:cNvSpPr txBox="1"/>
          <p:nvPr/>
        </p:nvSpPr>
        <p:spPr>
          <a:xfrm>
            <a:off x="6" y="3306"/>
            <a:ext cx="9144000" cy="646331"/>
          </a:xfrm>
          <a:prstGeom prst="rect">
            <a:avLst/>
          </a:prstGeom>
          <a:noFill/>
        </p:spPr>
        <p:txBody>
          <a:bodyPr wrap="square" rtlCol="0">
            <a:spAutoFit/>
          </a:bodyPr>
          <a:lstStyle/>
          <a:p>
            <a:pPr algn="ctr"/>
            <a:r>
              <a:rPr lang="en-NZ" sz="3600" b="1" dirty="0"/>
              <a:t>The Church celebrates Pentecost Sunday</a:t>
            </a:r>
            <a:endParaRPr lang="en-GB" sz="3600" b="1" dirty="0"/>
          </a:p>
        </p:txBody>
      </p:sp>
      <p:sp>
        <p:nvSpPr>
          <p:cNvPr id="22" name="Textbox: Answer G"/>
          <p:cNvSpPr txBox="1"/>
          <p:nvPr/>
        </p:nvSpPr>
        <p:spPr>
          <a:xfrm>
            <a:off x="289667" y="4632468"/>
            <a:ext cx="4986750" cy="215444"/>
          </a:xfrm>
          <a:prstGeom prst="rect">
            <a:avLst/>
          </a:prstGeom>
          <a:noFill/>
        </p:spPr>
        <p:txBody>
          <a:bodyPr wrap="none" lIns="0" tIns="0" rIns="0" bIns="0" rtlCol="0">
            <a:spAutoFit/>
          </a:bodyPr>
          <a:lstStyle/>
          <a:p>
            <a:pPr>
              <a:buSzPct val="96000"/>
            </a:pPr>
            <a:r>
              <a:rPr lang="en-NZ" sz="1400" dirty="0">
                <a:latin typeface="Segoe UI" pitchFamily="34" charset="0"/>
                <a:ea typeface="Segoe UI" pitchFamily="34" charset="0"/>
                <a:cs typeface="Segoe UI" pitchFamily="34" charset="0"/>
              </a:rPr>
              <a:t>different languages to remind people about the first Pentecost.</a:t>
            </a:r>
            <a:endParaRPr lang="en-GB" sz="1400" dirty="0">
              <a:latin typeface="Segoe UI" pitchFamily="34" charset="0"/>
              <a:ea typeface="Segoe UI" pitchFamily="34" charset="0"/>
              <a:cs typeface="Segoe UI" pitchFamily="34" charset="0"/>
            </a:endParaRPr>
          </a:p>
        </p:txBody>
      </p:sp>
      <p:sp>
        <p:nvSpPr>
          <p:cNvPr id="21" name="Textbox: Answer F"/>
          <p:cNvSpPr txBox="1"/>
          <p:nvPr/>
        </p:nvSpPr>
        <p:spPr>
          <a:xfrm>
            <a:off x="289667" y="4339988"/>
            <a:ext cx="4836004" cy="215444"/>
          </a:xfrm>
          <a:prstGeom prst="rect">
            <a:avLst/>
          </a:prstGeom>
          <a:noFill/>
        </p:spPr>
        <p:txBody>
          <a:bodyPr wrap="none" lIns="0" tIns="0" rIns="0" bIns="0" rtlCol="0">
            <a:spAutoFit/>
          </a:bodyPr>
          <a:lstStyle/>
          <a:p>
            <a:pPr>
              <a:buSzPct val="96000"/>
            </a:pPr>
            <a:r>
              <a:rPr lang="en-NZ" sz="1400" dirty="0">
                <a:latin typeface="Segoe UI" pitchFamily="34" charset="0"/>
                <a:ea typeface="Segoe UI" pitchFamily="34" charset="0"/>
                <a:cs typeface="Segoe UI" pitchFamily="34" charset="0"/>
              </a:rPr>
              <a:t>is read during the Liturgy of the Word on Pentecost Sunday.</a:t>
            </a:r>
            <a:endParaRPr lang="en-GB" sz="1400" dirty="0">
              <a:latin typeface="Segoe UI" pitchFamily="34" charset="0"/>
              <a:ea typeface="Segoe UI" pitchFamily="34" charset="0"/>
              <a:cs typeface="Segoe UI" pitchFamily="34" charset="0"/>
            </a:endParaRPr>
          </a:p>
        </p:txBody>
      </p:sp>
      <p:sp>
        <p:nvSpPr>
          <p:cNvPr id="20" name="Textbox: Answer E"/>
          <p:cNvSpPr txBox="1"/>
          <p:nvPr/>
        </p:nvSpPr>
        <p:spPr>
          <a:xfrm>
            <a:off x="289667" y="4052271"/>
            <a:ext cx="5195525" cy="215444"/>
          </a:xfrm>
          <a:prstGeom prst="rect">
            <a:avLst/>
          </a:prstGeom>
          <a:noFill/>
        </p:spPr>
        <p:txBody>
          <a:bodyPr wrap="none" lIns="0" tIns="0" rIns="0" bIns="0" rtlCol="0">
            <a:spAutoFit/>
          </a:bodyPr>
          <a:lstStyle/>
          <a:p>
            <a:pPr>
              <a:buSzPct val="96000"/>
            </a:pPr>
            <a:r>
              <a:rPr lang="en-NZ" sz="1400" dirty="0">
                <a:latin typeface="Segoe UI" pitchFamily="34" charset="0"/>
                <a:ea typeface="Segoe UI" pitchFamily="34" charset="0"/>
                <a:cs typeface="Segoe UI" pitchFamily="34" charset="0"/>
              </a:rPr>
              <a:t>remind them of the fire of the Spirit that fills all followers of Jesus.</a:t>
            </a:r>
            <a:endParaRPr lang="en-GB" sz="1400" dirty="0">
              <a:latin typeface="Segoe UI" pitchFamily="34" charset="0"/>
              <a:ea typeface="Segoe UI" pitchFamily="34" charset="0"/>
              <a:cs typeface="Segoe UI" pitchFamily="34" charset="0"/>
            </a:endParaRPr>
          </a:p>
        </p:txBody>
      </p:sp>
      <p:sp>
        <p:nvSpPr>
          <p:cNvPr id="19" name="Textbox: Answer C"/>
          <p:cNvSpPr txBox="1"/>
          <p:nvPr/>
        </p:nvSpPr>
        <p:spPr>
          <a:xfrm>
            <a:off x="289667" y="3747262"/>
            <a:ext cx="4781181" cy="215444"/>
          </a:xfrm>
          <a:prstGeom prst="rect">
            <a:avLst/>
          </a:prstGeom>
          <a:noFill/>
        </p:spPr>
        <p:txBody>
          <a:bodyPr wrap="none" lIns="0" tIns="0" rIns="0" bIns="0" rtlCol="0">
            <a:spAutoFit/>
          </a:bodyPr>
          <a:lstStyle/>
          <a:p>
            <a:pPr>
              <a:buSzPct val="96000"/>
            </a:pPr>
            <a:r>
              <a:rPr lang="en-NZ" sz="1400" dirty="0">
                <a:latin typeface="Segoe UI" pitchFamily="34" charset="0"/>
                <a:ea typeface="Segoe UI" pitchFamily="34" charset="0"/>
                <a:cs typeface="Segoe UI" pitchFamily="34" charset="0"/>
              </a:rPr>
              <a:t>celebrates the Holy Spirit being poured out on it for all time.</a:t>
            </a:r>
            <a:endParaRPr lang="en-GB" sz="1400" dirty="0">
              <a:latin typeface="Segoe UI" pitchFamily="34" charset="0"/>
              <a:ea typeface="Segoe UI" pitchFamily="34" charset="0"/>
              <a:cs typeface="Segoe UI" pitchFamily="34" charset="0"/>
            </a:endParaRPr>
          </a:p>
        </p:txBody>
      </p:sp>
      <p:sp>
        <p:nvSpPr>
          <p:cNvPr id="18" name="Textbox: Answer B"/>
          <p:cNvSpPr txBox="1"/>
          <p:nvPr/>
        </p:nvSpPr>
        <p:spPr>
          <a:xfrm>
            <a:off x="289667" y="3449277"/>
            <a:ext cx="4811510" cy="215444"/>
          </a:xfrm>
          <a:prstGeom prst="rect">
            <a:avLst/>
          </a:prstGeom>
          <a:noFill/>
        </p:spPr>
        <p:txBody>
          <a:bodyPr wrap="none" lIns="0" tIns="0" rIns="0" bIns="0" rtlCol="0">
            <a:spAutoFit/>
          </a:bodyPr>
          <a:lstStyle/>
          <a:p>
            <a:pPr>
              <a:buSzPct val="96000"/>
            </a:pPr>
            <a:r>
              <a:rPr lang="en-NZ" sz="1400" dirty="0">
                <a:latin typeface="Segoe UI" pitchFamily="34" charset="0"/>
                <a:ea typeface="Segoe UI" pitchFamily="34" charset="0"/>
                <a:cs typeface="Segoe UI" pitchFamily="34" charset="0"/>
              </a:rPr>
              <a:t>the Holy Spirit now lives in the hearts of all who follow Jesus.</a:t>
            </a:r>
            <a:endParaRPr lang="en-GB" sz="1400" dirty="0">
              <a:latin typeface="Segoe UI" pitchFamily="34" charset="0"/>
              <a:ea typeface="Segoe UI" pitchFamily="34" charset="0"/>
              <a:cs typeface="Segoe UI" pitchFamily="34" charset="0"/>
            </a:endParaRPr>
          </a:p>
        </p:txBody>
      </p:sp>
      <p:sp>
        <p:nvSpPr>
          <p:cNvPr id="10" name="Textbox: Answer A"/>
          <p:cNvSpPr txBox="1"/>
          <p:nvPr/>
        </p:nvSpPr>
        <p:spPr>
          <a:xfrm>
            <a:off x="289667" y="3128216"/>
            <a:ext cx="4688719" cy="215444"/>
          </a:xfrm>
          <a:prstGeom prst="rect">
            <a:avLst/>
          </a:prstGeom>
          <a:noFill/>
        </p:spPr>
        <p:txBody>
          <a:bodyPr wrap="none" lIns="0" tIns="0" rIns="0" bIns="0" rtlCol="0">
            <a:spAutoFit/>
          </a:bodyPr>
          <a:lstStyle/>
          <a:p>
            <a:pPr>
              <a:buSzPct val="96000"/>
            </a:pPr>
            <a:r>
              <a:rPr lang="en-NZ" sz="1400" dirty="0">
                <a:latin typeface="Segoe UI" pitchFamily="34" charset="0"/>
                <a:ea typeface="Segoe UI" pitchFamily="34" charset="0"/>
                <a:cs typeface="Segoe UI" pitchFamily="34" charset="0"/>
              </a:rPr>
              <a:t>the hearts of the people and guides the choices they make.</a:t>
            </a:r>
            <a:endParaRPr lang="en-GB" sz="1400" dirty="0">
              <a:latin typeface="Segoe UI" pitchFamily="34" charset="0"/>
              <a:ea typeface="Segoe UI" pitchFamily="34" charset="0"/>
              <a:cs typeface="Segoe UI" pitchFamily="34" charset="0"/>
            </a:endParaRPr>
          </a:p>
        </p:txBody>
      </p:sp>
      <p:sp>
        <p:nvSpPr>
          <p:cNvPr id="32" name="Shape: Marker G"/>
          <p:cNvSpPr txBox="1"/>
          <p:nvPr/>
        </p:nvSpPr>
        <p:spPr>
          <a:xfrm>
            <a:off x="113455" y="4642933"/>
            <a:ext cx="110608" cy="215444"/>
          </a:xfrm>
          <a:prstGeom prst="rect">
            <a:avLst/>
          </a:prstGeom>
          <a:noFill/>
        </p:spPr>
        <p:txBody>
          <a:bodyPr wrap="none" lIns="0" tIns="0" rIns="0" bIns="0" rtlCol="0">
            <a:spAutoFit/>
          </a:bodyPr>
          <a:lstStyle/>
          <a:p>
            <a:r>
              <a:rPr lang="en-GB" sz="1400" dirty="0">
                <a:latin typeface="Segoe UI" pitchFamily="34" charset="0"/>
                <a:ea typeface="Segoe UI" pitchFamily="34" charset="0"/>
                <a:cs typeface="Segoe UI" pitchFamily="34" charset="0"/>
              </a:rPr>
              <a:t>f)</a:t>
            </a:r>
          </a:p>
        </p:txBody>
      </p:sp>
      <p:sp>
        <p:nvSpPr>
          <p:cNvPr id="31" name="Shape: Marker F"/>
          <p:cNvSpPr txBox="1"/>
          <p:nvPr/>
        </p:nvSpPr>
        <p:spPr>
          <a:xfrm>
            <a:off x="94219" y="4339988"/>
            <a:ext cx="149080" cy="215444"/>
          </a:xfrm>
          <a:prstGeom prst="rect">
            <a:avLst/>
          </a:prstGeom>
          <a:noFill/>
        </p:spPr>
        <p:txBody>
          <a:bodyPr wrap="none" lIns="0" tIns="0" rIns="0" bIns="0" rtlCol="0">
            <a:spAutoFit/>
          </a:bodyPr>
          <a:lstStyle/>
          <a:p>
            <a:r>
              <a:rPr lang="en-GB" sz="1400" dirty="0">
                <a:latin typeface="Segoe UI" pitchFamily="34" charset="0"/>
                <a:ea typeface="Segoe UI" pitchFamily="34" charset="0"/>
                <a:cs typeface="Segoe UI" pitchFamily="34" charset="0"/>
              </a:rPr>
              <a:t>e)</a:t>
            </a:r>
          </a:p>
        </p:txBody>
      </p:sp>
      <p:sp>
        <p:nvSpPr>
          <p:cNvPr id="30" name="Shape: Marker E"/>
          <p:cNvSpPr txBox="1"/>
          <p:nvPr/>
        </p:nvSpPr>
        <p:spPr>
          <a:xfrm>
            <a:off x="88609" y="4037045"/>
            <a:ext cx="160300" cy="215444"/>
          </a:xfrm>
          <a:prstGeom prst="rect">
            <a:avLst/>
          </a:prstGeom>
          <a:noFill/>
        </p:spPr>
        <p:txBody>
          <a:bodyPr wrap="none" lIns="0" tIns="0" rIns="0" bIns="0" rtlCol="0">
            <a:spAutoFit/>
          </a:bodyPr>
          <a:lstStyle/>
          <a:p>
            <a:r>
              <a:rPr lang="en-GB" sz="1400" dirty="0">
                <a:latin typeface="Segoe UI" pitchFamily="34" charset="0"/>
                <a:ea typeface="Segoe UI" pitchFamily="34" charset="0"/>
                <a:cs typeface="Segoe UI" pitchFamily="34" charset="0"/>
              </a:rPr>
              <a:t>d)</a:t>
            </a:r>
          </a:p>
        </p:txBody>
      </p:sp>
      <p:sp>
        <p:nvSpPr>
          <p:cNvPr id="29" name="Shape: Marker C"/>
          <p:cNvSpPr txBox="1"/>
          <p:nvPr/>
        </p:nvSpPr>
        <p:spPr>
          <a:xfrm>
            <a:off x="99830" y="3734102"/>
            <a:ext cx="137858" cy="215444"/>
          </a:xfrm>
          <a:prstGeom prst="rect">
            <a:avLst/>
          </a:prstGeom>
          <a:noFill/>
        </p:spPr>
        <p:txBody>
          <a:bodyPr wrap="none" lIns="0" tIns="0" rIns="0" bIns="0" rtlCol="0">
            <a:spAutoFit/>
          </a:bodyPr>
          <a:lstStyle/>
          <a:p>
            <a:r>
              <a:rPr lang="en-GB" sz="1400" dirty="0">
                <a:latin typeface="Segoe UI" pitchFamily="34" charset="0"/>
                <a:ea typeface="Segoe UI" pitchFamily="34" charset="0"/>
                <a:cs typeface="Segoe UI" pitchFamily="34" charset="0"/>
              </a:rPr>
              <a:t>c)</a:t>
            </a:r>
          </a:p>
        </p:txBody>
      </p:sp>
      <p:sp>
        <p:nvSpPr>
          <p:cNvPr id="28" name="Shape: Marker B"/>
          <p:cNvSpPr txBox="1"/>
          <p:nvPr/>
        </p:nvSpPr>
        <p:spPr>
          <a:xfrm>
            <a:off x="88609" y="3431159"/>
            <a:ext cx="160300" cy="215444"/>
          </a:xfrm>
          <a:prstGeom prst="rect">
            <a:avLst/>
          </a:prstGeom>
          <a:noFill/>
        </p:spPr>
        <p:txBody>
          <a:bodyPr wrap="none" lIns="0" tIns="0" rIns="0" bIns="0" rtlCol="0">
            <a:spAutoFit/>
          </a:bodyPr>
          <a:lstStyle/>
          <a:p>
            <a:r>
              <a:rPr lang="en-GB" sz="1400" dirty="0">
                <a:latin typeface="Segoe UI" pitchFamily="34" charset="0"/>
                <a:ea typeface="Segoe UI" pitchFamily="34" charset="0"/>
                <a:cs typeface="Segoe UI" pitchFamily="34" charset="0"/>
              </a:rPr>
              <a:t>b)</a:t>
            </a:r>
          </a:p>
        </p:txBody>
      </p:sp>
      <p:sp>
        <p:nvSpPr>
          <p:cNvPr id="3" name="Shape: Marker A"/>
          <p:cNvSpPr txBox="1"/>
          <p:nvPr/>
        </p:nvSpPr>
        <p:spPr>
          <a:xfrm>
            <a:off x="95822" y="3128216"/>
            <a:ext cx="145874" cy="215444"/>
          </a:xfrm>
          <a:prstGeom prst="rect">
            <a:avLst/>
          </a:prstGeom>
          <a:noFill/>
        </p:spPr>
        <p:txBody>
          <a:bodyPr wrap="none" lIns="0" tIns="0" rIns="0" bIns="0" rtlCol="0">
            <a:spAutoFit/>
          </a:bodyPr>
          <a:lstStyle/>
          <a:p>
            <a:r>
              <a:rPr lang="en-GB" sz="1400" dirty="0">
                <a:latin typeface="Segoe UI" pitchFamily="34" charset="0"/>
                <a:ea typeface="Segoe UI" pitchFamily="34" charset="0"/>
                <a:cs typeface="Segoe UI" pitchFamily="34" charset="0"/>
              </a:rPr>
              <a:t>a)</a:t>
            </a:r>
          </a:p>
        </p:txBody>
      </p:sp>
      <p:sp>
        <p:nvSpPr>
          <p:cNvPr id="8" name="Textbox: Sentences"/>
          <p:cNvSpPr txBox="1"/>
          <p:nvPr/>
        </p:nvSpPr>
        <p:spPr>
          <a:xfrm>
            <a:off x="366910" y="718206"/>
            <a:ext cx="4216454" cy="1769715"/>
          </a:xfrm>
          <a:prstGeom prst="rect">
            <a:avLst/>
          </a:prstGeom>
          <a:noFill/>
        </p:spPr>
        <p:txBody>
          <a:bodyPr wrap="square" rtlCol="0">
            <a:spAutoFit/>
          </a:bodyPr>
          <a:lstStyle/>
          <a:p>
            <a:pPr>
              <a:spcAft>
                <a:spcPts val="550"/>
              </a:spcAft>
            </a:pPr>
            <a:r>
              <a:rPr lang="en-NZ" sz="1400" dirty="0">
                <a:latin typeface="Segoe UI" pitchFamily="34" charset="0"/>
                <a:ea typeface="Segoe UI" pitchFamily="34" charset="0"/>
                <a:cs typeface="Segoe UI" pitchFamily="34" charset="0"/>
              </a:rPr>
              <a:t>On Pentecost Sunday the Church</a:t>
            </a:r>
          </a:p>
          <a:p>
            <a:pPr>
              <a:spcAft>
                <a:spcPts val="550"/>
              </a:spcAft>
            </a:pPr>
            <a:r>
              <a:rPr lang="en-NZ" sz="1400" dirty="0">
                <a:latin typeface="Segoe UI" pitchFamily="34" charset="0"/>
                <a:ea typeface="Segoe UI" pitchFamily="34" charset="0"/>
                <a:cs typeface="Segoe UI" pitchFamily="34" charset="0"/>
              </a:rPr>
              <a:t>The priest and the people wear red to</a:t>
            </a:r>
          </a:p>
          <a:p>
            <a:pPr>
              <a:spcAft>
                <a:spcPts val="550"/>
              </a:spcAft>
            </a:pPr>
            <a:r>
              <a:rPr lang="en-NZ" sz="1400" dirty="0">
                <a:latin typeface="Segoe UI" pitchFamily="34" charset="0"/>
                <a:ea typeface="Segoe UI" pitchFamily="34" charset="0"/>
                <a:cs typeface="Segoe UI" pitchFamily="34" charset="0"/>
              </a:rPr>
              <a:t>The story of the first Pentecost</a:t>
            </a:r>
          </a:p>
          <a:p>
            <a:pPr>
              <a:spcAft>
                <a:spcPts val="550"/>
              </a:spcAft>
            </a:pPr>
            <a:r>
              <a:rPr lang="en-NZ" sz="1400" dirty="0">
                <a:latin typeface="Segoe UI" pitchFamily="34" charset="0"/>
                <a:ea typeface="Segoe UI" pitchFamily="34" charset="0"/>
                <a:cs typeface="Segoe UI" pitchFamily="34" charset="0"/>
              </a:rPr>
              <a:t>Sometimes the prayers are said in</a:t>
            </a:r>
          </a:p>
          <a:p>
            <a:pPr>
              <a:spcAft>
                <a:spcPts val="550"/>
              </a:spcAft>
            </a:pPr>
            <a:r>
              <a:rPr lang="en-NZ" sz="1400" dirty="0">
                <a:latin typeface="Segoe UI" pitchFamily="34" charset="0"/>
                <a:ea typeface="Segoe UI" pitchFamily="34" charset="0"/>
                <a:cs typeface="Segoe UI" pitchFamily="34" charset="0"/>
              </a:rPr>
              <a:t>The Holy Spirit is present in </a:t>
            </a:r>
          </a:p>
          <a:p>
            <a:pPr>
              <a:spcAft>
                <a:spcPts val="550"/>
              </a:spcAft>
            </a:pPr>
            <a:r>
              <a:rPr lang="en-NZ" sz="1400" dirty="0">
                <a:latin typeface="Segoe UI" pitchFamily="34" charset="0"/>
                <a:ea typeface="Segoe UI" pitchFamily="34" charset="0"/>
                <a:cs typeface="Segoe UI" pitchFamily="34" charset="0"/>
              </a:rPr>
              <a:t>At Pentecost everyone is full of joy because </a:t>
            </a:r>
          </a:p>
        </p:txBody>
      </p:sp>
      <p:sp>
        <p:nvSpPr>
          <p:cNvPr id="27" name="Shape: Button 6"/>
          <p:cNvSpPr/>
          <p:nvPr/>
        </p:nvSpPr>
        <p:spPr>
          <a:xfrm>
            <a:off x="173279" y="2216660"/>
            <a:ext cx="190820" cy="171737"/>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6</a:t>
            </a:r>
          </a:p>
        </p:txBody>
      </p:sp>
      <p:sp>
        <p:nvSpPr>
          <p:cNvPr id="26" name="Shape: Button 5"/>
          <p:cNvSpPr/>
          <p:nvPr/>
        </p:nvSpPr>
        <p:spPr>
          <a:xfrm>
            <a:off x="173279" y="1939524"/>
            <a:ext cx="190820" cy="171737"/>
          </a:xfrm>
          <a:prstGeom prst="ellipse">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5</a:t>
            </a:r>
          </a:p>
        </p:txBody>
      </p:sp>
      <p:sp>
        <p:nvSpPr>
          <p:cNvPr id="25" name="Shape: Button 4"/>
          <p:cNvSpPr/>
          <p:nvPr/>
        </p:nvSpPr>
        <p:spPr>
          <a:xfrm>
            <a:off x="173279" y="1645103"/>
            <a:ext cx="190820" cy="171737"/>
          </a:xfrm>
          <a:prstGeom prst="ellipse">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4</a:t>
            </a:r>
          </a:p>
        </p:txBody>
      </p:sp>
      <p:sp>
        <p:nvSpPr>
          <p:cNvPr id="24" name="Shape: Button 3"/>
          <p:cNvSpPr/>
          <p:nvPr/>
        </p:nvSpPr>
        <p:spPr>
          <a:xfrm>
            <a:off x="173279" y="1338388"/>
            <a:ext cx="190820" cy="171737"/>
          </a:xfrm>
          <a:prstGeom prst="ellipse">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3</a:t>
            </a:r>
          </a:p>
        </p:txBody>
      </p:sp>
      <p:sp>
        <p:nvSpPr>
          <p:cNvPr id="23" name="Shape: Button 2"/>
          <p:cNvSpPr/>
          <p:nvPr/>
        </p:nvSpPr>
        <p:spPr>
          <a:xfrm>
            <a:off x="173279" y="1042106"/>
            <a:ext cx="190820" cy="171737"/>
          </a:xfrm>
          <a:prstGeom prst="ellipse">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2</a:t>
            </a:r>
          </a:p>
        </p:txBody>
      </p:sp>
      <p:sp>
        <p:nvSpPr>
          <p:cNvPr id="2" name="Shape: Button 1"/>
          <p:cNvSpPr/>
          <p:nvPr/>
        </p:nvSpPr>
        <p:spPr>
          <a:xfrm>
            <a:off x="173279" y="776209"/>
            <a:ext cx="190820" cy="171737"/>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1</a:t>
            </a:r>
          </a:p>
        </p:txBody>
      </p:sp>
      <p:sp>
        <p:nvSpPr>
          <p:cNvPr id="3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S-09B</a:t>
            </a:r>
          </a:p>
        </p:txBody>
      </p:sp>
      <p:sp>
        <p:nvSpPr>
          <p:cNvPr id="3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Tool instructions"/>
          <p:cNvSpPr txBox="1"/>
          <p:nvPr/>
        </p:nvSpPr>
        <p:spPr>
          <a:xfrm>
            <a:off x="2540041" y="4912668"/>
            <a:ext cx="4063933"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numbered buttons on the left to reveal the correct statement match</a:t>
            </a:r>
          </a:p>
        </p:txBody>
      </p:sp>
    </p:spTree>
    <p:extLst>
      <p:ext uri="{BB962C8B-B14F-4D97-AF65-F5344CB8AC3E}">
        <p14:creationId xmlns:p14="http://schemas.microsoft.com/office/powerpoint/2010/main" val="39797489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42" presetClass="path" presetSubtype="0" accel="50000" decel="50000" fill="hold" grpId="0" nodeType="withEffect">
                                  <p:stCondLst>
                                    <p:cond delay="0"/>
                                  </p:stCondLst>
                                  <p:childTnLst>
                                    <p:animMotion origin="layout" path="M 4.44444E-6 -0.00247 L 0.30763 -0.58086 " pathEditMode="relative" rAng="0" ptsTypes="AA">
                                      <p:cBhvr>
                                        <p:cTn id="9" dur="2000" fill="hold"/>
                                        <p:tgtEl>
                                          <p:spTgt spid="19"/>
                                        </p:tgtEl>
                                        <p:attrNameLst>
                                          <p:attrName>ppt_x</p:attrName>
                                          <p:attrName>ppt_y</p:attrName>
                                        </p:attrNameLst>
                                      </p:cBhvr>
                                      <p:rCtr x="15382" y="-28920"/>
                                    </p:animMotion>
                                  </p:childTnLst>
                                </p:cTn>
                              </p:par>
                            </p:childTnLst>
                          </p:cTn>
                        </p:par>
                      </p:childTnLst>
                    </p:cTn>
                  </p:par>
                </p:childTnLst>
              </p:cTn>
              <p:nextCondLst>
                <p:cond evt="onClick" delay="0">
                  <p:tgtEl>
                    <p:spTgt spid="2"/>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par>
                                <p:cTn id="16" presetID="42" presetClass="path" presetSubtype="0" accel="50000" decel="50000" fill="hold" grpId="0" nodeType="withEffect">
                                  <p:stCondLst>
                                    <p:cond delay="0"/>
                                  </p:stCondLst>
                                  <p:childTnLst>
                                    <p:animMotion origin="layout" path="M -0.00052 0.00031 L 0.35139 -0.58457 " pathEditMode="relative" rAng="0" ptsTypes="AA">
                                      <p:cBhvr>
                                        <p:cTn id="17" dur="2000" fill="hold"/>
                                        <p:tgtEl>
                                          <p:spTgt spid="20"/>
                                        </p:tgtEl>
                                        <p:attrNameLst>
                                          <p:attrName>ppt_x</p:attrName>
                                          <p:attrName>ppt_y</p:attrName>
                                        </p:attrNameLst>
                                      </p:cBhvr>
                                      <p:rCtr x="17587" y="-29259"/>
                                    </p:animMotion>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31"/>
                                        </p:tgtEl>
                                      </p:cBhvr>
                                    </p:animEffect>
                                    <p:set>
                                      <p:cBhvr>
                                        <p:cTn id="23" dur="1" fill="hold">
                                          <p:stCondLst>
                                            <p:cond delay="499"/>
                                          </p:stCondLst>
                                        </p:cTn>
                                        <p:tgtEl>
                                          <p:spTgt spid="31"/>
                                        </p:tgtEl>
                                        <p:attrNameLst>
                                          <p:attrName>style.visibility</p:attrName>
                                        </p:attrNameLst>
                                      </p:cBhvr>
                                      <p:to>
                                        <p:strVal val="hidden"/>
                                      </p:to>
                                    </p:set>
                                  </p:childTnLst>
                                </p:cTn>
                              </p:par>
                              <p:par>
                                <p:cTn id="24" presetID="42" presetClass="path" presetSubtype="0" accel="50000" decel="50000" fill="hold" grpId="0" nodeType="withEffect">
                                  <p:stCondLst>
                                    <p:cond delay="0"/>
                                  </p:stCondLst>
                                  <p:childTnLst>
                                    <p:animMotion origin="layout" path="M 0.00069 -0.00092 L 0.29305 -0.58333 " pathEditMode="relative" rAng="0" ptsTypes="AA">
                                      <p:cBhvr>
                                        <p:cTn id="25" dur="2000" fill="hold"/>
                                        <p:tgtEl>
                                          <p:spTgt spid="21"/>
                                        </p:tgtEl>
                                        <p:attrNameLst>
                                          <p:attrName>ppt_x</p:attrName>
                                          <p:attrName>ppt_y</p:attrName>
                                        </p:attrNameLst>
                                      </p:cBhvr>
                                      <p:rCtr x="14618" y="-29136"/>
                                    </p:animMotion>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2"/>
                                        </p:tgtEl>
                                      </p:cBhvr>
                                    </p:animEffect>
                                    <p:set>
                                      <p:cBhvr>
                                        <p:cTn id="31" dur="1" fill="hold">
                                          <p:stCondLst>
                                            <p:cond delay="499"/>
                                          </p:stCondLst>
                                        </p:cTn>
                                        <p:tgtEl>
                                          <p:spTgt spid="32"/>
                                        </p:tgtEl>
                                        <p:attrNameLst>
                                          <p:attrName>style.visibility</p:attrName>
                                        </p:attrNameLst>
                                      </p:cBhvr>
                                      <p:to>
                                        <p:strVal val="hidden"/>
                                      </p:to>
                                    </p:set>
                                  </p:childTnLst>
                                </p:cTn>
                              </p:par>
                              <p:par>
                                <p:cTn id="32" presetID="42" presetClass="path" presetSubtype="0" accel="50000" decel="50000" fill="hold" grpId="0" nodeType="withEffect">
                                  <p:stCondLst>
                                    <p:cond delay="0"/>
                                  </p:stCondLst>
                                  <p:childTnLst>
                                    <p:animMotion origin="layout" path="M -2.77778E-7 -4.93827E-6 L 0.31771 -0.58302 " pathEditMode="relative" rAng="0" ptsTypes="AA">
                                      <p:cBhvr>
                                        <p:cTn id="33" dur="2000" fill="hold"/>
                                        <p:tgtEl>
                                          <p:spTgt spid="22"/>
                                        </p:tgtEl>
                                        <p:attrNameLst>
                                          <p:attrName>ppt_x</p:attrName>
                                          <p:attrName>ppt_y</p:attrName>
                                        </p:attrNameLst>
                                      </p:cBhvr>
                                      <p:rCtr x="15885" y="-29167"/>
                                    </p:animMotion>
                                  </p:childTnLst>
                                </p:cTn>
                              </p:par>
                            </p:childTnLst>
                          </p:cTn>
                        </p:par>
                      </p:childTnLst>
                    </p:cTn>
                  </p:par>
                </p:childTnLst>
              </p:cTn>
              <p:nextCondLst>
                <p:cond evt="onClick" delay="0">
                  <p:tgtEl>
                    <p:spTgt spid="25"/>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par>
                                <p:cTn id="40" presetID="42" presetClass="path" presetSubtype="0" accel="50000" decel="50000" fill="hold" grpId="0" nodeType="withEffect">
                                  <p:stCondLst>
                                    <p:cond delay="0"/>
                                  </p:stCondLst>
                                  <p:childTnLst>
                                    <p:animMotion origin="layout" path="M -4.16667E-6 -6.17284E-7 L 0.25851 -0.23518 " pathEditMode="relative" rAng="0" ptsTypes="AA">
                                      <p:cBhvr>
                                        <p:cTn id="41" dur="2000" fill="hold"/>
                                        <p:tgtEl>
                                          <p:spTgt spid="10"/>
                                        </p:tgtEl>
                                        <p:attrNameLst>
                                          <p:attrName>ppt_x</p:attrName>
                                          <p:attrName>ppt_y</p:attrName>
                                        </p:attrNameLst>
                                      </p:cBhvr>
                                      <p:rCtr x="12812" y="-12006"/>
                                    </p:animMotion>
                                  </p:childTnLst>
                                </p:cTn>
                              </p:par>
                            </p:childTnLst>
                          </p:cTn>
                        </p:par>
                      </p:childTnLst>
                    </p:cTn>
                  </p:par>
                </p:childTnLst>
              </p:cTn>
              <p:nextCondLst>
                <p:cond evt="onClick" delay="0">
                  <p:tgtEl>
                    <p:spTgt spid="26"/>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par>
                                <p:cTn id="48" presetID="42" presetClass="path" presetSubtype="0" accel="50000" decel="50000" fill="hold" grpId="0" nodeType="withEffect">
                                  <p:stCondLst>
                                    <p:cond delay="0"/>
                                  </p:stCondLst>
                                  <p:childTnLst>
                                    <p:animMotion origin="layout" path="M -0.0007 -0.00031 L 0.39496 -0.24136 " pathEditMode="relative" rAng="0" ptsTypes="AA">
                                      <p:cBhvr>
                                        <p:cTn id="49" dur="2000" fill="hold"/>
                                        <p:tgtEl>
                                          <p:spTgt spid="18"/>
                                        </p:tgtEl>
                                        <p:attrNameLst>
                                          <p:attrName>ppt_x</p:attrName>
                                          <p:attrName>ppt_y</p:attrName>
                                        </p:attrNameLst>
                                      </p:cBhvr>
                                      <p:rCtr x="19774" y="-12068"/>
                                    </p:animMotion>
                                  </p:childTnLst>
                                </p:cTn>
                              </p:par>
                            </p:childTnLst>
                          </p:cTn>
                        </p:par>
                      </p:childTnLst>
                    </p:cTn>
                  </p:par>
                </p:childTnLst>
              </p:cTn>
              <p:nextCondLst>
                <p:cond evt="onClick" delay="0">
                  <p:tgtEl>
                    <p:spTgt spid="27"/>
                  </p:tgtEl>
                </p:cond>
              </p:nextCondLst>
            </p:seq>
            <p:seq concurrent="1" nextAc="seek">
              <p:cTn id="50" restart="whenNotActive" fill="hold" evtFilter="cancelBubble" nodeType="interactiveSeq">
                <p:stCondLst>
                  <p:cond evt="onClick" delay="0">
                    <p:tgtEl>
                      <p:spTgt spid="34"/>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3"/>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par>
                                <p:cTn id="65" presetID="42" presetClass="path" presetSubtype="0" accel="50000" decel="50000" fill="hold" grpId="1" nodeType="withEffect">
                                  <p:stCondLst>
                                    <p:cond delay="0"/>
                                  </p:stCondLst>
                                  <p:childTnLst>
                                    <p:animMotion origin="layout" path="M 0.23472 -0.62994 L 0.00034 -0.00061 " pathEditMode="relative" rAng="0" ptsTypes="AA">
                                      <p:cBhvr>
                                        <p:cTn id="66" dur="100" fill="hold"/>
                                        <p:tgtEl>
                                          <p:spTgt spid="19"/>
                                        </p:tgtEl>
                                        <p:attrNameLst>
                                          <p:attrName>ppt_x</p:attrName>
                                          <p:attrName>ppt_y</p:attrName>
                                        </p:attrNameLst>
                                      </p:cBhvr>
                                      <p:rCtr x="-11719" y="31451"/>
                                    </p:animMotion>
                                  </p:childTnLst>
                                </p:cTn>
                              </p:par>
                              <p:par>
                                <p:cTn id="67" presetID="42" presetClass="path" presetSubtype="0" accel="50000" decel="50000" fill="hold" grpId="1" nodeType="withEffect">
                                  <p:stCondLst>
                                    <p:cond delay="0"/>
                                  </p:stCondLst>
                                  <p:childTnLst>
                                    <p:animMotion origin="layout" path="M 0.24149 -0.26358 L -0.00087 -0.00062 " pathEditMode="relative" rAng="0" ptsTypes="AA">
                                      <p:cBhvr>
                                        <p:cTn id="68" dur="100" fill="hold"/>
                                        <p:tgtEl>
                                          <p:spTgt spid="18"/>
                                        </p:tgtEl>
                                        <p:attrNameLst>
                                          <p:attrName>ppt_x</p:attrName>
                                          <p:attrName>ppt_y</p:attrName>
                                        </p:attrNameLst>
                                      </p:cBhvr>
                                      <p:rCtr x="-12118" y="13148"/>
                                    </p:animMotion>
                                  </p:childTnLst>
                                </p:cTn>
                              </p:par>
                              <p:par>
                                <p:cTn id="69" presetID="42" presetClass="path" presetSubtype="0" accel="50000" decel="50000" fill="hold" grpId="1" nodeType="withEffect">
                                  <p:stCondLst>
                                    <p:cond delay="100"/>
                                  </p:stCondLst>
                                  <p:childTnLst>
                                    <p:animMotion origin="layout" path="M 0.23611 -0.26975 L -0.00139 -0.00308 " pathEditMode="relative" rAng="0" ptsTypes="AA">
                                      <p:cBhvr>
                                        <p:cTn id="70" dur="100" fill="hold"/>
                                        <p:tgtEl>
                                          <p:spTgt spid="10"/>
                                        </p:tgtEl>
                                        <p:attrNameLst>
                                          <p:attrName>ppt_x</p:attrName>
                                          <p:attrName>ppt_y</p:attrName>
                                        </p:attrNameLst>
                                      </p:cBhvr>
                                      <p:rCtr x="-11875" y="13333"/>
                                    </p:animMotion>
                                  </p:childTnLst>
                                </p:cTn>
                              </p:par>
                              <p:par>
                                <p:cTn id="71" presetID="42" presetClass="path" presetSubtype="0" accel="50000" decel="50000" fill="hold" grpId="1" nodeType="withEffect">
                                  <p:stCondLst>
                                    <p:cond delay="0"/>
                                  </p:stCondLst>
                                  <p:childTnLst>
                                    <p:animMotion origin="layout" path="M -0.18403 -0.45617 L -0.00052 0.00093 " pathEditMode="relative" rAng="0" ptsTypes="AA">
                                      <p:cBhvr>
                                        <p:cTn id="72" dur="100" fill="hold"/>
                                        <p:tgtEl>
                                          <p:spTgt spid="20"/>
                                        </p:tgtEl>
                                        <p:attrNameLst>
                                          <p:attrName>ppt_x</p:attrName>
                                          <p:attrName>ppt_y</p:attrName>
                                        </p:attrNameLst>
                                      </p:cBhvr>
                                      <p:rCtr x="9167" y="22840"/>
                                    </p:animMotion>
                                  </p:childTnLst>
                                </p:cTn>
                              </p:par>
                              <p:par>
                                <p:cTn id="73" presetID="42" presetClass="path" presetSubtype="0" accel="50000" decel="50000" fill="hold" grpId="1" nodeType="withEffect">
                                  <p:stCondLst>
                                    <p:cond delay="0"/>
                                  </p:stCondLst>
                                  <p:childTnLst>
                                    <p:animMotion origin="layout" path="M -0.20799 -0.45092 L -0.00104 -0.00123 " pathEditMode="relative" rAng="0" ptsTypes="AA">
                                      <p:cBhvr>
                                        <p:cTn id="74" dur="100" fill="hold"/>
                                        <p:tgtEl>
                                          <p:spTgt spid="21"/>
                                        </p:tgtEl>
                                        <p:attrNameLst>
                                          <p:attrName>ppt_x</p:attrName>
                                          <p:attrName>ppt_y</p:attrName>
                                        </p:attrNameLst>
                                      </p:cBhvr>
                                      <p:rCtr x="10347" y="22469"/>
                                    </p:animMotion>
                                  </p:childTnLst>
                                </p:cTn>
                              </p:par>
                              <p:par>
                                <p:cTn id="75" presetID="42" presetClass="path" presetSubtype="0" accel="50000" decel="50000" fill="hold" grpId="1" nodeType="withEffect">
                                  <p:stCondLst>
                                    <p:cond delay="0"/>
                                  </p:stCondLst>
                                  <p:childTnLst>
                                    <p:animMotion origin="layout" path="M -0.19323 -0.4429 L -0.00052 -0.0003 " pathEditMode="relative" rAng="0" ptsTypes="AA">
                                      <p:cBhvr>
                                        <p:cTn id="76" dur="100" fill="hold"/>
                                        <p:tgtEl>
                                          <p:spTgt spid="22"/>
                                        </p:tgtEl>
                                        <p:attrNameLst>
                                          <p:attrName>ppt_x</p:attrName>
                                          <p:attrName>ppt_y</p:attrName>
                                        </p:attrNameLst>
                                      </p:cBhvr>
                                      <p:rCtr x="9635" y="22130"/>
                                    </p:animMotion>
                                  </p:childTnLst>
                                </p:cTn>
                              </p:par>
                            </p:childTnLst>
                          </p:cTn>
                        </p:par>
                      </p:childTnLst>
                    </p:cTn>
                  </p:par>
                </p:childTnLst>
              </p:cTn>
              <p:nextCondLst>
                <p:cond evt="onClick" delay="0">
                  <p:tgtEl>
                    <p:spTgt spid="34"/>
                  </p:tgtEl>
                </p:cond>
              </p:nextCondLst>
            </p:seq>
            <p:seq concurrent="1" nextAc="seek">
              <p:cTn id="77" restart="whenNotActive" fill="hold" evtFilter="cancelBubble" nodeType="interactiveSeq">
                <p:stCondLst>
                  <p:cond evt="onClick" delay="0">
                    <p:tgtEl>
                      <p:spTgt spid="36"/>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2" nodeType="clickEffect">
                                  <p:stCondLst>
                                    <p:cond delay="0"/>
                                  </p:stCondLst>
                                  <p:childTnLst>
                                    <p:set>
                                      <p:cBhvr>
                                        <p:cTn id="81" dur="1" fill="hold">
                                          <p:stCondLst>
                                            <p:cond delay="0"/>
                                          </p:stCondLst>
                                        </p:cTn>
                                        <p:tgtEl>
                                          <p:spTgt spid="29"/>
                                        </p:tgtEl>
                                        <p:attrNameLst>
                                          <p:attrName>style.visibility</p:attrName>
                                        </p:attrNameLst>
                                      </p:cBhvr>
                                      <p:to>
                                        <p:strVal val="visible"/>
                                      </p:to>
                                    </p:set>
                                  </p:childTnLst>
                                </p:cTn>
                              </p:par>
                              <p:par>
                                <p:cTn id="82" presetID="1" presetClass="entr" presetSubtype="0" fill="hold" grpId="2" nodeType="withEffect">
                                  <p:stCondLst>
                                    <p:cond delay="0"/>
                                  </p:stCondLst>
                                  <p:childTnLst>
                                    <p:set>
                                      <p:cBhvr>
                                        <p:cTn id="83" dur="1" fill="hold">
                                          <p:stCondLst>
                                            <p:cond delay="0"/>
                                          </p:stCondLst>
                                        </p:cTn>
                                        <p:tgtEl>
                                          <p:spTgt spid="30"/>
                                        </p:tgtEl>
                                        <p:attrNameLst>
                                          <p:attrName>style.visibility</p:attrName>
                                        </p:attrNameLst>
                                      </p:cBhvr>
                                      <p:to>
                                        <p:strVal val="visible"/>
                                      </p:to>
                                    </p:set>
                                  </p:childTnLst>
                                </p:cTn>
                              </p:par>
                              <p:par>
                                <p:cTn id="84" presetID="1" presetClass="entr" presetSubtype="0" fill="hold" grpId="2" nodeType="withEffect">
                                  <p:stCondLst>
                                    <p:cond delay="0"/>
                                  </p:stCondLst>
                                  <p:childTnLst>
                                    <p:set>
                                      <p:cBhvr>
                                        <p:cTn id="85" dur="1" fill="hold">
                                          <p:stCondLst>
                                            <p:cond delay="0"/>
                                          </p:stCondLst>
                                        </p:cTn>
                                        <p:tgtEl>
                                          <p:spTgt spid="31"/>
                                        </p:tgtEl>
                                        <p:attrNameLst>
                                          <p:attrName>style.visibility</p:attrName>
                                        </p:attrNameLst>
                                      </p:cBhvr>
                                      <p:to>
                                        <p:strVal val="visible"/>
                                      </p:to>
                                    </p:set>
                                  </p:childTnLst>
                                </p:cTn>
                              </p:par>
                              <p:par>
                                <p:cTn id="86" presetID="1" presetClass="entr" presetSubtype="0" fill="hold" grpId="2" nodeType="withEffect">
                                  <p:stCondLst>
                                    <p:cond delay="0"/>
                                  </p:stCondLst>
                                  <p:childTnLst>
                                    <p:set>
                                      <p:cBhvr>
                                        <p:cTn id="87" dur="1" fill="hold">
                                          <p:stCondLst>
                                            <p:cond delay="0"/>
                                          </p:stCondLst>
                                        </p:cTn>
                                        <p:tgtEl>
                                          <p:spTgt spid="32"/>
                                        </p:tgtEl>
                                        <p:attrNameLst>
                                          <p:attrName>style.visibility</p:attrName>
                                        </p:attrNameLst>
                                      </p:cBhvr>
                                      <p:to>
                                        <p:strVal val="visible"/>
                                      </p:to>
                                    </p:set>
                                  </p:childTnLst>
                                </p:cTn>
                              </p:par>
                              <p:par>
                                <p:cTn id="88" presetID="1" presetClass="entr" presetSubtype="0" fill="hold" grpId="2" nodeType="withEffect">
                                  <p:stCondLst>
                                    <p:cond delay="0"/>
                                  </p:stCondLst>
                                  <p:childTnLst>
                                    <p:set>
                                      <p:cBhvr>
                                        <p:cTn id="89" dur="1" fill="hold">
                                          <p:stCondLst>
                                            <p:cond delay="0"/>
                                          </p:stCondLst>
                                        </p:cTn>
                                        <p:tgtEl>
                                          <p:spTgt spid="3"/>
                                        </p:tgtEl>
                                        <p:attrNameLst>
                                          <p:attrName>style.visibility</p:attrName>
                                        </p:attrNameLst>
                                      </p:cBhvr>
                                      <p:to>
                                        <p:strVal val="visible"/>
                                      </p:to>
                                    </p:set>
                                  </p:childTnLst>
                                </p:cTn>
                              </p:par>
                              <p:par>
                                <p:cTn id="90" presetID="1" presetClass="entr" presetSubtype="0" fill="hold" grpId="2" nodeType="withEffect">
                                  <p:stCondLst>
                                    <p:cond delay="0"/>
                                  </p:stCondLst>
                                  <p:childTnLst>
                                    <p:set>
                                      <p:cBhvr>
                                        <p:cTn id="91" dur="1" fill="hold">
                                          <p:stCondLst>
                                            <p:cond delay="0"/>
                                          </p:stCondLst>
                                        </p:cTn>
                                        <p:tgtEl>
                                          <p:spTgt spid="28"/>
                                        </p:tgtEl>
                                        <p:attrNameLst>
                                          <p:attrName>style.visibility</p:attrName>
                                        </p:attrNameLst>
                                      </p:cBhvr>
                                      <p:to>
                                        <p:strVal val="visible"/>
                                      </p:to>
                                    </p:set>
                                  </p:childTnLst>
                                </p:cTn>
                              </p:par>
                              <p:par>
                                <p:cTn id="92" presetID="42" presetClass="path" presetSubtype="0" accel="50000" decel="50000" fill="hold" grpId="2" nodeType="withEffect">
                                  <p:stCondLst>
                                    <p:cond delay="0"/>
                                  </p:stCondLst>
                                  <p:childTnLst>
                                    <p:animMotion origin="layout" path="M 0.23611 -0.26975 L -0.00139 -0.00308 " pathEditMode="relative" rAng="0" ptsTypes="AA">
                                      <p:cBhvr>
                                        <p:cTn id="93" dur="100" fill="hold"/>
                                        <p:tgtEl>
                                          <p:spTgt spid="10"/>
                                        </p:tgtEl>
                                        <p:attrNameLst>
                                          <p:attrName>ppt_x</p:attrName>
                                          <p:attrName>ppt_y</p:attrName>
                                        </p:attrNameLst>
                                      </p:cBhvr>
                                      <p:rCtr x="-11875" y="13333"/>
                                    </p:animMotion>
                                  </p:childTnLst>
                                </p:cTn>
                              </p:par>
                              <p:par>
                                <p:cTn id="94" presetID="42" presetClass="path" presetSubtype="0" accel="50000" decel="50000" fill="hold" grpId="2" nodeType="withEffect">
                                  <p:stCondLst>
                                    <p:cond delay="0"/>
                                  </p:stCondLst>
                                  <p:childTnLst>
                                    <p:animMotion origin="layout" path="M 0.24149 -0.26358 L -0.00104 -0.00031 " pathEditMode="relative" rAng="0" ptsTypes="AA">
                                      <p:cBhvr>
                                        <p:cTn id="95" dur="100" fill="hold"/>
                                        <p:tgtEl>
                                          <p:spTgt spid="18"/>
                                        </p:tgtEl>
                                        <p:attrNameLst>
                                          <p:attrName>ppt_x</p:attrName>
                                          <p:attrName>ppt_y</p:attrName>
                                        </p:attrNameLst>
                                      </p:cBhvr>
                                      <p:rCtr x="-12135" y="13148"/>
                                    </p:animMotion>
                                  </p:childTnLst>
                                </p:cTn>
                              </p:par>
                              <p:par>
                                <p:cTn id="96" presetID="42" presetClass="path" presetSubtype="0" accel="50000" decel="50000" fill="hold" grpId="2" nodeType="withEffect">
                                  <p:stCondLst>
                                    <p:cond delay="0"/>
                                  </p:stCondLst>
                                  <p:childTnLst>
                                    <p:animMotion origin="layout" path="M 0.23472 -0.62963 L 0.00052 0.00062 " pathEditMode="relative" rAng="0" ptsTypes="AA">
                                      <p:cBhvr>
                                        <p:cTn id="97" dur="100" fill="hold"/>
                                        <p:tgtEl>
                                          <p:spTgt spid="19"/>
                                        </p:tgtEl>
                                        <p:attrNameLst>
                                          <p:attrName>ppt_x</p:attrName>
                                          <p:attrName>ppt_y</p:attrName>
                                        </p:attrNameLst>
                                      </p:cBhvr>
                                      <p:rCtr x="-11719" y="31512"/>
                                    </p:animMotion>
                                  </p:childTnLst>
                                </p:cTn>
                              </p:par>
                              <p:par>
                                <p:cTn id="98" presetID="42" presetClass="path" presetSubtype="0" accel="50000" decel="50000" fill="hold" grpId="2" nodeType="withEffect">
                                  <p:stCondLst>
                                    <p:cond delay="0"/>
                                  </p:stCondLst>
                                  <p:childTnLst>
                                    <p:animMotion origin="layout" path="M -0.18403 -0.45617 L -0.00104 -1.97531E-6 " pathEditMode="relative" rAng="0" ptsTypes="AA">
                                      <p:cBhvr>
                                        <p:cTn id="99" dur="100" fill="hold"/>
                                        <p:tgtEl>
                                          <p:spTgt spid="20"/>
                                        </p:tgtEl>
                                        <p:attrNameLst>
                                          <p:attrName>ppt_x</p:attrName>
                                          <p:attrName>ppt_y</p:attrName>
                                        </p:attrNameLst>
                                      </p:cBhvr>
                                      <p:rCtr x="9149" y="22809"/>
                                    </p:animMotion>
                                  </p:childTnLst>
                                </p:cTn>
                              </p:par>
                              <p:par>
                                <p:cTn id="100" presetID="42" presetClass="path" presetSubtype="0" accel="50000" decel="50000" fill="hold" grpId="2" nodeType="withEffect">
                                  <p:stCondLst>
                                    <p:cond delay="0"/>
                                  </p:stCondLst>
                                  <p:childTnLst>
                                    <p:animMotion origin="layout" path="M -0.20799 -0.45092 L -0.00104 -0.00123 " pathEditMode="relative" rAng="0" ptsTypes="AA">
                                      <p:cBhvr>
                                        <p:cTn id="101" dur="100" fill="hold"/>
                                        <p:tgtEl>
                                          <p:spTgt spid="21"/>
                                        </p:tgtEl>
                                        <p:attrNameLst>
                                          <p:attrName>ppt_x</p:attrName>
                                          <p:attrName>ppt_y</p:attrName>
                                        </p:attrNameLst>
                                      </p:cBhvr>
                                      <p:rCtr x="10347" y="22469"/>
                                    </p:animMotion>
                                  </p:childTnLst>
                                </p:cTn>
                              </p:par>
                              <p:par>
                                <p:cTn id="102" presetID="42" presetClass="path" presetSubtype="0" accel="50000" decel="50000" fill="hold" grpId="2" nodeType="withEffect">
                                  <p:stCondLst>
                                    <p:cond delay="0"/>
                                  </p:stCondLst>
                                  <p:childTnLst>
                                    <p:animMotion origin="layout" path="M -0.19323 -0.4429 L -2.77778E-7 -4.93827E-6 " pathEditMode="relative" rAng="0" ptsTypes="AA">
                                      <p:cBhvr>
                                        <p:cTn id="103" dur="100" fill="hold"/>
                                        <p:tgtEl>
                                          <p:spTgt spid="22"/>
                                        </p:tgtEl>
                                        <p:attrNameLst>
                                          <p:attrName>ppt_x</p:attrName>
                                          <p:attrName>ppt_y</p:attrName>
                                        </p:attrNameLst>
                                      </p:cBhvr>
                                      <p:rCtr x="9653" y="22130"/>
                                    </p:animMotion>
                                  </p:childTnLst>
                                </p:cTn>
                              </p:par>
                            </p:childTnLst>
                          </p:cTn>
                        </p:par>
                      </p:childTnLst>
                    </p:cTn>
                  </p:par>
                </p:childTnLst>
              </p:cTn>
              <p:nextCondLst>
                <p:cond evt="onClick" delay="0">
                  <p:tgtEl>
                    <p:spTgt spid="36"/>
                  </p:tgtEl>
                </p:cond>
              </p:nextCondLst>
            </p:seq>
          </p:childTnLst>
        </p:cTn>
      </p:par>
    </p:tnLst>
    <p:bldLst>
      <p:bldP spid="22" grpId="0"/>
      <p:bldP spid="22" grpId="1"/>
      <p:bldP spid="22" grpId="2"/>
      <p:bldP spid="21" grpId="0"/>
      <p:bldP spid="21" grpId="1"/>
      <p:bldP spid="21" grpId="2"/>
      <p:bldP spid="20" grpId="0"/>
      <p:bldP spid="20" grpId="1"/>
      <p:bldP spid="20" grpId="2"/>
      <p:bldP spid="19" grpId="0"/>
      <p:bldP spid="19" grpId="1"/>
      <p:bldP spid="19" grpId="2"/>
      <p:bldP spid="18" grpId="0"/>
      <p:bldP spid="18" grpId="1"/>
      <p:bldP spid="18" grpId="2"/>
      <p:bldP spid="10" grpId="0"/>
      <p:bldP spid="10" grpId="1"/>
      <p:bldP spid="10" grpId="2"/>
      <p:bldP spid="32" grpId="0"/>
      <p:bldP spid="32" grpId="1"/>
      <p:bldP spid="32" grpId="2"/>
      <p:bldP spid="31" grpId="0"/>
      <p:bldP spid="31" grpId="1"/>
      <p:bldP spid="31" grpId="2"/>
      <p:bldP spid="30" grpId="0"/>
      <p:bldP spid="30" grpId="1"/>
      <p:bldP spid="30" grpId="2"/>
      <p:bldP spid="29" grpId="0"/>
      <p:bldP spid="29" grpId="1"/>
      <p:bldP spid="29" grpId="2"/>
      <p:bldP spid="28" grpId="0"/>
      <p:bldP spid="28" grpId="1"/>
      <p:bldP spid="28" grpId="2"/>
      <p:bldP spid="3" grpId="0"/>
      <p:bldP spid="3" grpId="1"/>
      <p:bldP spid="3"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585158" y="2917307"/>
            <a:ext cx="8234840" cy="744441"/>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573142" y="1961056"/>
            <a:ext cx="8247126" cy="818715"/>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585159" y="1303480"/>
            <a:ext cx="8234839" cy="459441"/>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585158" y="2917307"/>
            <a:ext cx="7947282"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What effects did the coming of the Holy Spirit have on the first disciples? </a:t>
            </a:r>
            <a:endParaRPr lang="en-GB" sz="2400" b="1" dirty="0">
              <a:latin typeface="Segoe UI" pitchFamily="34" charset="0"/>
              <a:ea typeface="Segoe UI" pitchFamily="34" charset="0"/>
              <a:cs typeface="Segoe UI" pitchFamily="34" charset="0"/>
            </a:endParaRPr>
          </a:p>
        </p:txBody>
      </p:sp>
      <p:sp>
        <p:nvSpPr>
          <p:cNvPr id="20" name="Textbox: Line 2"/>
          <p:cNvSpPr txBox="1"/>
          <p:nvPr/>
        </p:nvSpPr>
        <p:spPr>
          <a:xfrm>
            <a:off x="585160" y="1940308"/>
            <a:ext cx="8234839"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Who were the first members of the Church and what were they expected to do?</a:t>
            </a:r>
            <a:endParaRPr lang="en-GB" sz="2400" b="1" dirty="0">
              <a:latin typeface="Segoe UI" pitchFamily="34" charset="0"/>
              <a:ea typeface="Segoe UI" pitchFamily="34" charset="0"/>
              <a:cs typeface="Segoe UI" pitchFamily="34" charset="0"/>
            </a:endParaRPr>
          </a:p>
        </p:txBody>
      </p:sp>
      <p:sp>
        <p:nvSpPr>
          <p:cNvPr id="21" name="Textbox: Line 1"/>
          <p:cNvSpPr txBox="1"/>
          <p:nvPr/>
        </p:nvSpPr>
        <p:spPr>
          <a:xfrm>
            <a:off x="585162" y="1261145"/>
            <a:ext cx="8558838" cy="461665"/>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Name 5 people who were present at the first Pentecost.</a:t>
            </a:r>
            <a:endParaRPr lang="en-GB" sz="2400" b="1" dirty="0">
              <a:latin typeface="Segoe UI" pitchFamily="34" charset="0"/>
              <a:ea typeface="Segoe UI" pitchFamily="34" charset="0"/>
              <a:cs typeface="Segoe UI" pitchFamily="34" charset="0"/>
            </a:endParaRPr>
          </a:p>
        </p:txBody>
      </p:sp>
      <p:sp>
        <p:nvSpPr>
          <p:cNvPr id="27" name="Shape: Number 3"/>
          <p:cNvSpPr txBox="1"/>
          <p:nvPr/>
        </p:nvSpPr>
        <p:spPr>
          <a:xfrm>
            <a:off x="65300" y="2917308"/>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3)</a:t>
            </a:r>
          </a:p>
        </p:txBody>
      </p:sp>
      <p:sp>
        <p:nvSpPr>
          <p:cNvPr id="28" name="Shape: Number 2"/>
          <p:cNvSpPr txBox="1"/>
          <p:nvPr/>
        </p:nvSpPr>
        <p:spPr>
          <a:xfrm>
            <a:off x="65300" y="1961056"/>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2)</a:t>
            </a:r>
          </a:p>
        </p:txBody>
      </p:sp>
      <p:sp>
        <p:nvSpPr>
          <p:cNvPr id="29" name="Shape: Number 1"/>
          <p:cNvSpPr txBox="1"/>
          <p:nvPr/>
        </p:nvSpPr>
        <p:spPr>
          <a:xfrm>
            <a:off x="65300" y="1261146"/>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1)</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S-10A</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t>Check Up</a:t>
            </a:r>
          </a:p>
        </p:txBody>
      </p:sp>
      <p:pic>
        <p:nvPicPr>
          <p:cNvPr id="18" name="Image" descr="http://www.endtimepilgrim.org/pente.jpg"/>
          <p:cNvPicPr/>
          <p:nvPr/>
        </p:nvPicPr>
        <p:blipFill>
          <a:blip r:embed="rId3">
            <a:extLst>
              <a:ext uri="{28A0092B-C50C-407E-A947-70E740481C1C}">
                <a14:useLocalDpi xmlns:a14="http://schemas.microsoft.com/office/drawing/2010/main" val="0"/>
              </a:ext>
            </a:extLst>
          </a:blip>
          <a:srcRect/>
          <a:stretch>
            <a:fillRect/>
          </a:stretch>
        </p:blipFill>
        <p:spPr bwMode="auto">
          <a:xfrm>
            <a:off x="6805783" y="101491"/>
            <a:ext cx="1146463" cy="1146463"/>
          </a:xfrm>
          <a:prstGeom prst="rect">
            <a:avLst/>
          </a:prstGeom>
          <a:noFill/>
          <a:ln>
            <a:noFill/>
          </a:ln>
        </p:spPr>
      </p:pic>
    </p:spTree>
    <p:extLst>
      <p:ext uri="{BB962C8B-B14F-4D97-AF65-F5344CB8AC3E}">
        <p14:creationId xmlns:p14="http://schemas.microsoft.com/office/powerpoint/2010/main" val="2993008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21"/>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100" fill="hold"/>
                                        <p:tgtEl>
                                          <p:spTgt spid="20"/>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100" fill="hold"/>
                                        <p:tgtEl>
                                          <p:spTgt spid="19"/>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2" nodeType="withEffect">
                                  <p:stCondLst>
                                    <p:cond delay="0"/>
                                  </p:stCondLst>
                                  <p:childTnLst>
                                    <p:animClr clrSpc="rgb" dir="cw">
                                      <p:cBhvr override="childStyle">
                                        <p:cTn id="35" dur="100" fill="hold"/>
                                        <p:tgtEl>
                                          <p:spTgt spid="21"/>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100" fill="hold"/>
                                        <p:tgtEl>
                                          <p:spTgt spid="20"/>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100" fill="hold"/>
                                        <p:tgtEl>
                                          <p:spTgt spid="19"/>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20" grpId="0"/>
      <p:bldP spid="20" grpId="1"/>
      <p:bldP spid="20" grpId="2"/>
      <p:bldP spid="20" grpId="3"/>
      <p:bldP spid="20" grpId="4"/>
      <p:bldP spid="20" grpId="5"/>
      <p:bldP spid="21" grpId="0"/>
      <p:bldP spid="21" grpId="1"/>
      <p:bldP spid="21"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585158" y="2917307"/>
            <a:ext cx="8492166" cy="744441"/>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573141" y="1961056"/>
            <a:ext cx="8504183" cy="818715"/>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585159" y="1303480"/>
            <a:ext cx="8492166" cy="459441"/>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585158" y="2917307"/>
            <a:ext cx="7947282"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Questions I would like to ask about the topics in this resource are …</a:t>
            </a:r>
            <a:endParaRPr lang="en-GB" sz="2400" b="1" dirty="0">
              <a:latin typeface="Segoe UI" pitchFamily="34" charset="0"/>
              <a:ea typeface="Segoe UI" pitchFamily="34" charset="0"/>
              <a:cs typeface="Segoe UI" pitchFamily="34" charset="0"/>
            </a:endParaRPr>
          </a:p>
        </p:txBody>
      </p:sp>
      <p:sp>
        <p:nvSpPr>
          <p:cNvPr id="20" name="Textbox: Line 2"/>
          <p:cNvSpPr txBox="1"/>
          <p:nvPr/>
        </p:nvSpPr>
        <p:spPr>
          <a:xfrm>
            <a:off x="585161" y="1940308"/>
            <a:ext cx="8054839"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Which activity do you think helped you to learn best in this resource?</a:t>
            </a:r>
            <a:endParaRPr lang="en-GB" sz="2400" b="1" dirty="0">
              <a:latin typeface="Segoe UI" pitchFamily="34" charset="0"/>
              <a:ea typeface="Segoe UI" pitchFamily="34" charset="0"/>
              <a:cs typeface="Segoe UI" pitchFamily="34" charset="0"/>
            </a:endParaRPr>
          </a:p>
        </p:txBody>
      </p:sp>
      <p:sp>
        <p:nvSpPr>
          <p:cNvPr id="21" name="Textbox: Line 1"/>
          <p:cNvSpPr txBox="1"/>
          <p:nvPr/>
        </p:nvSpPr>
        <p:spPr>
          <a:xfrm>
            <a:off x="585162" y="1261145"/>
            <a:ext cx="8558838" cy="461665"/>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I recognise the effects of the Holy Spirit in my life when …</a:t>
            </a:r>
            <a:endParaRPr lang="en-GB" sz="2400" b="1" dirty="0">
              <a:latin typeface="Segoe UI" pitchFamily="34" charset="0"/>
              <a:ea typeface="Segoe UI" pitchFamily="34" charset="0"/>
              <a:cs typeface="Segoe UI" pitchFamily="34" charset="0"/>
            </a:endParaRPr>
          </a:p>
        </p:txBody>
      </p:sp>
      <p:sp>
        <p:nvSpPr>
          <p:cNvPr id="27" name="Shape: Number 3"/>
          <p:cNvSpPr txBox="1"/>
          <p:nvPr/>
        </p:nvSpPr>
        <p:spPr>
          <a:xfrm>
            <a:off x="65300" y="2917308"/>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6)</a:t>
            </a:r>
          </a:p>
        </p:txBody>
      </p:sp>
      <p:sp>
        <p:nvSpPr>
          <p:cNvPr id="28" name="Shape: Number 2"/>
          <p:cNvSpPr txBox="1"/>
          <p:nvPr/>
        </p:nvSpPr>
        <p:spPr>
          <a:xfrm>
            <a:off x="65300" y="1961056"/>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5)</a:t>
            </a:r>
          </a:p>
        </p:txBody>
      </p:sp>
      <p:sp>
        <p:nvSpPr>
          <p:cNvPr id="29" name="Shape: Number 1"/>
          <p:cNvSpPr txBox="1"/>
          <p:nvPr/>
        </p:nvSpPr>
        <p:spPr>
          <a:xfrm>
            <a:off x="65300" y="1261146"/>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4)</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S-10B</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p:cNvSpPr txBox="1"/>
          <p:nvPr/>
        </p:nvSpPr>
        <p:spPr>
          <a:xfrm>
            <a:off x="3219708" y="4912668"/>
            <a:ext cx="270458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t>Check Up</a:t>
            </a:r>
          </a:p>
        </p:txBody>
      </p:sp>
      <p:sp>
        <p:nvSpPr>
          <p:cNvPr id="17"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Image" descr="http://www.endtimepilgrim.org/pente.jpg"/>
          <p:cNvPicPr/>
          <p:nvPr/>
        </p:nvPicPr>
        <p:blipFill>
          <a:blip r:embed="rId4">
            <a:extLst>
              <a:ext uri="{28A0092B-C50C-407E-A947-70E740481C1C}">
                <a14:useLocalDpi xmlns:a14="http://schemas.microsoft.com/office/drawing/2010/main" val="0"/>
              </a:ext>
            </a:extLst>
          </a:blip>
          <a:srcRect/>
          <a:stretch>
            <a:fillRect/>
          </a:stretch>
        </p:blipFill>
        <p:spPr bwMode="auto">
          <a:xfrm>
            <a:off x="6805783" y="101491"/>
            <a:ext cx="1146463" cy="1146463"/>
          </a:xfrm>
          <a:prstGeom prst="rect">
            <a:avLst/>
          </a:prstGeom>
          <a:noFill/>
          <a:ln>
            <a:noFill/>
          </a:ln>
        </p:spPr>
      </p:pic>
    </p:spTree>
    <p:extLst>
      <p:ext uri="{BB962C8B-B14F-4D97-AF65-F5344CB8AC3E}">
        <p14:creationId xmlns:p14="http://schemas.microsoft.com/office/powerpoint/2010/main" val="2466365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21"/>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100" fill="hold"/>
                                        <p:tgtEl>
                                          <p:spTgt spid="20"/>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100" fill="hold"/>
                                        <p:tgtEl>
                                          <p:spTgt spid="19"/>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2" nodeType="withEffect">
                                  <p:stCondLst>
                                    <p:cond delay="0"/>
                                  </p:stCondLst>
                                  <p:childTnLst>
                                    <p:animClr clrSpc="rgb" dir="cw">
                                      <p:cBhvr override="childStyle">
                                        <p:cTn id="35" dur="100" fill="hold"/>
                                        <p:tgtEl>
                                          <p:spTgt spid="21"/>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100" fill="hold"/>
                                        <p:tgtEl>
                                          <p:spTgt spid="20"/>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100" fill="hold"/>
                                        <p:tgtEl>
                                          <p:spTgt spid="19"/>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20" grpId="0"/>
      <p:bldP spid="20" grpId="1"/>
      <p:bldP spid="20" grpId="2"/>
      <p:bldP spid="20" grpId="3"/>
      <p:bldP spid="20" grpId="4"/>
      <p:bldP spid="20" grpId="5"/>
      <p:bldP spid="21" grpId="0"/>
      <p:bldP spid="21" grpId="1"/>
      <p:bldP spid="21" grpId="2"/>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1" name="Reflective Music - Ascension (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99206" y="60562"/>
            <a:ext cx="609600" cy="609600"/>
          </a:xfrm>
          <a:prstGeom prst="rect">
            <a:avLst/>
          </a:prstGeom>
        </p:spPr>
      </p:pic>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S-11</a:t>
            </a:r>
          </a:p>
        </p:txBody>
      </p:sp>
      <p:sp>
        <p:nvSpPr>
          <p:cNvPr id="10" name="Title"/>
          <p:cNvSpPr txBox="1"/>
          <p:nvPr/>
        </p:nvSpPr>
        <p:spPr>
          <a:xfrm>
            <a:off x="0" y="-17728"/>
            <a:ext cx="9144000" cy="623248"/>
          </a:xfrm>
          <a:prstGeom prst="rect">
            <a:avLst/>
          </a:prstGeom>
          <a:noFill/>
          <a:effectLst>
            <a:softEdge rad="317500"/>
          </a:effectLst>
        </p:spPr>
        <p:txBody>
          <a:bodyPr wrap="square" lIns="68577" tIns="34289" rIns="68577" bIns="34289" rtlCol="0">
            <a:spAutoFit/>
          </a:bodyPr>
          <a:lstStyle/>
          <a:p>
            <a:pPr algn="ctr"/>
            <a:r>
              <a:rPr lang="en-GB" sz="3600" b="1" dirty="0">
                <a:solidFill>
                  <a:schemeClr val="bg1">
                    <a:lumMod val="65000"/>
                  </a:schemeClr>
                </a:solidFill>
                <a:effectLst>
                  <a:glow>
                    <a:schemeClr val="accent1"/>
                  </a:glow>
                  <a:outerShdw blurRad="127000" dist="50800" dir="5400000" sx="103000" sy="103000" algn="ctr" rotWithShape="0">
                    <a:srgbClr val="000000">
                      <a:alpha val="19000"/>
                    </a:srgbClr>
                  </a:outerShdw>
                  <a:reflection stA="3000" endPos="65000" dist="50800" dir="5400000" sy="-100000" algn="bl" rotWithShape="0"/>
                </a:effectLst>
              </a:rPr>
              <a:t>Time for Reflection</a:t>
            </a:r>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Action Button: Audio">
            <a:hlinkClick r:id="" action="ppaction://noaction" highlightClick="1">
              <a:snd r:embed="rId7" name="applause.wav"/>
            </a:hlinkClick>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Image" descr="C:\Users\a.kennedy\Pictures\Dn SFX CH YR 4\2015-12-02 09.37.29.jpg"/>
          <p:cNvPicPr/>
          <p:nvPr/>
        </p:nvPicPr>
        <p:blipFill rotWithShape="1">
          <a:blip r:embed="rId8" cstate="print">
            <a:extLst>
              <a:ext uri="{28A0092B-C50C-407E-A947-70E740481C1C}">
                <a14:useLocalDpi xmlns:a14="http://schemas.microsoft.com/office/drawing/2010/main" val="0"/>
              </a:ext>
            </a:extLst>
          </a:blip>
          <a:srcRect l="4983" t="10299" r="8970" b="-997"/>
          <a:stretch/>
        </p:blipFill>
        <p:spPr bwMode="auto">
          <a:xfrm>
            <a:off x="2035141" y="605520"/>
            <a:ext cx="5073717" cy="4011599"/>
          </a:xfrm>
          <a:prstGeom prst="rect">
            <a:avLst/>
          </a:prstGeom>
          <a:noFill/>
          <a:ln>
            <a:noFill/>
          </a:ln>
          <a:effectLst>
            <a:softEdge rad="254000"/>
          </a:effectLst>
          <a:extLst>
            <a:ext uri="{53640926-AAD7-44D8-BBD7-CCE9431645EC}">
              <a14:shadowObscured xmlns:a14="http://schemas.microsoft.com/office/drawing/2010/main"/>
            </a:ext>
          </a:extLst>
        </p:spPr>
      </p:pic>
      <p:sp>
        <p:nvSpPr>
          <p:cNvPr id="1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stop reflective music</a:t>
            </a:r>
          </a:p>
        </p:txBody>
      </p:sp>
      <p:sp>
        <p:nvSpPr>
          <p:cNvPr id="15" name="TextBox: Tool instructions start"/>
          <p:cNvSpPr txBox="1"/>
          <p:nvPr/>
        </p:nvSpPr>
        <p:spPr>
          <a:xfrm>
            <a:off x="3398508" y="4909873"/>
            <a:ext cx="2492991"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play reflective music</a:t>
            </a:r>
          </a:p>
        </p:txBody>
      </p:sp>
      <p:pic>
        <p:nvPicPr>
          <p:cNvPr id="17" name="Feedback">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424377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307600" fill="hold"/>
                                        <p:tgtEl>
                                          <p:spTgt spid="11"/>
                                        </p:tgtEl>
                                      </p:cBhvr>
                                    </p:cmd>
                                  </p:childTnLst>
                                </p:cTn>
                              </p:par>
                              <p:par>
                                <p:cTn id="18" presetID="1" presetClass="emph" presetSubtype="2" fill="hold" nodeType="withEffect">
                                  <p:stCondLst>
                                    <p:cond delay="0"/>
                                  </p:stCondLst>
                                  <p:childTnLst>
                                    <p:animClr clrSpc="rgb" dir="cw">
                                      <p:cBhvr>
                                        <p:cTn id="19" dur="1000" fill="hold"/>
                                        <p:tgtEl>
                                          <p:spTgt spid="12"/>
                                        </p:tgtEl>
                                        <p:attrNameLst>
                                          <p:attrName>fillcolor</p:attrName>
                                        </p:attrNameLst>
                                      </p:cBhvr>
                                      <p:to>
                                        <a:schemeClr val="accent2"/>
                                      </p:to>
                                    </p:animClr>
                                    <p:set>
                                      <p:cBhvr>
                                        <p:cTn id="20" dur="1000" fill="hold"/>
                                        <p:tgtEl>
                                          <p:spTgt spid="12"/>
                                        </p:tgtEl>
                                        <p:attrNameLst>
                                          <p:attrName>fill.type</p:attrName>
                                        </p:attrNameLst>
                                      </p:cBhvr>
                                      <p:to>
                                        <p:strVal val="solid"/>
                                      </p:to>
                                    </p:set>
                                    <p:set>
                                      <p:cBhvr>
                                        <p:cTn id="21" dur="1000" fill="hold"/>
                                        <p:tgtEl>
                                          <p:spTgt spid="1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1"/>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 presetClass="emph" presetSubtype="2" fill="hold" nodeType="withEffect">
                                  <p:stCondLst>
                                    <p:cond delay="0"/>
                                  </p:stCondLst>
                                  <p:childTnLst>
                                    <p:animClr clrSpc="rgb" dir="cw">
                                      <p:cBhvr>
                                        <p:cTn id="33" dur="2000" fill="hold"/>
                                        <p:tgtEl>
                                          <p:spTgt spid="12"/>
                                        </p:tgtEl>
                                        <p:attrNameLst>
                                          <p:attrName>fillcolor</p:attrName>
                                        </p:attrNameLst>
                                      </p:cBhvr>
                                      <p:to>
                                        <a:schemeClr val="bg1"/>
                                      </p:to>
                                    </p:animClr>
                                    <p:set>
                                      <p:cBhvr>
                                        <p:cTn id="34" dur="2000" fill="hold"/>
                                        <p:tgtEl>
                                          <p:spTgt spid="12"/>
                                        </p:tgtEl>
                                        <p:attrNameLst>
                                          <p:attrName>fill.type</p:attrName>
                                        </p:attrNameLst>
                                      </p:cBhvr>
                                      <p:to>
                                        <p:strVal val="solid"/>
                                      </p:to>
                                    </p:set>
                                    <p:set>
                                      <p:cBhvr>
                                        <p:cTn id="35"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6" fill="hold" display="0">
                  <p:stCondLst>
                    <p:cond delay="indefinite"/>
                  </p:stCondLst>
                  <p:endCondLst>
                    <p:cond evt="onStopAudio" delay="0">
                      <p:tgtEl>
                        <p:sldTgt/>
                      </p:tgtEl>
                    </p:cond>
                  </p:endCondLst>
                </p:cTn>
                <p:tgtEl>
                  <p:spTgt spid="11"/>
                </p:tgtEl>
              </p:cMediaNode>
            </p:audio>
          </p:childTnLst>
        </p:cTn>
      </p:par>
    </p:tnLst>
    <p:bldLst>
      <p:bldP spid="14" grpId="0"/>
      <p:bldP spid="14" grpId="1"/>
      <p:bldP spid="15" grpId="0"/>
      <p:bldP spid="15" grpId="1"/>
      <p:bldP spid="15" grpId="2"/>
    </p:bld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2" name="Image" descr="Image result for liturgical calendar showing Pentecost"/>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50566" y="511880"/>
            <a:ext cx="1908382" cy="928053"/>
          </a:xfrm>
          <a:prstGeom prst="rect">
            <a:avLst/>
          </a:prstGeom>
          <a:noFill/>
          <a:ln>
            <a:noFill/>
          </a:ln>
        </p:spPr>
      </p:pic>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S-03</a:t>
            </a:r>
          </a:p>
        </p:txBody>
      </p:sp>
      <p:sp>
        <p:nvSpPr>
          <p:cNvPr id="3" name="Textbox Name date"/>
          <p:cNvSpPr/>
          <p:nvPr/>
        </p:nvSpPr>
        <p:spPr>
          <a:xfrm>
            <a:off x="0" y="668070"/>
            <a:ext cx="4657061" cy="410882"/>
          </a:xfrm>
          <a:prstGeom prst="rect">
            <a:avLst/>
          </a:prstGeom>
        </p:spPr>
        <p:txBody>
          <a:bodyPr wrap="squar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Name:_____________  Date:_____________</a:t>
            </a:r>
            <a:endParaRPr lang="en-NZ"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True False 2"/>
          <p:cNvSpPr txBox="1"/>
          <p:nvPr/>
        </p:nvSpPr>
        <p:spPr>
          <a:xfrm>
            <a:off x="8237986" y="1439933"/>
            <a:ext cx="889092" cy="2785378"/>
          </a:xfrm>
          <a:prstGeom prst="rect">
            <a:avLst/>
          </a:prstGeom>
          <a:noFill/>
        </p:spPr>
        <p:txBody>
          <a:bodyPr wrap="square" rtlCol="0">
            <a:spAutoFit/>
          </a:bodyPr>
          <a:lstStyle/>
          <a:p>
            <a:pPr>
              <a:lnSpc>
                <a:spcPts val="2050"/>
              </a:lnSpc>
            </a:pPr>
            <a:r>
              <a:rPr lang="en-NZ" sz="900" dirty="0"/>
              <a:t>TRUE | FALSE</a:t>
            </a:r>
          </a:p>
          <a:p>
            <a:pPr>
              <a:lnSpc>
                <a:spcPts val="2050"/>
              </a:lnSpc>
            </a:pPr>
            <a:r>
              <a:rPr lang="en-NZ" sz="900" dirty="0"/>
              <a:t>TRUE | FALSE</a:t>
            </a:r>
          </a:p>
          <a:p>
            <a:pPr>
              <a:lnSpc>
                <a:spcPts val="2050"/>
              </a:lnSpc>
            </a:pPr>
            <a:r>
              <a:rPr lang="en-NZ" sz="900" dirty="0"/>
              <a:t>TRUE | FALSE</a:t>
            </a:r>
          </a:p>
          <a:p>
            <a:pPr>
              <a:lnSpc>
                <a:spcPts val="2050"/>
              </a:lnSpc>
            </a:pPr>
            <a:r>
              <a:rPr lang="en-NZ" sz="900" dirty="0"/>
              <a:t>TRUE | FALSE</a:t>
            </a:r>
          </a:p>
          <a:p>
            <a:pPr>
              <a:lnSpc>
                <a:spcPts val="2050"/>
              </a:lnSpc>
            </a:pPr>
            <a:r>
              <a:rPr lang="en-NZ" sz="900" dirty="0"/>
              <a:t>TRUE | FALSE</a:t>
            </a:r>
          </a:p>
          <a:p>
            <a:pPr>
              <a:lnSpc>
                <a:spcPts val="2050"/>
              </a:lnSpc>
            </a:pPr>
            <a:r>
              <a:rPr lang="en-NZ" sz="900" dirty="0"/>
              <a:t>TRUE | FALSE</a:t>
            </a:r>
          </a:p>
          <a:p>
            <a:pPr>
              <a:lnSpc>
                <a:spcPts val="2050"/>
              </a:lnSpc>
            </a:pPr>
            <a:r>
              <a:rPr lang="en-NZ" sz="900" dirty="0"/>
              <a:t>TRUE | FALSE</a:t>
            </a:r>
          </a:p>
          <a:p>
            <a:pPr>
              <a:lnSpc>
                <a:spcPts val="2050"/>
              </a:lnSpc>
            </a:pPr>
            <a:r>
              <a:rPr lang="en-NZ" sz="900" dirty="0"/>
              <a:t>TRUE | FALSE</a:t>
            </a:r>
          </a:p>
          <a:p>
            <a:pPr>
              <a:lnSpc>
                <a:spcPts val="2050"/>
              </a:lnSpc>
            </a:pPr>
            <a:r>
              <a:rPr lang="en-NZ" sz="900" dirty="0"/>
              <a:t>TRUE | FALSE</a:t>
            </a:r>
          </a:p>
          <a:p>
            <a:pPr>
              <a:lnSpc>
                <a:spcPts val="2050"/>
              </a:lnSpc>
            </a:pPr>
            <a:r>
              <a:rPr lang="en-NZ" sz="900" dirty="0"/>
              <a:t>TRUE | FALSE</a:t>
            </a:r>
          </a:p>
        </p:txBody>
      </p:sp>
      <p:sp>
        <p:nvSpPr>
          <p:cNvPr id="14" name="TextBox True False 1"/>
          <p:cNvSpPr txBox="1"/>
          <p:nvPr/>
        </p:nvSpPr>
        <p:spPr>
          <a:xfrm>
            <a:off x="3520763" y="1439934"/>
            <a:ext cx="937750" cy="2785378"/>
          </a:xfrm>
          <a:prstGeom prst="rect">
            <a:avLst/>
          </a:prstGeom>
          <a:noFill/>
        </p:spPr>
        <p:txBody>
          <a:bodyPr wrap="square" rtlCol="0">
            <a:spAutoFit/>
          </a:bodyPr>
          <a:lstStyle/>
          <a:p>
            <a:pPr>
              <a:lnSpc>
                <a:spcPts val="2050"/>
              </a:lnSpc>
            </a:pPr>
            <a:r>
              <a:rPr lang="en-NZ" sz="900" dirty="0"/>
              <a:t>TRUE | FALSE</a:t>
            </a:r>
          </a:p>
          <a:p>
            <a:pPr>
              <a:lnSpc>
                <a:spcPts val="2050"/>
              </a:lnSpc>
            </a:pPr>
            <a:r>
              <a:rPr lang="en-NZ" sz="900" dirty="0"/>
              <a:t>TRUE | FALSE</a:t>
            </a:r>
          </a:p>
          <a:p>
            <a:pPr>
              <a:lnSpc>
                <a:spcPts val="2050"/>
              </a:lnSpc>
            </a:pPr>
            <a:r>
              <a:rPr lang="en-NZ" sz="900" dirty="0"/>
              <a:t>TRUE | FALSE</a:t>
            </a:r>
          </a:p>
          <a:p>
            <a:pPr>
              <a:lnSpc>
                <a:spcPts val="2050"/>
              </a:lnSpc>
            </a:pPr>
            <a:r>
              <a:rPr lang="en-NZ" sz="900" dirty="0"/>
              <a:t>TRUE | FALSE</a:t>
            </a:r>
          </a:p>
          <a:p>
            <a:pPr>
              <a:lnSpc>
                <a:spcPts val="2050"/>
              </a:lnSpc>
            </a:pPr>
            <a:r>
              <a:rPr lang="en-NZ" sz="900" dirty="0"/>
              <a:t>TRUE | FALSE</a:t>
            </a:r>
          </a:p>
          <a:p>
            <a:pPr>
              <a:lnSpc>
                <a:spcPts val="2050"/>
              </a:lnSpc>
            </a:pPr>
            <a:r>
              <a:rPr lang="en-NZ" sz="900" dirty="0"/>
              <a:t>TRUE | FALSE</a:t>
            </a:r>
          </a:p>
          <a:p>
            <a:pPr>
              <a:lnSpc>
                <a:spcPts val="2050"/>
              </a:lnSpc>
            </a:pPr>
            <a:r>
              <a:rPr lang="en-NZ" sz="900" dirty="0"/>
              <a:t>TRUE | FALSE</a:t>
            </a:r>
          </a:p>
          <a:p>
            <a:pPr>
              <a:lnSpc>
                <a:spcPts val="2050"/>
              </a:lnSpc>
            </a:pPr>
            <a:r>
              <a:rPr lang="en-NZ" sz="900" dirty="0"/>
              <a:t>TRUE | FALSE</a:t>
            </a:r>
          </a:p>
          <a:p>
            <a:pPr>
              <a:lnSpc>
                <a:spcPts val="2050"/>
              </a:lnSpc>
            </a:pPr>
            <a:r>
              <a:rPr lang="en-NZ" sz="900" dirty="0"/>
              <a:t>TRUE | FALSE</a:t>
            </a:r>
          </a:p>
          <a:p>
            <a:pPr>
              <a:lnSpc>
                <a:spcPts val="2050"/>
              </a:lnSpc>
            </a:pPr>
            <a:r>
              <a:rPr lang="en-NZ" sz="900" dirty="0"/>
              <a:t>TRUE | FALSE</a:t>
            </a:r>
          </a:p>
        </p:txBody>
      </p:sp>
      <p:sp>
        <p:nvSpPr>
          <p:cNvPr id="4" name="Textbox 2"/>
          <p:cNvSpPr/>
          <p:nvPr/>
        </p:nvSpPr>
        <p:spPr>
          <a:xfrm>
            <a:off x="4290948" y="1529302"/>
            <a:ext cx="4068000" cy="2631490"/>
          </a:xfrm>
          <a:prstGeom prst="rect">
            <a:avLst/>
          </a:prstGeom>
        </p:spPr>
        <p:txBody>
          <a:bodyPr wrap="square">
            <a:spAutoFit/>
          </a:bodyPr>
          <a:lstStyle/>
          <a:p>
            <a:pPr marL="342900" lvl="0" indent="-216000">
              <a:spcAft>
                <a:spcPts val="1000"/>
              </a:spcAft>
              <a:buClr>
                <a:schemeClr val="tx1"/>
              </a:buClr>
              <a:buFont typeface="+mj-lt"/>
              <a:buAutoNum type="arabicParenR" startAt="11"/>
            </a:pPr>
            <a:r>
              <a:rPr lang="en-NZ" sz="900" dirty="0">
                <a:latin typeface="Calibri" panose="020F0502020204030204" pitchFamily="34" charset="0"/>
                <a:ea typeface="Calibri" panose="020F0502020204030204" pitchFamily="34" charset="0"/>
                <a:cs typeface="Times New Roman" panose="02020603050405020304" pitchFamily="18" charset="0"/>
              </a:rPr>
              <a:t>PENTECOST means fifty because it happened 50 days after Easter.  </a:t>
            </a:r>
          </a:p>
          <a:p>
            <a:pPr marL="342900" lvl="0" indent="-216000">
              <a:spcAft>
                <a:spcPts val="1000"/>
              </a:spcAft>
              <a:buClr>
                <a:schemeClr val="tx1"/>
              </a:buClr>
              <a:buFont typeface="+mj-lt"/>
              <a:buAutoNum type="arabicParenR" startAt="11"/>
            </a:pPr>
            <a:r>
              <a:rPr lang="en-NZ" sz="900" dirty="0">
                <a:latin typeface="Calibri" panose="020F0502020204030204" pitchFamily="34" charset="0"/>
                <a:ea typeface="Calibri" panose="020F0502020204030204" pitchFamily="34" charset="0"/>
                <a:cs typeface="Times New Roman" panose="02020603050405020304" pitchFamily="18" charset="0"/>
              </a:rPr>
              <a:t>PENTECOST is known as the birthday of the Church. </a:t>
            </a:r>
          </a:p>
          <a:p>
            <a:pPr marL="342900" lvl="0" indent="-216000">
              <a:spcAft>
                <a:spcPts val="1000"/>
              </a:spcAft>
              <a:buClr>
                <a:schemeClr val="tx1"/>
              </a:buClr>
              <a:buFont typeface="+mj-lt"/>
              <a:buAutoNum type="arabicParenR" startAt="11"/>
            </a:pPr>
            <a:r>
              <a:rPr lang="en-NZ" sz="900" dirty="0">
                <a:latin typeface="Calibri" panose="020F0502020204030204" pitchFamily="34" charset="0"/>
                <a:ea typeface="Calibri" panose="020F0502020204030204" pitchFamily="34" charset="0"/>
                <a:cs typeface="Times New Roman" panose="02020603050405020304" pitchFamily="18" charset="0"/>
              </a:rPr>
              <a:t>After PENTECOST the apostles hid away and did not speak about Jesus. </a:t>
            </a:r>
          </a:p>
          <a:p>
            <a:pPr marL="342900" lvl="0" indent="-216000">
              <a:spcAft>
                <a:spcPts val="1000"/>
              </a:spcAft>
              <a:buClr>
                <a:schemeClr val="tx1"/>
              </a:buClr>
              <a:buFont typeface="+mj-lt"/>
              <a:buAutoNum type="arabicParenR" startAt="11"/>
            </a:pPr>
            <a:r>
              <a:rPr lang="en-NZ" sz="900" dirty="0">
                <a:latin typeface="Calibri" panose="020F0502020204030204" pitchFamily="34" charset="0"/>
                <a:ea typeface="Calibri" panose="020F0502020204030204" pitchFamily="34" charset="0"/>
                <a:cs typeface="Times New Roman" panose="02020603050405020304" pitchFamily="18" charset="0"/>
              </a:rPr>
              <a:t>There were about 120 people when the Holy Spirit came at PENTECOST. </a:t>
            </a:r>
          </a:p>
          <a:p>
            <a:pPr marL="342900" lvl="0" indent="-216000">
              <a:spcAft>
                <a:spcPts val="1000"/>
              </a:spcAft>
              <a:buClr>
                <a:schemeClr val="tx1"/>
              </a:buClr>
              <a:buFont typeface="+mj-lt"/>
              <a:buAutoNum type="arabicParenR" startAt="11"/>
            </a:pPr>
            <a:r>
              <a:rPr lang="en-NZ" sz="900" dirty="0">
                <a:latin typeface="Calibri" panose="020F0502020204030204" pitchFamily="34" charset="0"/>
                <a:ea typeface="Calibri" panose="020F0502020204030204" pitchFamily="34" charset="0"/>
                <a:cs typeface="Times New Roman" panose="02020603050405020304" pitchFamily="18" charset="0"/>
              </a:rPr>
              <a:t>The first disciples of Jesus were the first members of the Church. </a:t>
            </a:r>
          </a:p>
          <a:p>
            <a:pPr marL="342900" lvl="0" indent="-216000">
              <a:spcAft>
                <a:spcPts val="1000"/>
              </a:spcAft>
              <a:buClr>
                <a:schemeClr val="tx1"/>
              </a:buClr>
              <a:buFont typeface="+mj-lt"/>
              <a:buAutoNum type="arabicParenR" startAt="11"/>
            </a:pPr>
            <a:r>
              <a:rPr lang="en-NZ" sz="900" dirty="0">
                <a:latin typeface="Calibri" panose="020F0502020204030204" pitchFamily="34" charset="0"/>
                <a:ea typeface="Calibri" panose="020F0502020204030204" pitchFamily="34" charset="0"/>
                <a:cs typeface="Times New Roman" panose="02020603050405020304" pitchFamily="18" charset="0"/>
              </a:rPr>
              <a:t>PENTECOST fulfilled the promise Jesus made to always be with his friends. </a:t>
            </a:r>
          </a:p>
          <a:p>
            <a:pPr marL="342900" lvl="0" indent="-216000">
              <a:spcAft>
                <a:spcPts val="1000"/>
              </a:spcAft>
              <a:buClr>
                <a:schemeClr val="tx1"/>
              </a:buClr>
              <a:buFont typeface="+mj-lt"/>
              <a:buAutoNum type="arabicParenR" startAt="11"/>
            </a:pPr>
            <a:r>
              <a:rPr lang="en-NZ" sz="900" dirty="0">
                <a:latin typeface="Calibri" panose="020F0502020204030204" pitchFamily="34" charset="0"/>
                <a:ea typeface="Calibri" panose="020F0502020204030204" pitchFamily="34" charset="0"/>
                <a:cs typeface="Times New Roman" panose="02020603050405020304" pitchFamily="18" charset="0"/>
              </a:rPr>
              <a:t>PENTECOST made it possible for Jesus to live in people through his spirit. </a:t>
            </a:r>
          </a:p>
          <a:p>
            <a:pPr marL="342900" lvl="0" indent="-216000">
              <a:spcAft>
                <a:spcPts val="1000"/>
              </a:spcAft>
              <a:buClr>
                <a:schemeClr val="tx1"/>
              </a:buClr>
              <a:buFont typeface="+mj-lt"/>
              <a:buAutoNum type="arabicParenR" startAt="11"/>
            </a:pPr>
            <a:r>
              <a:rPr lang="en-NZ" sz="900" dirty="0">
                <a:latin typeface="Calibri" panose="020F0502020204030204" pitchFamily="34" charset="0"/>
                <a:ea typeface="Calibri" panose="020F0502020204030204" pitchFamily="34" charset="0"/>
                <a:cs typeface="Times New Roman" panose="02020603050405020304" pitchFamily="18" charset="0"/>
              </a:rPr>
              <a:t>After PENTECOST the apostles forgot about Jesus. </a:t>
            </a:r>
          </a:p>
          <a:p>
            <a:pPr marL="342900" lvl="0" indent="-216000">
              <a:spcAft>
                <a:spcPts val="1000"/>
              </a:spcAft>
              <a:buClr>
                <a:schemeClr val="tx1"/>
              </a:buClr>
              <a:buFont typeface="+mj-lt"/>
              <a:buAutoNum type="arabicParenR" startAt="11"/>
            </a:pPr>
            <a:r>
              <a:rPr lang="en-NZ" sz="900" dirty="0">
                <a:latin typeface="Calibri" panose="020F0502020204030204" pitchFamily="34" charset="0"/>
                <a:ea typeface="Calibri" panose="020F0502020204030204" pitchFamily="34" charset="0"/>
                <a:cs typeface="Times New Roman" panose="02020603050405020304" pitchFamily="18" charset="0"/>
              </a:rPr>
              <a:t>Prayer was a very important part of the life of the early Church members. </a:t>
            </a:r>
          </a:p>
          <a:p>
            <a:pPr marL="342900" lvl="0" indent="-216000">
              <a:spcAft>
                <a:spcPts val="1000"/>
              </a:spcAft>
              <a:buClr>
                <a:schemeClr val="tx1"/>
              </a:buClr>
              <a:buFont typeface="+mj-lt"/>
              <a:buAutoNum type="arabicParenR" startAt="11"/>
            </a:pPr>
            <a:r>
              <a:rPr lang="en-NZ" sz="900" dirty="0">
                <a:latin typeface="Calibri" panose="020F0502020204030204" pitchFamily="34" charset="0"/>
                <a:ea typeface="Calibri" panose="020F0502020204030204" pitchFamily="34" charset="0"/>
                <a:cs typeface="Times New Roman" panose="02020603050405020304" pitchFamily="18" charset="0"/>
              </a:rPr>
              <a:t>Red vestments symbolise the tongues of fire that appeared at PENTECOST.</a:t>
            </a:r>
          </a:p>
        </p:txBody>
      </p:sp>
      <p:sp>
        <p:nvSpPr>
          <p:cNvPr id="15" name="Textbox 1"/>
          <p:cNvSpPr/>
          <p:nvPr/>
        </p:nvSpPr>
        <p:spPr>
          <a:xfrm>
            <a:off x="-107301" y="1529302"/>
            <a:ext cx="3794887" cy="2631490"/>
          </a:xfrm>
          <a:prstGeom prst="rect">
            <a:avLst/>
          </a:prstGeom>
        </p:spPr>
        <p:txBody>
          <a:bodyPr wrap="square">
            <a:spAutoFit/>
          </a:bodyPr>
          <a:lstStyle/>
          <a:p>
            <a:pPr marL="324000" lvl="0" indent="-216000">
              <a:spcAft>
                <a:spcPts val="1000"/>
              </a:spcAft>
              <a:buClr>
                <a:schemeClr val="tx1"/>
              </a:buClr>
              <a:buFont typeface="+mj-lt"/>
              <a:buAutoNum type="arabicParenR"/>
            </a:pPr>
            <a:r>
              <a:rPr lang="en-NZ" sz="900" dirty="0">
                <a:latin typeface="Calibri" panose="020F0502020204030204" pitchFamily="34" charset="0"/>
                <a:ea typeface="Calibri" panose="020F0502020204030204" pitchFamily="34" charset="0"/>
                <a:cs typeface="Times New Roman" panose="02020603050405020304" pitchFamily="18" charset="0"/>
              </a:rPr>
              <a:t>PENTECOST is the feast that celebrates the coming of the Holy Spirit.</a:t>
            </a:r>
          </a:p>
          <a:p>
            <a:pPr marL="324000" lvl="0" indent="-216000">
              <a:spcAft>
                <a:spcPts val="1000"/>
              </a:spcAft>
              <a:buClr>
                <a:schemeClr val="tx1"/>
              </a:buClr>
              <a:buFont typeface="+mj-lt"/>
              <a:buAutoNum type="arabicParenR"/>
            </a:pPr>
            <a:r>
              <a:rPr lang="en-NZ" sz="900" dirty="0">
                <a:latin typeface="Calibri" panose="020F0502020204030204" pitchFamily="34" charset="0"/>
                <a:ea typeface="Calibri" panose="020F0502020204030204" pitchFamily="34" charset="0"/>
                <a:cs typeface="Times New Roman" panose="02020603050405020304" pitchFamily="18" charset="0"/>
              </a:rPr>
              <a:t>The Liturgical colour for PENTECOST is green. </a:t>
            </a:r>
          </a:p>
          <a:p>
            <a:pPr marL="324000" lvl="0" indent="-216000">
              <a:spcAft>
                <a:spcPts val="1000"/>
              </a:spcAft>
              <a:buClr>
                <a:schemeClr val="tx1"/>
              </a:buClr>
              <a:buFont typeface="+mj-lt"/>
              <a:buAutoNum type="arabicParenR"/>
            </a:pPr>
            <a:r>
              <a:rPr lang="en-NZ" sz="900" dirty="0">
                <a:latin typeface="Calibri" panose="020F0502020204030204" pitchFamily="34" charset="0"/>
                <a:ea typeface="Calibri" panose="020F0502020204030204" pitchFamily="34" charset="0"/>
                <a:cs typeface="Times New Roman" panose="02020603050405020304" pitchFamily="18" charset="0"/>
              </a:rPr>
              <a:t>PENTECOST is the last feast in the Easter season.</a:t>
            </a:r>
          </a:p>
          <a:p>
            <a:pPr marL="324000" lvl="0" indent="-216000">
              <a:spcAft>
                <a:spcPts val="1000"/>
              </a:spcAft>
              <a:buClr>
                <a:schemeClr val="tx1"/>
              </a:buClr>
              <a:buFont typeface="+mj-lt"/>
              <a:buAutoNum type="arabicParenR"/>
            </a:pPr>
            <a:r>
              <a:rPr lang="en-NZ" sz="900" dirty="0">
                <a:latin typeface="Calibri" panose="020F0502020204030204" pitchFamily="34" charset="0"/>
                <a:ea typeface="Calibri" panose="020F0502020204030204" pitchFamily="34" charset="0"/>
                <a:cs typeface="Times New Roman" panose="02020603050405020304" pitchFamily="18" charset="0"/>
              </a:rPr>
              <a:t>Jesus was present with the apostles at PENTECOST.</a:t>
            </a:r>
          </a:p>
          <a:p>
            <a:pPr marL="324000" lvl="0" indent="-216000">
              <a:spcAft>
                <a:spcPts val="1000"/>
              </a:spcAft>
              <a:buClr>
                <a:schemeClr val="tx1"/>
              </a:buClr>
              <a:buFont typeface="+mj-lt"/>
              <a:buAutoNum type="arabicParenR"/>
            </a:pPr>
            <a:r>
              <a:rPr lang="en-NZ" sz="900" dirty="0">
                <a:latin typeface="Calibri" panose="020F0502020204030204" pitchFamily="34" charset="0"/>
                <a:ea typeface="Calibri" panose="020F0502020204030204" pitchFamily="34" charset="0"/>
                <a:cs typeface="Times New Roman" panose="02020603050405020304" pitchFamily="18" charset="0"/>
              </a:rPr>
              <a:t>When the Holy Spirit came it sounded like rain on the roof. </a:t>
            </a:r>
          </a:p>
          <a:p>
            <a:pPr marL="324000" lvl="0" indent="-216000">
              <a:spcAft>
                <a:spcPts val="1000"/>
              </a:spcAft>
              <a:buClr>
                <a:schemeClr val="tx1"/>
              </a:buClr>
              <a:buFont typeface="+mj-lt"/>
              <a:buAutoNum type="arabicParenR"/>
            </a:pPr>
            <a:r>
              <a:rPr lang="en-NZ" sz="900" dirty="0">
                <a:latin typeface="Calibri" panose="020F0502020204030204" pitchFamily="34" charset="0"/>
                <a:ea typeface="Calibri" panose="020F0502020204030204" pitchFamily="34" charset="0"/>
                <a:cs typeface="Times New Roman" panose="02020603050405020304" pitchFamily="18" charset="0"/>
              </a:rPr>
              <a:t>The Holy Spirit is the Spirit of Jesus. </a:t>
            </a:r>
          </a:p>
          <a:p>
            <a:pPr marL="324000" lvl="0" indent="-216000">
              <a:spcAft>
                <a:spcPts val="1000"/>
              </a:spcAft>
              <a:buClr>
                <a:schemeClr val="tx1"/>
              </a:buClr>
              <a:buFont typeface="+mj-lt"/>
              <a:buAutoNum type="arabicParenR"/>
            </a:pPr>
            <a:r>
              <a:rPr lang="en-NZ" sz="900" dirty="0">
                <a:latin typeface="Calibri" panose="020F0502020204030204" pitchFamily="34" charset="0"/>
                <a:ea typeface="Calibri" panose="020F0502020204030204" pitchFamily="34" charset="0"/>
                <a:cs typeface="Times New Roman" panose="02020603050405020304" pitchFamily="18" charset="0"/>
              </a:rPr>
              <a:t>The apostles were gathered in the temple when the Holy Spirit came.</a:t>
            </a:r>
          </a:p>
          <a:p>
            <a:pPr marL="324000" lvl="0" indent="-216000">
              <a:spcAft>
                <a:spcPts val="1000"/>
              </a:spcAft>
              <a:buClr>
                <a:schemeClr val="tx1"/>
              </a:buClr>
              <a:buFont typeface="+mj-lt"/>
              <a:buAutoNum type="arabicParenR"/>
            </a:pPr>
            <a:r>
              <a:rPr lang="en-NZ" sz="900" dirty="0">
                <a:latin typeface="Calibri" panose="020F0502020204030204" pitchFamily="34" charset="0"/>
                <a:ea typeface="Calibri" panose="020F0502020204030204" pitchFamily="34" charset="0"/>
                <a:cs typeface="Times New Roman" panose="02020603050405020304" pitchFamily="18" charset="0"/>
              </a:rPr>
              <a:t>Mary, Jesus’ mother, was present at PENTECOST. </a:t>
            </a:r>
          </a:p>
          <a:p>
            <a:pPr marL="324000" lvl="0" indent="-216000">
              <a:spcAft>
                <a:spcPts val="1000"/>
              </a:spcAft>
              <a:buClr>
                <a:schemeClr val="tx1"/>
              </a:buClr>
              <a:buFont typeface="+mj-lt"/>
              <a:buAutoNum type="arabicParenR"/>
            </a:pPr>
            <a:r>
              <a:rPr lang="en-NZ" sz="900" dirty="0">
                <a:latin typeface="Calibri" panose="020F0502020204030204" pitchFamily="34" charset="0"/>
                <a:ea typeface="Calibri" panose="020F0502020204030204" pitchFamily="34" charset="0"/>
                <a:cs typeface="Times New Roman" panose="02020603050405020304" pitchFamily="18" charset="0"/>
              </a:rPr>
              <a:t>The feast of the Ascension comes after PENTECOST.</a:t>
            </a:r>
          </a:p>
          <a:p>
            <a:pPr marL="324000" lvl="0" indent="-216000">
              <a:spcAft>
                <a:spcPts val="1000"/>
              </a:spcAft>
              <a:buClr>
                <a:schemeClr val="tx1"/>
              </a:buClr>
              <a:buFont typeface="+mj-lt"/>
              <a:buAutoNum type="arabicParenR"/>
            </a:pPr>
            <a:r>
              <a:rPr lang="en-NZ" sz="900" dirty="0">
                <a:latin typeface="Calibri" panose="020F0502020204030204" pitchFamily="34" charset="0"/>
                <a:ea typeface="Calibri" panose="020F0502020204030204" pitchFamily="34" charset="0"/>
                <a:cs typeface="Times New Roman" panose="02020603050405020304" pitchFamily="18" charset="0"/>
              </a:rPr>
              <a:t>The Holy Spirit took away the apostles’ fear. </a:t>
            </a:r>
            <a:endParaRPr lang="en-NZ"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True or false"/>
          <p:cNvSpPr txBox="1"/>
          <p:nvPr/>
        </p:nvSpPr>
        <p:spPr>
          <a:xfrm>
            <a:off x="0" y="1083291"/>
            <a:ext cx="2103140" cy="369332"/>
          </a:xfrm>
          <a:prstGeom prst="rect">
            <a:avLst/>
          </a:prstGeom>
          <a:noFill/>
        </p:spPr>
        <p:txBody>
          <a:bodyPr wrap="none" rtlCol="0">
            <a:spAutoFit/>
          </a:bodyPr>
          <a:lstStyle/>
          <a:p>
            <a:r>
              <a:rPr lang="en-NZ" u="sng" dirty="0"/>
              <a:t>Circle TRUE or FALSE</a:t>
            </a:r>
          </a:p>
        </p:txBody>
      </p:sp>
      <p:sp>
        <p:nvSpPr>
          <p:cNvPr id="20"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2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8" name="Ttile"/>
          <p:cNvSpPr txBox="1"/>
          <p:nvPr/>
        </p:nvSpPr>
        <p:spPr>
          <a:xfrm>
            <a:off x="0" y="-17728"/>
            <a:ext cx="9144000" cy="646331"/>
          </a:xfrm>
          <a:prstGeom prst="rect">
            <a:avLst/>
          </a:prstGeom>
          <a:noFill/>
        </p:spPr>
        <p:txBody>
          <a:bodyPr wrap="square" rtlCol="0">
            <a:spAutoFit/>
          </a:bodyPr>
          <a:lstStyle/>
          <a:p>
            <a:pPr algn="ctr"/>
            <a:r>
              <a:rPr lang="en-NZ" sz="3600" b="1" dirty="0"/>
              <a:t>What do you know about Pentecost? </a:t>
            </a:r>
            <a:endParaRPr lang="en-GB" sz="3600" b="1" dirty="0"/>
          </a:p>
        </p:txBody>
      </p:sp>
      <p:sp>
        <p:nvSpPr>
          <p:cNvPr id="19"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99604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3" name="Title"/>
          <p:cNvSpPr txBox="1"/>
          <p:nvPr/>
        </p:nvSpPr>
        <p:spPr>
          <a:xfrm>
            <a:off x="3557" y="3375"/>
            <a:ext cx="9144000" cy="646331"/>
          </a:xfrm>
          <a:prstGeom prst="rect">
            <a:avLst/>
          </a:prstGeom>
          <a:noFill/>
        </p:spPr>
        <p:txBody>
          <a:bodyPr wrap="square" rtlCol="0">
            <a:spAutoFit/>
          </a:bodyPr>
          <a:lstStyle/>
          <a:p>
            <a:pPr algn="ctr"/>
            <a:r>
              <a:rPr lang="en-NZ" sz="3600" b="1" dirty="0"/>
              <a:t>The Church celebrates Pentecost Sunday</a:t>
            </a:r>
            <a:endParaRPr lang="en-GB" sz="3600" b="1" dirty="0"/>
          </a:p>
        </p:txBody>
      </p:sp>
      <p:sp>
        <p:nvSpPr>
          <p:cNvPr id="15"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S-09</a:t>
            </a:r>
          </a:p>
        </p:txBody>
      </p:sp>
      <p:sp>
        <p:nvSpPr>
          <p:cNvPr id="18"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20"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21" name="Textbox Name date"/>
          <p:cNvSpPr/>
          <p:nvPr/>
        </p:nvSpPr>
        <p:spPr>
          <a:xfrm>
            <a:off x="4710223" y="668070"/>
            <a:ext cx="4657061" cy="410882"/>
          </a:xfrm>
          <a:prstGeom prst="rect">
            <a:avLst/>
          </a:prstGeom>
        </p:spPr>
        <p:txBody>
          <a:bodyPr wrap="squar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Name:_____________  Date:_____________</a:t>
            </a:r>
            <a:endParaRPr lang="en-NZ"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Second sentenct part"/>
          <p:cNvSpPr txBox="1"/>
          <p:nvPr/>
        </p:nvSpPr>
        <p:spPr>
          <a:xfrm>
            <a:off x="4018078" y="2433160"/>
            <a:ext cx="4981922" cy="2031325"/>
          </a:xfrm>
          <a:prstGeom prst="rect">
            <a:avLst/>
          </a:prstGeom>
          <a:noFill/>
        </p:spPr>
        <p:txBody>
          <a:bodyPr wrap="square" rtlCol="0">
            <a:spAutoFit/>
          </a:bodyPr>
          <a:lstStyle/>
          <a:p>
            <a:pPr lvl="0">
              <a:lnSpc>
                <a:spcPct val="150000"/>
              </a:lnSpc>
            </a:pPr>
            <a:r>
              <a:rPr lang="en-NZ" sz="1400" dirty="0"/>
              <a:t>the Holy Spirit now lives in the hearts of all who follow Jesus.</a:t>
            </a:r>
          </a:p>
          <a:p>
            <a:pPr lvl="0">
              <a:lnSpc>
                <a:spcPct val="150000"/>
              </a:lnSpc>
            </a:pPr>
            <a:r>
              <a:rPr lang="en-NZ" sz="1400" dirty="0"/>
              <a:t>celebrates the Holy Spirit being poured out on it for all time.</a:t>
            </a:r>
          </a:p>
          <a:p>
            <a:pPr lvl="0">
              <a:lnSpc>
                <a:spcPct val="150000"/>
              </a:lnSpc>
            </a:pPr>
            <a:r>
              <a:rPr lang="en-NZ" sz="1400" dirty="0"/>
              <a:t>different languages to remind people about the first Pentecost.</a:t>
            </a:r>
          </a:p>
          <a:p>
            <a:pPr lvl="0">
              <a:lnSpc>
                <a:spcPct val="150000"/>
              </a:lnSpc>
            </a:pPr>
            <a:r>
              <a:rPr lang="en-NZ" sz="1400" dirty="0"/>
              <a:t>remind them of the fire of the Spirit that fills all followers of Jesus.</a:t>
            </a:r>
          </a:p>
          <a:p>
            <a:pPr lvl="0">
              <a:lnSpc>
                <a:spcPct val="150000"/>
              </a:lnSpc>
            </a:pPr>
            <a:r>
              <a:rPr lang="en-NZ" sz="1400" dirty="0"/>
              <a:t>is the read during the Liturgy of the Word on Pentecost Sunday.</a:t>
            </a:r>
          </a:p>
          <a:p>
            <a:pPr lvl="0">
              <a:lnSpc>
                <a:spcPct val="150000"/>
              </a:lnSpc>
            </a:pPr>
            <a:r>
              <a:rPr lang="en-NZ" sz="1400" dirty="0"/>
              <a:t>the hearts of the people and guides the choices they make.</a:t>
            </a:r>
          </a:p>
        </p:txBody>
      </p:sp>
      <p:sp>
        <p:nvSpPr>
          <p:cNvPr id="14" name="TextBox: First sentence part"/>
          <p:cNvSpPr txBox="1"/>
          <p:nvPr/>
        </p:nvSpPr>
        <p:spPr>
          <a:xfrm>
            <a:off x="0" y="2433160"/>
            <a:ext cx="4572780" cy="2031325"/>
          </a:xfrm>
          <a:prstGeom prst="rect">
            <a:avLst/>
          </a:prstGeom>
          <a:noFill/>
        </p:spPr>
        <p:txBody>
          <a:bodyPr wrap="square" rtlCol="0">
            <a:spAutoFit/>
          </a:bodyPr>
          <a:lstStyle/>
          <a:p>
            <a:pPr marL="342900" indent="-342900">
              <a:lnSpc>
                <a:spcPct val="150000"/>
              </a:lnSpc>
              <a:buFont typeface="+mj-lt"/>
              <a:buAutoNum type="arabicParenR"/>
            </a:pPr>
            <a:r>
              <a:rPr lang="en-NZ" sz="1400" dirty="0">
                <a:ea typeface="Segoe UI" pitchFamily="34" charset="0"/>
                <a:cs typeface="Segoe UI" pitchFamily="34" charset="0"/>
              </a:rPr>
              <a:t>On Pentecost Sunday the Church</a:t>
            </a:r>
          </a:p>
          <a:p>
            <a:pPr marL="342900" indent="-342900">
              <a:lnSpc>
                <a:spcPct val="150000"/>
              </a:lnSpc>
              <a:buFont typeface="+mj-lt"/>
              <a:buAutoNum type="arabicParenR"/>
            </a:pPr>
            <a:r>
              <a:rPr lang="en-NZ" sz="1400" dirty="0">
                <a:ea typeface="Segoe UI" pitchFamily="34" charset="0"/>
                <a:cs typeface="Segoe UI" pitchFamily="34" charset="0"/>
              </a:rPr>
              <a:t>The priest and the people wear red to</a:t>
            </a:r>
          </a:p>
          <a:p>
            <a:pPr marL="342900" indent="-342900">
              <a:lnSpc>
                <a:spcPct val="150000"/>
              </a:lnSpc>
              <a:buFont typeface="+mj-lt"/>
              <a:buAutoNum type="arabicParenR"/>
            </a:pPr>
            <a:r>
              <a:rPr lang="en-NZ" sz="1400" dirty="0"/>
              <a:t>The story of the first Pentecost</a:t>
            </a:r>
          </a:p>
          <a:p>
            <a:pPr marL="342900" indent="-342900">
              <a:lnSpc>
                <a:spcPct val="150000"/>
              </a:lnSpc>
              <a:buFont typeface="+mj-lt"/>
              <a:buAutoNum type="arabicParenR"/>
            </a:pPr>
            <a:r>
              <a:rPr lang="en-NZ" sz="1400" dirty="0"/>
              <a:t>Sometimes the prayers are said in</a:t>
            </a:r>
          </a:p>
          <a:p>
            <a:pPr marL="342900" indent="-342900">
              <a:lnSpc>
                <a:spcPct val="150000"/>
              </a:lnSpc>
              <a:buFont typeface="+mj-lt"/>
              <a:buAutoNum type="arabicParenR"/>
            </a:pPr>
            <a:r>
              <a:rPr lang="en-NZ" sz="1400" dirty="0"/>
              <a:t>The Holy Spirit is present in </a:t>
            </a:r>
          </a:p>
          <a:p>
            <a:pPr marL="342900" indent="-342900">
              <a:lnSpc>
                <a:spcPct val="150000"/>
              </a:lnSpc>
              <a:buFont typeface="+mj-lt"/>
              <a:buAutoNum type="arabicParenR"/>
            </a:pPr>
            <a:r>
              <a:rPr lang="en-NZ" sz="1400" dirty="0"/>
              <a:t>At Pentecost everyone is full of joy because </a:t>
            </a:r>
          </a:p>
        </p:txBody>
      </p:sp>
      <p:pic>
        <p:nvPicPr>
          <p:cNvPr id="16" name="Picture 15" descr="Image result for PaRISH Celebration of the Eucharist on Pentecost Sunday"/>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3568" y="574086"/>
            <a:ext cx="2791395" cy="1859074"/>
          </a:xfrm>
          <a:prstGeom prst="rect">
            <a:avLst/>
          </a:prstGeom>
          <a:noFill/>
          <a:ln>
            <a:noFill/>
          </a:ln>
        </p:spPr>
      </p:pic>
    </p:spTree>
    <p:extLst>
      <p:ext uri="{BB962C8B-B14F-4D97-AF65-F5344CB8AC3E}">
        <p14:creationId xmlns:p14="http://schemas.microsoft.com/office/powerpoint/2010/main" val="16173300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a:t>
            </a:r>
            <a:r>
              <a:rPr lang="en-GB" sz="900" b="1" dirty="0" smtClean="0">
                <a:latin typeface="Arial" pitchFamily="34" charset="0"/>
                <a:cs typeface="Arial" pitchFamily="34" charset="0"/>
              </a:rPr>
              <a:t>-1</a:t>
            </a:r>
            <a:endParaRPr lang="en-GB" sz="900" b="1" dirty="0">
              <a:latin typeface="Arial" pitchFamily="34" charset="0"/>
              <a:cs typeface="Arial" pitchFamily="34" charset="0"/>
            </a:endParaRPr>
          </a:p>
          <a:p>
            <a:pPr algn="ctr"/>
            <a:r>
              <a:rPr lang="en-GB" sz="900" b="1" dirty="0">
                <a:latin typeface="Arial" pitchFamily="34" charset="0"/>
                <a:cs typeface="Arial" pitchFamily="34" charset="0"/>
              </a:rPr>
              <a:t>S-10</a:t>
            </a: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t>Check Up</a:t>
            </a:r>
          </a:p>
        </p:txBody>
      </p:sp>
      <p:sp>
        <p:nvSpPr>
          <p:cNvPr id="39"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4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32" name="TextBox: Date"/>
          <p:cNvSpPr txBox="1"/>
          <p:nvPr/>
        </p:nvSpPr>
        <p:spPr>
          <a:xfrm>
            <a:off x="4451871" y="728234"/>
            <a:ext cx="1908599"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33" name="TextBox: Name"/>
          <p:cNvSpPr txBox="1"/>
          <p:nvPr/>
        </p:nvSpPr>
        <p:spPr>
          <a:xfrm>
            <a:off x="65300" y="728234"/>
            <a:ext cx="3583032"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sp>
        <p:nvSpPr>
          <p:cNvPr id="52" name="Textbox: Line 4"/>
          <p:cNvSpPr txBox="1"/>
          <p:nvPr/>
        </p:nvSpPr>
        <p:spPr>
          <a:xfrm>
            <a:off x="585162" y="3541259"/>
            <a:ext cx="6065159"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Which activity do you think helped you to learn best in this resource?</a:t>
            </a:r>
            <a:endParaRPr lang="en-GB" sz="1200" dirty="0">
              <a:latin typeface="Segoe UI" pitchFamily="34" charset="0"/>
              <a:ea typeface="Segoe UI" pitchFamily="34" charset="0"/>
              <a:cs typeface="Segoe UI" pitchFamily="34" charset="0"/>
            </a:endParaRPr>
          </a:p>
        </p:txBody>
      </p:sp>
      <p:sp>
        <p:nvSpPr>
          <p:cNvPr id="53" name="Textbox: Line 3"/>
          <p:cNvSpPr txBox="1"/>
          <p:nvPr/>
        </p:nvSpPr>
        <p:spPr>
          <a:xfrm>
            <a:off x="585158" y="2403649"/>
            <a:ext cx="6065159"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What effects did the coming of the Holy Spirit have on the first disciples? </a:t>
            </a:r>
            <a:endParaRPr lang="en-GB" sz="1200" dirty="0">
              <a:latin typeface="Segoe UI" pitchFamily="34" charset="0"/>
              <a:ea typeface="Segoe UI" pitchFamily="34" charset="0"/>
              <a:cs typeface="Segoe UI" pitchFamily="34" charset="0"/>
            </a:endParaRPr>
          </a:p>
        </p:txBody>
      </p:sp>
      <p:sp>
        <p:nvSpPr>
          <p:cNvPr id="54" name="Textbox: Line 2"/>
          <p:cNvSpPr txBox="1"/>
          <p:nvPr/>
        </p:nvSpPr>
        <p:spPr>
          <a:xfrm>
            <a:off x="585161" y="1834844"/>
            <a:ext cx="5749665"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Who were the first members of the Church and what were they expected to do?</a:t>
            </a:r>
            <a:endParaRPr lang="en-GB" sz="1200" dirty="0">
              <a:latin typeface="Segoe UI" pitchFamily="34" charset="0"/>
              <a:ea typeface="Segoe UI" pitchFamily="34" charset="0"/>
              <a:cs typeface="Segoe UI" pitchFamily="34" charset="0"/>
            </a:endParaRPr>
          </a:p>
        </p:txBody>
      </p:sp>
      <p:sp>
        <p:nvSpPr>
          <p:cNvPr id="55" name="Textbox: Line 1"/>
          <p:cNvSpPr txBox="1"/>
          <p:nvPr/>
        </p:nvSpPr>
        <p:spPr>
          <a:xfrm>
            <a:off x="585162" y="1266039"/>
            <a:ext cx="5985759"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Name 5 people who were present at the first Pentecost.</a:t>
            </a:r>
            <a:endParaRPr lang="en-GB" sz="1200" dirty="0">
              <a:latin typeface="Segoe UI" pitchFamily="34" charset="0"/>
              <a:ea typeface="Segoe UI" pitchFamily="34" charset="0"/>
              <a:cs typeface="Segoe UI" pitchFamily="34" charset="0"/>
            </a:endParaRPr>
          </a:p>
        </p:txBody>
      </p:sp>
      <p:sp>
        <p:nvSpPr>
          <p:cNvPr id="56" name="Shape: Number 4"/>
          <p:cNvSpPr txBox="1"/>
          <p:nvPr/>
        </p:nvSpPr>
        <p:spPr>
          <a:xfrm>
            <a:off x="65304" y="2972453"/>
            <a:ext cx="41187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4)</a:t>
            </a:r>
          </a:p>
        </p:txBody>
      </p:sp>
      <p:sp>
        <p:nvSpPr>
          <p:cNvPr id="57" name="Shape: Number 3"/>
          <p:cNvSpPr txBox="1"/>
          <p:nvPr/>
        </p:nvSpPr>
        <p:spPr>
          <a:xfrm>
            <a:off x="65300" y="2403649"/>
            <a:ext cx="41187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3)</a:t>
            </a:r>
          </a:p>
        </p:txBody>
      </p:sp>
      <p:sp>
        <p:nvSpPr>
          <p:cNvPr id="58" name="Shape: Number 2"/>
          <p:cNvSpPr txBox="1"/>
          <p:nvPr/>
        </p:nvSpPr>
        <p:spPr>
          <a:xfrm>
            <a:off x="65300" y="1834843"/>
            <a:ext cx="41187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2)</a:t>
            </a:r>
          </a:p>
        </p:txBody>
      </p:sp>
      <p:sp>
        <p:nvSpPr>
          <p:cNvPr id="59" name="Shape: Number 1"/>
          <p:cNvSpPr txBox="1"/>
          <p:nvPr/>
        </p:nvSpPr>
        <p:spPr>
          <a:xfrm>
            <a:off x="65300" y="1266038"/>
            <a:ext cx="41187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1)</a:t>
            </a:r>
          </a:p>
        </p:txBody>
      </p:sp>
      <p:sp>
        <p:nvSpPr>
          <p:cNvPr id="64" name="Textbox: Line 2"/>
          <p:cNvSpPr txBox="1"/>
          <p:nvPr/>
        </p:nvSpPr>
        <p:spPr>
          <a:xfrm>
            <a:off x="585160" y="4110065"/>
            <a:ext cx="6065157"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Questions I would like to ask about the topics in this resource are …</a:t>
            </a:r>
            <a:endParaRPr lang="en-GB" sz="1200" dirty="0">
              <a:latin typeface="Segoe UI" pitchFamily="34" charset="0"/>
              <a:ea typeface="Segoe UI" pitchFamily="34" charset="0"/>
              <a:cs typeface="Segoe UI" pitchFamily="34" charset="0"/>
            </a:endParaRPr>
          </a:p>
        </p:txBody>
      </p:sp>
      <p:sp>
        <p:nvSpPr>
          <p:cNvPr id="65" name="Textbox: Line 1"/>
          <p:cNvSpPr txBox="1"/>
          <p:nvPr/>
        </p:nvSpPr>
        <p:spPr>
          <a:xfrm>
            <a:off x="585162" y="2972454"/>
            <a:ext cx="6303790"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I recognise the effects of the Holy Spirit in my life when …</a:t>
            </a:r>
            <a:endParaRPr lang="en-GB" sz="1200" dirty="0">
              <a:latin typeface="Segoe UI" pitchFamily="34" charset="0"/>
              <a:ea typeface="Segoe UI" pitchFamily="34" charset="0"/>
              <a:cs typeface="Segoe UI" pitchFamily="34" charset="0"/>
            </a:endParaRPr>
          </a:p>
        </p:txBody>
      </p:sp>
      <p:sp>
        <p:nvSpPr>
          <p:cNvPr id="67" name="Shape: Number 2"/>
          <p:cNvSpPr txBox="1"/>
          <p:nvPr/>
        </p:nvSpPr>
        <p:spPr>
          <a:xfrm>
            <a:off x="65300" y="4107535"/>
            <a:ext cx="41187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6)</a:t>
            </a:r>
          </a:p>
        </p:txBody>
      </p:sp>
      <p:sp>
        <p:nvSpPr>
          <p:cNvPr id="68" name="Shape: Number 1"/>
          <p:cNvSpPr txBox="1"/>
          <p:nvPr/>
        </p:nvSpPr>
        <p:spPr>
          <a:xfrm>
            <a:off x="65300" y="3539994"/>
            <a:ext cx="41187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5)</a:t>
            </a:r>
          </a:p>
        </p:txBody>
      </p:sp>
      <p:pic>
        <p:nvPicPr>
          <p:cNvPr id="24" name="Image" descr="http://www.endtimepilgrim.org/pente.jpg"/>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762289" y="133011"/>
            <a:ext cx="1224341" cy="1224341"/>
          </a:xfrm>
          <a:prstGeom prst="rect">
            <a:avLst/>
          </a:prstGeom>
          <a:noFill/>
          <a:ln>
            <a:noFill/>
          </a:ln>
        </p:spPr>
      </p:pic>
    </p:spTree>
    <p:extLst>
      <p:ext uri="{BB962C8B-B14F-4D97-AF65-F5344CB8AC3E}">
        <p14:creationId xmlns:p14="http://schemas.microsoft.com/office/powerpoint/2010/main" val="2033548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Border 2"/>
          <p:cNvSpPr/>
          <p:nvPr/>
        </p:nvSpPr>
        <p:spPr>
          <a:xfrm>
            <a:off x="909158" y="2782354"/>
            <a:ext cx="8090842" cy="881032"/>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909160" y="1775533"/>
            <a:ext cx="8090840" cy="803613"/>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0" name="Textbox: Line 2"/>
          <p:cNvSpPr txBox="1"/>
          <p:nvPr/>
        </p:nvSpPr>
        <p:spPr>
          <a:xfrm>
            <a:off x="909161" y="2709279"/>
            <a:ext cx="8090839" cy="954107"/>
          </a:xfrm>
          <a:prstGeom prst="rect">
            <a:avLst/>
          </a:prstGeom>
          <a:noFill/>
        </p:spPr>
        <p:txBody>
          <a:bodyPr wrap="square" rtlCol="0">
            <a:spAutoFit/>
          </a:bodyPr>
          <a:lstStyle/>
          <a:p>
            <a:pPr lvl="0">
              <a:spcAft>
                <a:spcPts val="1800"/>
              </a:spcAft>
            </a:pPr>
            <a:r>
              <a:rPr lang="en-NZ" sz="2800" i="1" dirty="0">
                <a:latin typeface="+mj-lt"/>
                <a:ea typeface="Segoe UI" pitchFamily="34" charset="0"/>
                <a:cs typeface="Segoe UI" pitchFamily="34" charset="0"/>
              </a:rPr>
              <a:t>recognise the effects of the Spirit in the lives of the foundation members of the Church</a:t>
            </a:r>
          </a:p>
        </p:txBody>
      </p:sp>
      <p:sp>
        <p:nvSpPr>
          <p:cNvPr id="21" name="Textbox: Line 1"/>
          <p:cNvSpPr txBox="1"/>
          <p:nvPr/>
        </p:nvSpPr>
        <p:spPr>
          <a:xfrm>
            <a:off x="909161" y="1710201"/>
            <a:ext cx="8234839" cy="954107"/>
          </a:xfrm>
          <a:prstGeom prst="rect">
            <a:avLst/>
          </a:prstGeom>
          <a:noFill/>
        </p:spPr>
        <p:txBody>
          <a:bodyPr wrap="square" rtlCol="0">
            <a:spAutoFit/>
          </a:bodyPr>
          <a:lstStyle/>
          <a:p>
            <a:pPr lvl="0">
              <a:spcAft>
                <a:spcPts val="1800"/>
              </a:spcAft>
            </a:pPr>
            <a:r>
              <a:rPr lang="en-NZ" sz="2800" i="1" dirty="0">
                <a:latin typeface="+mj-lt"/>
                <a:ea typeface="Segoe UI" pitchFamily="34" charset="0"/>
                <a:cs typeface="Segoe UI" pitchFamily="34" charset="0"/>
              </a:rPr>
              <a:t>identify who were the foundation members of the Church </a:t>
            </a:r>
          </a:p>
        </p:txBody>
      </p:sp>
      <p:sp>
        <p:nvSpPr>
          <p:cNvPr id="28" name="Shape: Number 2"/>
          <p:cNvSpPr txBox="1"/>
          <p:nvPr/>
        </p:nvSpPr>
        <p:spPr>
          <a:xfrm>
            <a:off x="389299" y="2710930"/>
            <a:ext cx="559217" cy="523220"/>
          </a:xfrm>
          <a:prstGeom prst="rect">
            <a:avLst/>
          </a:prstGeom>
          <a:noFill/>
        </p:spPr>
        <p:txBody>
          <a:bodyPr wrap="square" rtlCol="0">
            <a:spAutoFit/>
          </a:bodyPr>
          <a:lstStyle/>
          <a:p>
            <a:r>
              <a:rPr lang="en-GB" sz="2800" i="1" dirty="0">
                <a:latin typeface="Segoe UI" pitchFamily="34" charset="0"/>
                <a:ea typeface="Segoe UI" pitchFamily="34" charset="0"/>
                <a:cs typeface="Segoe UI" pitchFamily="34" charset="0"/>
              </a:rPr>
              <a:t>2)</a:t>
            </a:r>
          </a:p>
        </p:txBody>
      </p:sp>
      <p:sp>
        <p:nvSpPr>
          <p:cNvPr id="29" name="Shape: Number 1"/>
          <p:cNvSpPr txBox="1"/>
          <p:nvPr/>
        </p:nvSpPr>
        <p:spPr>
          <a:xfrm>
            <a:off x="389299" y="1710202"/>
            <a:ext cx="559217" cy="523220"/>
          </a:xfrm>
          <a:prstGeom prst="rect">
            <a:avLst/>
          </a:prstGeom>
          <a:noFill/>
        </p:spPr>
        <p:txBody>
          <a:bodyPr wrap="square" rtlCol="0">
            <a:spAutoFit/>
          </a:bodyPr>
          <a:lstStyle/>
          <a:p>
            <a:r>
              <a:rPr lang="en-GB" sz="2800" i="1" dirty="0">
                <a:latin typeface="Segoe UI" pitchFamily="34" charset="0"/>
                <a:ea typeface="Segoe UI" pitchFamily="34" charset="0"/>
                <a:cs typeface="Segoe UI" pitchFamily="34" charset="0"/>
              </a:rPr>
              <a:t>1)</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S-02</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p:cNvSpPr txBox="1"/>
          <p:nvPr/>
        </p:nvSpPr>
        <p:spPr>
          <a:xfrm>
            <a:off x="3402451" y="4912668"/>
            <a:ext cx="233910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in each caption space to reveal text</a:t>
            </a: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US" sz="3600" b="1" dirty="0"/>
              <a:t>Learning Intentions</a:t>
            </a:r>
            <a:endParaRPr lang="en-GB" sz="3600" b="1" dirty="0"/>
          </a:p>
        </p:txBody>
      </p:sp>
      <p:sp>
        <p:nvSpPr>
          <p:cNvPr id="18" name="TextBox Top"/>
          <p:cNvSpPr txBox="1"/>
          <p:nvPr/>
        </p:nvSpPr>
        <p:spPr>
          <a:xfrm>
            <a:off x="869238" y="1108818"/>
            <a:ext cx="5852160" cy="523220"/>
          </a:xfrm>
          <a:prstGeom prst="rect">
            <a:avLst/>
          </a:prstGeom>
          <a:noFill/>
        </p:spPr>
        <p:txBody>
          <a:bodyPr wrap="square" rtlCol="0">
            <a:spAutoFit/>
          </a:bodyPr>
          <a:lstStyle/>
          <a:p>
            <a:r>
              <a:rPr lang="en-NZ" sz="2800" dirty="0"/>
              <a:t>The children will:</a:t>
            </a:r>
          </a:p>
        </p:txBody>
      </p:sp>
      <p:pic>
        <p:nvPicPr>
          <p:cNvPr id="16" name="Image" descr="http://www.endtimepilgrim.org/pente.jpg"/>
          <p:cNvPicPr/>
          <p:nvPr/>
        </p:nvPicPr>
        <p:blipFill>
          <a:blip r:embed="rId3">
            <a:extLst>
              <a:ext uri="{28A0092B-C50C-407E-A947-70E740481C1C}">
                <a14:useLocalDpi xmlns:a14="http://schemas.microsoft.com/office/drawing/2010/main" val="0"/>
              </a:ext>
            </a:extLst>
          </a:blip>
          <a:srcRect/>
          <a:stretch>
            <a:fillRect/>
          </a:stretch>
        </p:blipFill>
        <p:spPr bwMode="auto">
          <a:xfrm>
            <a:off x="6821162" y="555544"/>
            <a:ext cx="1146463" cy="1146463"/>
          </a:xfrm>
          <a:prstGeom prst="rect">
            <a:avLst/>
          </a:prstGeom>
          <a:noFill/>
          <a:ln>
            <a:noFill/>
          </a:ln>
        </p:spPr>
      </p:pic>
    </p:spTree>
    <p:extLst>
      <p:ext uri="{BB962C8B-B14F-4D97-AF65-F5344CB8AC3E}">
        <p14:creationId xmlns:p14="http://schemas.microsoft.com/office/powerpoint/2010/main" val="982527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31"/>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100" fill="hold"/>
                                        <p:tgtEl>
                                          <p:spTgt spid="21"/>
                                        </p:tgtEl>
                                        <p:attrNameLst>
                                          <p:attrName>style.color</p:attrName>
                                        </p:attrNameLst>
                                      </p:cBhvr>
                                      <p:to>
                                        <a:schemeClr val="tx1"/>
                                      </p:to>
                                    </p:animClr>
                                  </p:childTnLst>
                                </p:cTn>
                              </p:par>
                              <p:par>
                                <p:cTn id="15" presetID="3" presetClass="emph" presetSubtype="2" fill="hold" grpId="1" nodeType="withEffect">
                                  <p:stCondLst>
                                    <p:cond delay="0"/>
                                  </p:stCondLst>
                                  <p:childTnLst>
                                    <p:animClr clrSpc="rgb" dir="cw">
                                      <p:cBhvr override="childStyle">
                                        <p:cTn id="16" dur="100" fill="hold"/>
                                        <p:tgtEl>
                                          <p:spTgt spid="20"/>
                                        </p:tgtEl>
                                        <p:attrNameLst>
                                          <p:attrName>style.color</p:attrName>
                                        </p:attrNameLst>
                                      </p:cBhvr>
                                      <p:to>
                                        <a:schemeClr val="tx1"/>
                                      </p:to>
                                    </p:animClr>
                                  </p:childTnLst>
                                </p:cTn>
                              </p:par>
                              <p:par>
                                <p:cTn id="17" presetID="1" presetClass="exit" presetSubtype="0" fill="hold" grpId="3"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9" restart="whenNotActive" fill="hold" evtFilter="cancelBubble" nodeType="interactiveSeq">
                <p:stCondLst>
                  <p:cond evt="onClick" delay="0">
                    <p:tgtEl>
                      <p:spTgt spid="32"/>
                    </p:tgtEl>
                  </p:cond>
                </p:stCondLst>
                <p:endSync evt="end" delay="0">
                  <p:rtn val="all"/>
                </p:endSync>
                <p:childTnLst>
                  <p:par>
                    <p:cTn id="20" fill="hold">
                      <p:stCondLst>
                        <p:cond delay="0"/>
                      </p:stCondLst>
                      <p:childTnLst>
                        <p:par>
                          <p:cTn id="21" fill="hold">
                            <p:stCondLst>
                              <p:cond delay="0"/>
                            </p:stCondLst>
                            <p:childTnLst>
                              <p:par>
                                <p:cTn id="22" presetID="3" presetClass="emph" presetSubtype="2" fill="hold" grpId="2" nodeType="withEffect">
                                  <p:stCondLst>
                                    <p:cond delay="0"/>
                                  </p:stCondLst>
                                  <p:childTnLst>
                                    <p:animClr clrSpc="rgb" dir="cw">
                                      <p:cBhvr override="childStyle">
                                        <p:cTn id="23" dur="100" fill="hold"/>
                                        <p:tgtEl>
                                          <p:spTgt spid="21"/>
                                        </p:tgtEl>
                                        <p:attrNameLst>
                                          <p:attrName>style.color</p:attrName>
                                        </p:attrNameLst>
                                      </p:cBhvr>
                                      <p:to>
                                        <a:schemeClr val="tx1"/>
                                      </p:to>
                                    </p:animClr>
                                  </p:childTnLst>
                                </p:cTn>
                              </p:par>
                              <p:par>
                                <p:cTn id="24" presetID="3" presetClass="emph" presetSubtype="2" fill="hold" grpId="2" nodeType="withEffect">
                                  <p:stCondLst>
                                    <p:cond delay="0"/>
                                  </p:stCondLst>
                                  <p:childTnLst>
                                    <p:animClr clrSpc="rgb" dir="cw">
                                      <p:cBhvr override="childStyle">
                                        <p:cTn id="25" dur="100" fill="hold"/>
                                        <p:tgtEl>
                                          <p:spTgt spid="20"/>
                                        </p:tgtEl>
                                        <p:attrNameLst>
                                          <p:attrName>style.color</p:attrName>
                                        </p:attrNameLst>
                                      </p:cBhvr>
                                      <p:to>
                                        <a:schemeClr val="tx1"/>
                                      </p:to>
                                    </p:animClr>
                                  </p:childTnLst>
                                </p:cTn>
                              </p:par>
                              <p:par>
                                <p:cTn id="26" presetID="1" presetClass="exit" presetSubtype="0" fill="hold" grpId="4" nodeType="withEffect">
                                  <p:stCondLst>
                                    <p:cond delay="0"/>
                                  </p:stCondLst>
                                  <p:childTnLst>
                                    <p:set>
                                      <p:cBhvr>
                                        <p:cTn id="2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0" grpId="0"/>
      <p:bldP spid="20" grpId="1"/>
      <p:bldP spid="20" grpId="2"/>
      <p:bldP spid="20" grpId="3"/>
      <p:bldP spid="20" grpId="4"/>
      <p:bldP spid="21" grpId="0"/>
      <p:bldP spid="21" grpId="1"/>
      <p:bldP spid="21"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tile"/>
          <p:cNvSpPr txBox="1"/>
          <p:nvPr/>
        </p:nvSpPr>
        <p:spPr>
          <a:xfrm>
            <a:off x="0" y="-17728"/>
            <a:ext cx="9144000" cy="646331"/>
          </a:xfrm>
          <a:prstGeom prst="rect">
            <a:avLst/>
          </a:prstGeom>
          <a:noFill/>
        </p:spPr>
        <p:txBody>
          <a:bodyPr wrap="square" rtlCol="0">
            <a:spAutoFit/>
          </a:bodyPr>
          <a:lstStyle/>
          <a:p>
            <a:pPr algn="ctr"/>
            <a:r>
              <a:rPr lang="en-NZ" sz="3600" b="1" dirty="0"/>
              <a:t>What do you know about Pentecost? </a:t>
            </a:r>
            <a:endParaRPr lang="en-GB" sz="3600" b="1" dirty="0"/>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S-03A</a:t>
            </a: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0" y="705281"/>
            <a:ext cx="2130391" cy="369332"/>
          </a:xfrm>
          <a:prstGeom prst="rect">
            <a:avLst/>
          </a:prstGeom>
          <a:noFill/>
        </p:spPr>
        <p:txBody>
          <a:bodyPr wrap="none" rtlCol="0">
            <a:spAutoFit/>
          </a:bodyPr>
          <a:lstStyle/>
          <a:p>
            <a:r>
              <a:rPr lang="en-NZ" b="1" u="sng" dirty="0"/>
              <a:t>Circle TRUE or FALSE</a:t>
            </a:r>
          </a:p>
        </p:txBody>
      </p:sp>
      <p:sp>
        <p:nvSpPr>
          <p:cNvPr id="4" name="Textbox 2"/>
          <p:cNvSpPr/>
          <p:nvPr/>
        </p:nvSpPr>
        <p:spPr>
          <a:xfrm>
            <a:off x="11569" y="1151292"/>
            <a:ext cx="9144000" cy="3400931"/>
          </a:xfrm>
          <a:prstGeom prst="rect">
            <a:avLst/>
          </a:prstGeom>
        </p:spPr>
        <p:txBody>
          <a:bodyPr wrap="square">
            <a:spAutoFit/>
          </a:bodyPr>
          <a:lstStyle/>
          <a:p>
            <a:pPr marL="342900" lvl="0" indent="-342900">
              <a:spcAft>
                <a:spcPts val="1000"/>
              </a:spcAft>
              <a:buClr>
                <a:schemeClr val="tx1"/>
              </a:buClr>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PENTECOST is the feast that celebrates the coming of the Holy Spirit.</a:t>
            </a:r>
          </a:p>
          <a:p>
            <a:pPr marL="342900" lvl="0" indent="-342900">
              <a:spcAft>
                <a:spcPts val="1000"/>
              </a:spcAft>
              <a:buClr>
                <a:schemeClr val="tx1"/>
              </a:buClr>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The Liturgical colour for PENTECOST is green.</a:t>
            </a:r>
            <a:r>
              <a:rPr lang="en-NZ" sz="11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spcAft>
                <a:spcPts val="1000"/>
              </a:spcAft>
              <a:buClr>
                <a:schemeClr val="tx1"/>
              </a:buClr>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PENTECOST is the last feast in the Easter season.</a:t>
            </a:r>
          </a:p>
          <a:p>
            <a:pPr marL="342900" lvl="0" indent="-342900">
              <a:spcAft>
                <a:spcPts val="1000"/>
              </a:spcAft>
              <a:buClr>
                <a:schemeClr val="tx1"/>
              </a:buClr>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Jesus was present with the apostles at PENTECOST.</a:t>
            </a:r>
          </a:p>
          <a:p>
            <a:pPr marL="342900" lvl="0" indent="-342900">
              <a:spcAft>
                <a:spcPts val="1000"/>
              </a:spcAft>
              <a:buClr>
                <a:schemeClr val="tx1"/>
              </a:buClr>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When the Holy Spirit came it sounded like rain on the roof. </a:t>
            </a:r>
          </a:p>
          <a:p>
            <a:pPr marL="342900" lvl="0" indent="-342900">
              <a:spcAft>
                <a:spcPts val="1000"/>
              </a:spcAft>
              <a:buClr>
                <a:schemeClr val="tx1"/>
              </a:buClr>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The Holy Spirit is the Spirit of Jesus. </a:t>
            </a:r>
          </a:p>
          <a:p>
            <a:pPr marL="342900" lvl="0" indent="-342900">
              <a:spcAft>
                <a:spcPts val="1000"/>
              </a:spcAft>
              <a:buClr>
                <a:schemeClr val="tx1"/>
              </a:buClr>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The apostles were gathered in the temple when the Holy Spirit came.</a:t>
            </a:r>
          </a:p>
          <a:p>
            <a:pPr marL="342900" lvl="0" indent="-342900">
              <a:spcAft>
                <a:spcPts val="1000"/>
              </a:spcAft>
              <a:buClr>
                <a:schemeClr val="tx1"/>
              </a:buClr>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Mary, Jesus’ mother, was present at PENTECOST. </a:t>
            </a:r>
          </a:p>
          <a:p>
            <a:pPr marL="342900" lvl="0" indent="-342900">
              <a:spcAft>
                <a:spcPts val="1000"/>
              </a:spcAft>
              <a:buClr>
                <a:schemeClr val="tx1"/>
              </a:buClr>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The feast of the Ascension comes after PENTECOST.</a:t>
            </a:r>
          </a:p>
          <a:p>
            <a:pPr marL="342900" lvl="0" indent="-342900">
              <a:spcAft>
                <a:spcPts val="1000"/>
              </a:spcAft>
              <a:buClr>
                <a:schemeClr val="tx1"/>
              </a:buClr>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The Holy Spirit took away the apostles’ fear. </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Image" descr="Image result for liturgical calendar showing Pentecos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6201" y="692403"/>
            <a:ext cx="1908382" cy="928053"/>
          </a:xfrm>
          <a:prstGeom prst="rect">
            <a:avLst/>
          </a:prstGeom>
          <a:noFill/>
          <a:ln>
            <a:noFill/>
          </a:ln>
        </p:spPr>
      </p:pic>
      <p:sp>
        <p:nvSpPr>
          <p:cNvPr id="18" name="TextBox True False"/>
          <p:cNvSpPr txBox="1"/>
          <p:nvPr/>
        </p:nvSpPr>
        <p:spPr>
          <a:xfrm>
            <a:off x="5844771" y="1038056"/>
            <a:ext cx="1513275" cy="3522375"/>
          </a:xfrm>
          <a:prstGeom prst="rect">
            <a:avLst/>
          </a:prstGeom>
          <a:noFill/>
        </p:spPr>
        <p:txBody>
          <a:bodyPr wrap="square" rtlCol="0">
            <a:spAutoFit/>
          </a:bodyPr>
          <a:lstStyle/>
          <a:p>
            <a:pPr>
              <a:lnSpc>
                <a:spcPts val="2650"/>
              </a:lnSpc>
            </a:pPr>
            <a:r>
              <a:rPr lang="en-NZ" sz="1600" dirty="0"/>
              <a:t>TRUE | FALSE</a:t>
            </a:r>
          </a:p>
          <a:p>
            <a:pPr>
              <a:lnSpc>
                <a:spcPts val="2650"/>
              </a:lnSpc>
            </a:pPr>
            <a:r>
              <a:rPr lang="en-NZ" sz="1600" dirty="0"/>
              <a:t>TRUE | FALSE</a:t>
            </a:r>
          </a:p>
          <a:p>
            <a:pPr>
              <a:lnSpc>
                <a:spcPts val="2650"/>
              </a:lnSpc>
            </a:pPr>
            <a:r>
              <a:rPr lang="en-NZ" sz="1600" dirty="0"/>
              <a:t>TRUE | FALSE</a:t>
            </a:r>
          </a:p>
          <a:p>
            <a:pPr>
              <a:lnSpc>
                <a:spcPts val="2650"/>
              </a:lnSpc>
            </a:pPr>
            <a:r>
              <a:rPr lang="en-NZ" sz="1600" dirty="0"/>
              <a:t>TRUE | FALSE</a:t>
            </a:r>
          </a:p>
          <a:p>
            <a:pPr>
              <a:lnSpc>
                <a:spcPts val="2650"/>
              </a:lnSpc>
            </a:pPr>
            <a:r>
              <a:rPr lang="en-NZ" sz="1600" dirty="0"/>
              <a:t>TRUE | FALSE</a:t>
            </a:r>
          </a:p>
          <a:p>
            <a:pPr>
              <a:lnSpc>
                <a:spcPts val="2650"/>
              </a:lnSpc>
            </a:pPr>
            <a:r>
              <a:rPr lang="en-NZ" sz="1600" dirty="0"/>
              <a:t>TRUE | FALSE</a:t>
            </a:r>
          </a:p>
          <a:p>
            <a:pPr>
              <a:lnSpc>
                <a:spcPts val="2650"/>
              </a:lnSpc>
            </a:pPr>
            <a:r>
              <a:rPr lang="en-NZ" sz="1600" dirty="0"/>
              <a:t>TRUE | FALSE</a:t>
            </a:r>
          </a:p>
          <a:p>
            <a:pPr>
              <a:lnSpc>
                <a:spcPts val="2650"/>
              </a:lnSpc>
            </a:pPr>
            <a:r>
              <a:rPr lang="en-NZ" sz="1600" dirty="0"/>
              <a:t>TRUE | FALSE</a:t>
            </a:r>
          </a:p>
          <a:p>
            <a:pPr>
              <a:lnSpc>
                <a:spcPts val="2650"/>
              </a:lnSpc>
            </a:pPr>
            <a:r>
              <a:rPr lang="en-NZ" sz="1600" dirty="0"/>
              <a:t>TRUE | FALSE</a:t>
            </a:r>
          </a:p>
          <a:p>
            <a:pPr>
              <a:lnSpc>
                <a:spcPts val="2650"/>
              </a:lnSpc>
            </a:pPr>
            <a:r>
              <a:rPr lang="en-NZ" sz="1600" dirty="0"/>
              <a:t>TRUE | FALSE</a:t>
            </a:r>
          </a:p>
        </p:txBody>
      </p:sp>
    </p:spTree>
    <p:extLst>
      <p:ext uri="{BB962C8B-B14F-4D97-AF65-F5344CB8AC3E}">
        <p14:creationId xmlns:p14="http://schemas.microsoft.com/office/powerpoint/2010/main" val="215970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tile"/>
          <p:cNvSpPr txBox="1"/>
          <p:nvPr/>
        </p:nvSpPr>
        <p:spPr>
          <a:xfrm>
            <a:off x="0" y="-17728"/>
            <a:ext cx="9144000" cy="646331"/>
          </a:xfrm>
          <a:prstGeom prst="rect">
            <a:avLst/>
          </a:prstGeom>
          <a:noFill/>
        </p:spPr>
        <p:txBody>
          <a:bodyPr wrap="square" rtlCol="0">
            <a:spAutoFit/>
          </a:bodyPr>
          <a:lstStyle/>
          <a:p>
            <a:pPr algn="ctr"/>
            <a:r>
              <a:rPr lang="en-NZ" sz="3600" b="1" dirty="0"/>
              <a:t>What do you know about Pentecost? </a:t>
            </a:r>
            <a:endParaRPr lang="en-GB" sz="3600" b="1" dirty="0"/>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S-03B</a:t>
            </a: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1569" y="1151292"/>
            <a:ext cx="9144000" cy="3400931"/>
          </a:xfrm>
          <a:prstGeom prst="rect">
            <a:avLst/>
          </a:prstGeom>
        </p:spPr>
        <p:txBody>
          <a:bodyPr wrap="square">
            <a:spAutoFit/>
          </a:bodyPr>
          <a:lstStyle/>
          <a:p>
            <a:pPr marL="342900" lvl="0" indent="-342900">
              <a:spcAft>
                <a:spcPts val="1000"/>
              </a:spcAft>
              <a:buClr>
                <a:schemeClr val="tx1"/>
              </a:buClr>
              <a:buFont typeface="+mj-lt"/>
              <a:buAutoNum type="arabicParenR" startAt="11"/>
            </a:pPr>
            <a:r>
              <a:rPr lang="en-NZ" sz="1400" dirty="0">
                <a:latin typeface="Calibri" panose="020F0502020204030204" pitchFamily="34" charset="0"/>
                <a:ea typeface="Calibri" panose="020F0502020204030204" pitchFamily="34" charset="0"/>
                <a:cs typeface="Times New Roman" panose="02020603050405020304" pitchFamily="18" charset="0"/>
              </a:rPr>
              <a:t>PENTECOST means fifty because it happened 50 days after Easter.  </a:t>
            </a:r>
          </a:p>
          <a:p>
            <a:pPr marL="342900" lvl="0" indent="-342900">
              <a:spcAft>
                <a:spcPts val="1000"/>
              </a:spcAft>
              <a:buClr>
                <a:schemeClr val="tx1"/>
              </a:buClr>
              <a:buFont typeface="+mj-lt"/>
              <a:buAutoNum type="arabicParenR" startAt="11"/>
            </a:pPr>
            <a:r>
              <a:rPr lang="en-NZ" sz="1400" dirty="0">
                <a:latin typeface="Calibri" panose="020F0502020204030204" pitchFamily="34" charset="0"/>
                <a:ea typeface="Calibri" panose="020F0502020204030204" pitchFamily="34" charset="0"/>
                <a:cs typeface="Times New Roman" panose="02020603050405020304" pitchFamily="18" charset="0"/>
              </a:rPr>
              <a:t>PENTECOST is known as the birthday of the Church. </a:t>
            </a:r>
          </a:p>
          <a:p>
            <a:pPr marL="342900" lvl="0" indent="-342900">
              <a:spcAft>
                <a:spcPts val="1000"/>
              </a:spcAft>
              <a:buClr>
                <a:schemeClr val="tx1"/>
              </a:buClr>
              <a:buFont typeface="+mj-lt"/>
              <a:buAutoNum type="arabicParenR" startAt="11"/>
            </a:pPr>
            <a:r>
              <a:rPr lang="en-NZ" sz="1400" dirty="0">
                <a:latin typeface="Calibri" panose="020F0502020204030204" pitchFamily="34" charset="0"/>
                <a:ea typeface="Calibri" panose="020F0502020204030204" pitchFamily="34" charset="0"/>
                <a:cs typeface="Times New Roman" panose="02020603050405020304" pitchFamily="18" charset="0"/>
              </a:rPr>
              <a:t>After PENTECOST the apostles hid away and did not speak about Jesus. </a:t>
            </a:r>
          </a:p>
          <a:p>
            <a:pPr marL="342900" lvl="0" indent="-342900">
              <a:spcAft>
                <a:spcPts val="1000"/>
              </a:spcAft>
              <a:buClr>
                <a:schemeClr val="tx1"/>
              </a:buClr>
              <a:buFont typeface="+mj-lt"/>
              <a:buAutoNum type="arabicParenR" startAt="11"/>
            </a:pPr>
            <a:r>
              <a:rPr lang="en-NZ" sz="1400" dirty="0">
                <a:latin typeface="Calibri" panose="020F0502020204030204" pitchFamily="34" charset="0"/>
                <a:ea typeface="Calibri" panose="020F0502020204030204" pitchFamily="34" charset="0"/>
                <a:cs typeface="Times New Roman" panose="02020603050405020304" pitchFamily="18" charset="0"/>
              </a:rPr>
              <a:t>There were about 120 people when the Holy Spirit came at PENTECOST. </a:t>
            </a:r>
          </a:p>
          <a:p>
            <a:pPr marL="342900" lvl="0" indent="-342900">
              <a:spcAft>
                <a:spcPts val="1000"/>
              </a:spcAft>
              <a:buClr>
                <a:schemeClr val="tx1"/>
              </a:buClr>
              <a:buFont typeface="+mj-lt"/>
              <a:buAutoNum type="arabicParenR" startAt="11"/>
            </a:pPr>
            <a:r>
              <a:rPr lang="en-NZ" sz="1400" dirty="0">
                <a:latin typeface="Calibri" panose="020F0502020204030204" pitchFamily="34" charset="0"/>
                <a:ea typeface="Calibri" panose="020F0502020204030204" pitchFamily="34" charset="0"/>
                <a:cs typeface="Times New Roman" panose="02020603050405020304" pitchFamily="18" charset="0"/>
              </a:rPr>
              <a:t>The first disciples of Jesus were the first members of the Church. </a:t>
            </a:r>
          </a:p>
          <a:p>
            <a:pPr marL="342900" lvl="0" indent="-342900">
              <a:spcAft>
                <a:spcPts val="1000"/>
              </a:spcAft>
              <a:buClr>
                <a:schemeClr val="tx1"/>
              </a:buClr>
              <a:buFont typeface="+mj-lt"/>
              <a:buAutoNum type="arabicParenR" startAt="11"/>
            </a:pPr>
            <a:r>
              <a:rPr lang="en-NZ" sz="1400" dirty="0">
                <a:latin typeface="Calibri" panose="020F0502020204030204" pitchFamily="34" charset="0"/>
                <a:ea typeface="Calibri" panose="020F0502020204030204" pitchFamily="34" charset="0"/>
                <a:cs typeface="Times New Roman" panose="02020603050405020304" pitchFamily="18" charset="0"/>
              </a:rPr>
              <a:t>PENTECOST fulfilled the promise Jesus made to always be with his friends. </a:t>
            </a:r>
          </a:p>
          <a:p>
            <a:pPr marL="342900" lvl="0" indent="-342900">
              <a:spcAft>
                <a:spcPts val="1000"/>
              </a:spcAft>
              <a:buClr>
                <a:schemeClr val="tx1"/>
              </a:buClr>
              <a:buFont typeface="+mj-lt"/>
              <a:buAutoNum type="arabicParenR" startAt="11"/>
            </a:pPr>
            <a:r>
              <a:rPr lang="en-NZ" sz="1400" dirty="0">
                <a:latin typeface="Calibri" panose="020F0502020204030204" pitchFamily="34" charset="0"/>
                <a:ea typeface="Calibri" panose="020F0502020204030204" pitchFamily="34" charset="0"/>
                <a:cs typeface="Times New Roman" panose="02020603050405020304" pitchFamily="18" charset="0"/>
              </a:rPr>
              <a:t>PENTECOST made it possible for Jesus to live in people through his spirit. </a:t>
            </a:r>
          </a:p>
          <a:p>
            <a:pPr marL="342900" lvl="0" indent="-342900">
              <a:spcAft>
                <a:spcPts val="1000"/>
              </a:spcAft>
              <a:buClr>
                <a:schemeClr val="tx1"/>
              </a:buClr>
              <a:buFont typeface="+mj-lt"/>
              <a:buAutoNum type="arabicParenR" startAt="11"/>
            </a:pPr>
            <a:r>
              <a:rPr lang="en-NZ" sz="1400" dirty="0">
                <a:latin typeface="Calibri" panose="020F0502020204030204" pitchFamily="34" charset="0"/>
                <a:ea typeface="Calibri" panose="020F0502020204030204" pitchFamily="34" charset="0"/>
                <a:cs typeface="Times New Roman" panose="02020603050405020304" pitchFamily="18" charset="0"/>
              </a:rPr>
              <a:t>After PENTECOST the apostles forgot about Jesus. </a:t>
            </a:r>
          </a:p>
          <a:p>
            <a:pPr marL="342900" lvl="0" indent="-342900">
              <a:spcAft>
                <a:spcPts val="1000"/>
              </a:spcAft>
              <a:buClr>
                <a:schemeClr val="tx1"/>
              </a:buClr>
              <a:buFont typeface="+mj-lt"/>
              <a:buAutoNum type="arabicParenR" startAt="11"/>
            </a:pPr>
            <a:r>
              <a:rPr lang="en-NZ" sz="1400" dirty="0">
                <a:latin typeface="Calibri" panose="020F0502020204030204" pitchFamily="34" charset="0"/>
                <a:ea typeface="Calibri" panose="020F0502020204030204" pitchFamily="34" charset="0"/>
                <a:cs typeface="Times New Roman" panose="02020603050405020304" pitchFamily="18" charset="0"/>
              </a:rPr>
              <a:t>Prayer was a very important part of the life of the early Church members. </a:t>
            </a:r>
          </a:p>
          <a:p>
            <a:pPr marL="342900" lvl="0" indent="-342900">
              <a:spcAft>
                <a:spcPts val="1000"/>
              </a:spcAft>
              <a:buClr>
                <a:schemeClr val="tx1"/>
              </a:buClr>
              <a:buFont typeface="+mj-lt"/>
              <a:buAutoNum type="arabicParenR" startAt="11"/>
            </a:pPr>
            <a:r>
              <a:rPr lang="en-NZ" sz="1400" dirty="0">
                <a:latin typeface="Calibri" panose="020F0502020204030204" pitchFamily="34" charset="0"/>
                <a:ea typeface="Calibri" panose="020F0502020204030204" pitchFamily="34" charset="0"/>
                <a:cs typeface="Times New Roman" panose="02020603050405020304" pitchFamily="18" charset="0"/>
              </a:rPr>
              <a:t>Red vestments symbolise the tongues of fire that appeared at PENTECOST.</a:t>
            </a:r>
          </a:p>
        </p:txBody>
      </p:sp>
      <p:sp>
        <p:nvSpPr>
          <p:cNvPr id="9" name="TextBox 8"/>
          <p:cNvSpPr txBox="1"/>
          <p:nvPr/>
        </p:nvSpPr>
        <p:spPr>
          <a:xfrm>
            <a:off x="0" y="705281"/>
            <a:ext cx="2130391" cy="369332"/>
          </a:xfrm>
          <a:prstGeom prst="rect">
            <a:avLst/>
          </a:prstGeom>
          <a:noFill/>
        </p:spPr>
        <p:txBody>
          <a:bodyPr wrap="none" rtlCol="0">
            <a:spAutoFit/>
          </a:bodyPr>
          <a:lstStyle/>
          <a:p>
            <a:r>
              <a:rPr lang="en-NZ" b="1" u="sng" dirty="0"/>
              <a:t>Circle TRUE or FALSE</a:t>
            </a:r>
          </a:p>
        </p:txBody>
      </p:sp>
      <p:pic>
        <p:nvPicPr>
          <p:cNvPr id="12" name="Image" descr="Image result for liturgical calendar showing Pentecos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6201" y="692403"/>
            <a:ext cx="1908382" cy="928053"/>
          </a:xfrm>
          <a:prstGeom prst="rect">
            <a:avLst/>
          </a:prstGeom>
          <a:noFill/>
          <a:ln>
            <a:noFill/>
          </a:ln>
        </p:spPr>
      </p:pic>
      <p:sp>
        <p:nvSpPr>
          <p:cNvPr id="14" name="TextBox True False"/>
          <p:cNvSpPr txBox="1"/>
          <p:nvPr/>
        </p:nvSpPr>
        <p:spPr>
          <a:xfrm>
            <a:off x="5844771" y="1038056"/>
            <a:ext cx="1513275" cy="3522375"/>
          </a:xfrm>
          <a:prstGeom prst="rect">
            <a:avLst/>
          </a:prstGeom>
          <a:noFill/>
        </p:spPr>
        <p:txBody>
          <a:bodyPr wrap="square" rtlCol="0">
            <a:spAutoFit/>
          </a:bodyPr>
          <a:lstStyle/>
          <a:p>
            <a:pPr>
              <a:lnSpc>
                <a:spcPts val="2650"/>
              </a:lnSpc>
            </a:pPr>
            <a:r>
              <a:rPr lang="en-NZ" sz="1600" dirty="0"/>
              <a:t>TRUE | FALSE</a:t>
            </a:r>
          </a:p>
          <a:p>
            <a:pPr>
              <a:lnSpc>
                <a:spcPts val="2650"/>
              </a:lnSpc>
            </a:pPr>
            <a:r>
              <a:rPr lang="en-NZ" sz="1600" dirty="0"/>
              <a:t>TRUE | FALSE</a:t>
            </a:r>
          </a:p>
          <a:p>
            <a:pPr>
              <a:lnSpc>
                <a:spcPts val="2650"/>
              </a:lnSpc>
            </a:pPr>
            <a:r>
              <a:rPr lang="en-NZ" sz="1600" dirty="0"/>
              <a:t>TRUE | FALSE</a:t>
            </a:r>
          </a:p>
          <a:p>
            <a:pPr>
              <a:lnSpc>
                <a:spcPts val="2650"/>
              </a:lnSpc>
            </a:pPr>
            <a:r>
              <a:rPr lang="en-NZ" sz="1600" dirty="0"/>
              <a:t>TRUE | FALSE</a:t>
            </a:r>
          </a:p>
          <a:p>
            <a:pPr>
              <a:lnSpc>
                <a:spcPts val="2650"/>
              </a:lnSpc>
            </a:pPr>
            <a:r>
              <a:rPr lang="en-NZ" sz="1600" dirty="0"/>
              <a:t>TRUE | FALSE</a:t>
            </a:r>
          </a:p>
          <a:p>
            <a:pPr>
              <a:lnSpc>
                <a:spcPts val="2650"/>
              </a:lnSpc>
            </a:pPr>
            <a:r>
              <a:rPr lang="en-NZ" sz="1600" dirty="0"/>
              <a:t>TRUE | FALSE</a:t>
            </a:r>
          </a:p>
          <a:p>
            <a:pPr>
              <a:lnSpc>
                <a:spcPts val="2650"/>
              </a:lnSpc>
            </a:pPr>
            <a:r>
              <a:rPr lang="en-NZ" sz="1600" dirty="0"/>
              <a:t>TRUE | FALSE</a:t>
            </a:r>
          </a:p>
          <a:p>
            <a:pPr>
              <a:lnSpc>
                <a:spcPts val="2650"/>
              </a:lnSpc>
            </a:pPr>
            <a:r>
              <a:rPr lang="en-NZ" sz="1600" dirty="0"/>
              <a:t>TRUE | FALSE</a:t>
            </a:r>
          </a:p>
          <a:p>
            <a:pPr>
              <a:lnSpc>
                <a:spcPts val="2650"/>
              </a:lnSpc>
            </a:pPr>
            <a:r>
              <a:rPr lang="en-NZ" sz="1600" dirty="0"/>
              <a:t>TRUE | FALSE</a:t>
            </a:r>
          </a:p>
          <a:p>
            <a:pPr>
              <a:lnSpc>
                <a:spcPts val="2650"/>
              </a:lnSpc>
            </a:pPr>
            <a:r>
              <a:rPr lang="en-NZ" sz="1600" dirty="0"/>
              <a:t>TRUE | FALSE</a:t>
            </a:r>
          </a:p>
        </p:txBody>
      </p:sp>
      <p:sp>
        <p:nvSpPr>
          <p:cNvPr id="16" name="Textbox: Tool instructions"/>
          <p:cNvSpPr txBox="1"/>
          <p:nvPr/>
        </p:nvSpPr>
        <p:spPr>
          <a:xfrm>
            <a:off x="3219708" y="4912668"/>
            <a:ext cx="270458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
        <p:nvSpPr>
          <p:cNvPr id="17"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48410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MOVE THIS OBJECT"/>
          <p:cNvSpPr txBox="1"/>
          <p:nvPr/>
        </p:nvSpPr>
        <p:spPr>
          <a:xfrm>
            <a:off x="0" y="-17728"/>
            <a:ext cx="9144000" cy="646331"/>
          </a:xfrm>
          <a:prstGeom prst="rect">
            <a:avLst/>
          </a:prstGeom>
          <a:noFill/>
        </p:spPr>
        <p:txBody>
          <a:bodyPr wrap="square" rtlCol="0">
            <a:spAutoFit/>
          </a:bodyPr>
          <a:lstStyle/>
          <a:p>
            <a:pPr algn="ctr"/>
            <a:r>
              <a:rPr lang="en-NZ" sz="3600" b="1" dirty="0"/>
              <a:t>Pentecost in the Liturgical Year</a:t>
            </a:r>
            <a:endParaRPr lang="en-GB" sz="3600" b="1" dirty="0"/>
          </a:p>
        </p:txBody>
      </p:sp>
      <p:sp>
        <p:nvSpPr>
          <p:cNvPr id="3" name="Shape: Pop-up window"/>
          <p:cNvSpPr/>
          <p:nvPr/>
        </p:nvSpPr>
        <p:spPr>
          <a:xfrm>
            <a:off x="4052302" y="966248"/>
            <a:ext cx="4709733" cy="2360204"/>
          </a:xfrm>
          <a:prstGeom prst="roundRect">
            <a:avLst>
              <a:gd name="adj" fmla="val 45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chemeClr val="tx1">
                  <a:lumMod val="95000"/>
                  <a:lumOff val="5000"/>
                </a:schemeClr>
              </a:buClr>
              <a:buFont typeface="Arial" panose="020B0604020202020204" pitchFamily="34" charset="0"/>
              <a:buChar char="•"/>
            </a:pPr>
            <a:r>
              <a:rPr lang="en-NZ" sz="2000" b="1" dirty="0">
                <a:solidFill>
                  <a:srgbClr val="FF0000"/>
                </a:solidFill>
              </a:rPr>
              <a:t>Pentecost</a:t>
            </a:r>
            <a:r>
              <a:rPr lang="en-NZ" sz="2000" dirty="0">
                <a:solidFill>
                  <a:schemeClr val="tx1"/>
                </a:solidFill>
              </a:rPr>
              <a:t> follows the feast of the …</a:t>
            </a:r>
          </a:p>
          <a:p>
            <a:pPr marL="285750" indent="-285750">
              <a:buClr>
                <a:schemeClr val="tx1">
                  <a:lumMod val="95000"/>
                  <a:lumOff val="5000"/>
                </a:schemeClr>
              </a:buClr>
              <a:buFont typeface="Arial" panose="020B0604020202020204" pitchFamily="34" charset="0"/>
              <a:buChar char="•"/>
            </a:pPr>
            <a:r>
              <a:rPr lang="en-NZ" sz="2000" b="1" dirty="0">
                <a:solidFill>
                  <a:srgbClr val="FF0000"/>
                </a:solidFill>
              </a:rPr>
              <a:t>Pentecost</a:t>
            </a:r>
            <a:r>
              <a:rPr lang="en-NZ" sz="2000" dirty="0">
                <a:solidFill>
                  <a:schemeClr val="tx1"/>
                </a:solidFill>
              </a:rPr>
              <a:t> is celebrated 50 days after …</a:t>
            </a:r>
          </a:p>
          <a:p>
            <a:pPr marL="285750" indent="-285750">
              <a:buClr>
                <a:schemeClr val="tx1">
                  <a:lumMod val="95000"/>
                  <a:lumOff val="5000"/>
                </a:schemeClr>
              </a:buClr>
              <a:buFont typeface="Arial" panose="020B0604020202020204" pitchFamily="34" charset="0"/>
              <a:buChar char="•"/>
            </a:pPr>
            <a:r>
              <a:rPr lang="en-NZ" sz="2000" b="1" dirty="0">
                <a:solidFill>
                  <a:srgbClr val="FF0000"/>
                </a:solidFill>
              </a:rPr>
              <a:t>Pentecost</a:t>
            </a:r>
            <a:r>
              <a:rPr lang="en-NZ" sz="2000" dirty="0">
                <a:solidFill>
                  <a:schemeClr val="tx1"/>
                </a:solidFill>
              </a:rPr>
              <a:t> is followed by …</a:t>
            </a:r>
          </a:p>
          <a:p>
            <a:pPr marL="285750" indent="-285750">
              <a:buClr>
                <a:schemeClr val="tx1">
                  <a:lumMod val="95000"/>
                  <a:lumOff val="5000"/>
                </a:schemeClr>
              </a:buClr>
              <a:buFont typeface="Arial" panose="020B0604020202020204" pitchFamily="34" charset="0"/>
              <a:buChar char="•"/>
            </a:pPr>
            <a:r>
              <a:rPr lang="en-NZ" sz="2000" dirty="0">
                <a:solidFill>
                  <a:schemeClr val="tx1"/>
                </a:solidFill>
              </a:rPr>
              <a:t>The Liturgical colour for </a:t>
            </a:r>
            <a:r>
              <a:rPr lang="en-NZ" sz="2000" b="1" dirty="0">
                <a:solidFill>
                  <a:srgbClr val="FF0000"/>
                </a:solidFill>
              </a:rPr>
              <a:t>Pentecost</a:t>
            </a:r>
            <a:r>
              <a:rPr lang="en-NZ" sz="2000" dirty="0">
                <a:solidFill>
                  <a:schemeClr val="tx1"/>
                </a:solidFill>
              </a:rPr>
              <a:t> is …</a:t>
            </a:r>
          </a:p>
          <a:p>
            <a:pPr marL="285750" indent="-285750">
              <a:buClr>
                <a:schemeClr val="tx1">
                  <a:lumMod val="95000"/>
                  <a:lumOff val="5000"/>
                </a:schemeClr>
              </a:buClr>
              <a:buFont typeface="Arial" panose="020B0604020202020204" pitchFamily="34" charset="0"/>
              <a:buChar char="•"/>
            </a:pPr>
            <a:r>
              <a:rPr lang="en-NZ" sz="2000" b="1" dirty="0">
                <a:solidFill>
                  <a:srgbClr val="FF0000"/>
                </a:solidFill>
              </a:rPr>
              <a:t>Pentecost</a:t>
            </a:r>
            <a:r>
              <a:rPr lang="en-NZ" sz="2000" dirty="0">
                <a:solidFill>
                  <a:schemeClr val="tx1"/>
                </a:solidFill>
              </a:rPr>
              <a:t> marks the Church’s …</a:t>
            </a:r>
          </a:p>
        </p:txBody>
      </p:sp>
      <p:sp>
        <p:nvSpPr>
          <p:cNvPr id="12" name="Shape: Close button"/>
          <p:cNvSpPr/>
          <p:nvPr/>
        </p:nvSpPr>
        <p:spPr>
          <a:xfrm>
            <a:off x="8415273" y="1091829"/>
            <a:ext cx="224727" cy="213547"/>
          </a:xfrm>
          <a:prstGeom prst="roundRect">
            <a:avLst>
              <a:gd name="adj" fmla="val 41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bg1"/>
                </a:solidFill>
              </a:rPr>
              <a:t>X</a:t>
            </a:r>
            <a:endParaRPr lang="en-GB" dirty="0">
              <a:solidFill>
                <a:schemeClr val="bg1"/>
              </a:solidFill>
            </a:endParaRPr>
          </a:p>
        </p:txBody>
      </p:sp>
      <p:sp>
        <p:nvSpPr>
          <p:cNvPr id="9"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a:t>
            </a: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1680193" y="4912668"/>
            <a:ext cx="4966423"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I-button to reveal information. </a:t>
            </a:r>
            <a:r>
              <a:rPr lang="en-GB" sz="900" dirty="0"/>
              <a:t>Click the video button to play the video </a:t>
            </a:r>
            <a:r>
              <a:rPr lang="en-NZ" sz="900" dirty="0"/>
              <a:t>‘What is Pentecost’</a:t>
            </a:r>
            <a:r>
              <a:rPr lang="en-GB" sz="900" dirty="0">
                <a:latin typeface="Arial" pitchFamily="34" charset="0"/>
                <a:cs typeface="Arial" pitchFamily="34" charset="0"/>
              </a:rPr>
              <a:t>.</a:t>
            </a:r>
            <a:endParaRPr lang="en-GB" sz="900" dirty="0"/>
          </a:p>
        </p:txBody>
      </p:sp>
      <p:pic>
        <p:nvPicPr>
          <p:cNvPr id="14" name="Image" descr="Image result for liturgical calendar showing Pentecos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119" y="949124"/>
            <a:ext cx="3720123" cy="3151316"/>
          </a:xfrm>
          <a:prstGeom prst="rect">
            <a:avLst/>
          </a:prstGeom>
          <a:noFill/>
          <a:ln>
            <a:noFill/>
          </a:ln>
        </p:spPr>
      </p:pic>
      <p:sp>
        <p:nvSpPr>
          <p:cNvPr id="15" name="Action Button: Video">
            <a:hlinkClick r:id="rId4" highlightClick="1"/>
          </p:cNvPr>
          <p:cNvSpPr/>
          <p:nvPr/>
        </p:nvSpPr>
        <p:spPr>
          <a:xfrm>
            <a:off x="6646617"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2361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3"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xit" presetSubtype="0" fill="hold" grpId="3"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3" grpId="0" animBg="1"/>
      <p:bldP spid="3" grpId="1" animBg="1"/>
      <p:bldP spid="3" grpId="2" animBg="1"/>
      <p:bldP spid="3" grpId="3" animBg="1"/>
      <p:bldP spid="12" grpId="0" animBg="1"/>
      <p:bldP spid="12" grpId="1" animBg="1"/>
      <p:bldP spid="12" grpId="2" animBg="1"/>
      <p:bldP spid="12" grpId="3"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p:cNvSpPr txBox="1"/>
          <p:nvPr/>
        </p:nvSpPr>
        <p:spPr>
          <a:xfrm>
            <a:off x="3557" y="3375"/>
            <a:ext cx="9144000" cy="646331"/>
          </a:xfrm>
          <a:prstGeom prst="rect">
            <a:avLst/>
          </a:prstGeom>
          <a:noFill/>
        </p:spPr>
        <p:txBody>
          <a:bodyPr wrap="square" rtlCol="0">
            <a:spAutoFit/>
          </a:bodyPr>
          <a:lstStyle/>
          <a:p>
            <a:pPr algn="ctr"/>
            <a:r>
              <a:rPr lang="en-NZ" sz="3600" b="1" dirty="0"/>
              <a:t>The Events of the Day of Pentecost</a:t>
            </a:r>
            <a:endParaRPr lang="en-GB" sz="3600" b="1" dirty="0"/>
          </a:p>
        </p:txBody>
      </p:sp>
      <p:sp>
        <p:nvSpPr>
          <p:cNvPr id="7" name="Textbox: Line 3"/>
          <p:cNvSpPr txBox="1"/>
          <p:nvPr/>
        </p:nvSpPr>
        <p:spPr>
          <a:xfrm>
            <a:off x="3083962" y="2691461"/>
            <a:ext cx="5785949" cy="738664"/>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400" dirty="0"/>
              <a:t>The morning of the tenth day after the Ascension dawned as usual. </a:t>
            </a:r>
            <a:br>
              <a:rPr lang="en-NZ" sz="1400" dirty="0"/>
            </a:br>
            <a:r>
              <a:rPr lang="en-NZ" sz="1400" dirty="0"/>
              <a:t>The disciples of Jesus were altogether and just before nine o’clock they heard the rush of a violent wind that filled the entire house. </a:t>
            </a:r>
            <a:endParaRPr lang="en-GB" sz="1400" dirty="0"/>
          </a:p>
        </p:txBody>
      </p:sp>
      <p:sp>
        <p:nvSpPr>
          <p:cNvPr id="8" name="Textbox: Line 2"/>
          <p:cNvSpPr txBox="1"/>
          <p:nvPr/>
        </p:nvSpPr>
        <p:spPr>
          <a:xfrm>
            <a:off x="3083962" y="1639806"/>
            <a:ext cx="6063595" cy="954107"/>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400" dirty="0"/>
              <a:t>The disciples stayed together in the upper room praying and reminding each other of Jesus’ words and actions. They had no idea what would happen when the Spirit came. The only thing they knew for certain was that Jesus would keep his promise. </a:t>
            </a:r>
            <a:endParaRPr lang="en-GB" sz="1400" dirty="0"/>
          </a:p>
        </p:txBody>
      </p:sp>
      <p:sp>
        <p:nvSpPr>
          <p:cNvPr id="6" name="Textbox: Line 1"/>
          <p:cNvSpPr txBox="1"/>
          <p:nvPr/>
        </p:nvSpPr>
        <p:spPr>
          <a:xfrm>
            <a:off x="3083962" y="588151"/>
            <a:ext cx="6063595" cy="954107"/>
          </a:xfrm>
          <a:prstGeom prst="rect">
            <a:avLst/>
          </a:prstGeom>
          <a:noFill/>
        </p:spPr>
        <p:txBody>
          <a:bodyPr wrap="square" rtlCol="0">
            <a:spAutoFit/>
          </a:bodyPr>
          <a:lstStyle/>
          <a:p>
            <a:r>
              <a:rPr lang="en-NZ" sz="1400" b="1" dirty="0">
                <a:latin typeface="Segoe UI" pitchFamily="34" charset="0"/>
                <a:ea typeface="Segoe UI" pitchFamily="34" charset="0"/>
                <a:cs typeface="Segoe UI" pitchFamily="34" charset="0"/>
              </a:rPr>
              <a:t>About 10 days before Pentecost day Jesus had returned to God, his Father in heaven, the disciples were filled with fear. They missed Jesus and although he had promised he would send his Spirit to be with them they did not know when this would happen. </a:t>
            </a:r>
            <a:endParaRPr lang="en-GB" sz="1400" b="1" dirty="0">
              <a:latin typeface="Segoe UI" pitchFamily="34" charset="0"/>
              <a:ea typeface="Segoe UI" pitchFamily="34" charset="0"/>
              <a:cs typeface="Segoe UI" pitchFamily="34" charset="0"/>
            </a:endParaRPr>
          </a:p>
        </p:txBody>
      </p:sp>
      <p:sp>
        <p:nvSpPr>
          <p:cNvPr id="17" name="Shape: Button 3"/>
          <p:cNvSpPr/>
          <p:nvPr/>
        </p:nvSpPr>
        <p:spPr>
          <a:xfrm>
            <a:off x="2406113" y="2751133"/>
            <a:ext cx="677849" cy="676633"/>
          </a:xfrm>
          <a:prstGeom prst="ellipse">
            <a:avLst/>
          </a:prstGeom>
          <a:blipFill>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hape: Button 2"/>
          <p:cNvSpPr/>
          <p:nvPr/>
        </p:nvSpPr>
        <p:spPr>
          <a:xfrm>
            <a:off x="2429832" y="1797026"/>
            <a:ext cx="654130" cy="676632"/>
          </a:xfrm>
          <a:prstGeom prst="ellipse">
            <a:avLst/>
          </a:prstGeom>
          <a:blipFill>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hape: Button 1"/>
          <p:cNvSpPr/>
          <p:nvPr/>
        </p:nvSpPr>
        <p:spPr>
          <a:xfrm>
            <a:off x="2406114" y="706046"/>
            <a:ext cx="701566" cy="690785"/>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547070" y="4912668"/>
            <a:ext cx="2056973"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an images to reveal a text line</a:t>
            </a:r>
          </a:p>
        </p:txBody>
      </p:sp>
      <p:sp>
        <p:nvSpPr>
          <p:cNvPr id="20" name="Textbox: Line 4"/>
          <p:cNvSpPr txBox="1"/>
          <p:nvPr/>
        </p:nvSpPr>
        <p:spPr>
          <a:xfrm>
            <a:off x="3083962" y="3527673"/>
            <a:ext cx="5785949" cy="1384995"/>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400" dirty="0"/>
              <a:t>This was followed by divided tongue shapes as of fire that appeared among them and settled slowly on each of them. All of the disciples were filled with the Holy Spirit and they began to speak in other languages as the Holy Spirit enabled them to. Read on from Acts 2:5 to hear the rest of the story about the events of Pentecost Day</a:t>
            </a:r>
            <a:endParaRPr lang="en-GB" sz="1400" dirty="0"/>
          </a:p>
        </p:txBody>
      </p:sp>
      <p:sp>
        <p:nvSpPr>
          <p:cNvPr id="21" name="Shape: Button 4"/>
          <p:cNvSpPr/>
          <p:nvPr/>
        </p:nvSpPr>
        <p:spPr>
          <a:xfrm>
            <a:off x="2395769" y="3827960"/>
            <a:ext cx="677849" cy="676633"/>
          </a:xfrm>
          <a:prstGeom prst="ellipse">
            <a:avLst/>
          </a:prstGeom>
          <a:blipFill>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Image" descr="http://www.endtimepilgrim.org/pente.jpg"/>
          <p:cNvPicPr/>
          <p:nvPr/>
        </p:nvPicPr>
        <p:blipFill>
          <a:blip r:embed="rId4">
            <a:extLst>
              <a:ext uri="{28A0092B-C50C-407E-A947-70E740481C1C}">
                <a14:useLocalDpi xmlns:a14="http://schemas.microsoft.com/office/drawing/2010/main" val="0"/>
              </a:ext>
            </a:extLst>
          </a:blip>
          <a:srcRect/>
          <a:stretch>
            <a:fillRect/>
          </a:stretch>
        </p:blipFill>
        <p:spPr bwMode="auto">
          <a:xfrm>
            <a:off x="62935" y="625052"/>
            <a:ext cx="2180703" cy="2180703"/>
          </a:xfrm>
          <a:prstGeom prst="rect">
            <a:avLst/>
          </a:prstGeom>
          <a:noFill/>
          <a:ln>
            <a:noFill/>
          </a:ln>
        </p:spPr>
      </p:pic>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43948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xit" presetSubtype="0" fill="hold" grpId="0" nodeType="with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xit" presetSubtype="0" fill="hold" grpId="0" nodeType="with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xit" presetSubtype="0" fill="hold" grpId="0" nodeType="with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1" nodeType="withEffect">
                                  <p:stCondLst>
                                    <p:cond delay="0"/>
                                  </p:stCondLst>
                                  <p:childTnLst>
                                    <p:set>
                                      <p:cBhvr>
                                        <p:cTn id="42" dur="1" fill="hold">
                                          <p:stCondLst>
                                            <p:cond delay="0"/>
                                          </p:stCondLst>
                                        </p:cTn>
                                        <p:tgtEl>
                                          <p:spTgt spid="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0"/>
                                        </p:tgtEl>
                                        <p:attrNameLst>
                                          <p:attrName>style.visibility</p:attrName>
                                        </p:attrNameLst>
                                      </p:cBhvr>
                                      <p:to>
                                        <p:strVal val="hidden"/>
                                      </p:to>
                                    </p:set>
                                  </p:childTnLst>
                                </p:cTn>
                              </p:par>
                              <p:par>
                                <p:cTn id="49" presetID="10" presetClass="entr" presetSubtype="0" fill="hold" grpId="1"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ntr" presetSubtype="0" fill="hold" grpId="1"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grpId="1"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2" nodeType="withEffect">
                                  <p:stCondLst>
                                    <p:cond delay="0"/>
                                  </p:stCondLst>
                                  <p:childTnLst>
                                    <p:set>
                                      <p:cBhvr>
                                        <p:cTn id="65" dur="1" fill="hold">
                                          <p:stCondLst>
                                            <p:cond delay="0"/>
                                          </p:stCondLst>
                                        </p:cTn>
                                        <p:tgtEl>
                                          <p:spTgt spid="6"/>
                                        </p:tgtEl>
                                        <p:attrNameLst>
                                          <p:attrName>style.visibility</p:attrName>
                                        </p:attrNameLst>
                                      </p:cBhvr>
                                      <p:to>
                                        <p:strVal val="hidden"/>
                                      </p:to>
                                    </p:set>
                                  </p:childTnLst>
                                </p:cTn>
                              </p:par>
                              <p:par>
                                <p:cTn id="66" presetID="1" presetClass="exit" presetSubtype="0" fill="hold" grpId="2" nodeType="withEffect">
                                  <p:stCondLst>
                                    <p:cond delay="0"/>
                                  </p:stCondLst>
                                  <p:childTnLst>
                                    <p:set>
                                      <p:cBhvr>
                                        <p:cTn id="67" dur="1" fill="hold">
                                          <p:stCondLst>
                                            <p:cond delay="0"/>
                                          </p:stCondLst>
                                        </p:cTn>
                                        <p:tgtEl>
                                          <p:spTgt spid="8"/>
                                        </p:tgtEl>
                                        <p:attrNameLst>
                                          <p:attrName>style.visibility</p:attrName>
                                        </p:attrNameLst>
                                      </p:cBhvr>
                                      <p:to>
                                        <p:strVal val="hidden"/>
                                      </p:to>
                                    </p:set>
                                  </p:childTnLst>
                                </p:cTn>
                              </p:par>
                              <p:par>
                                <p:cTn id="68" presetID="1" presetClass="exit" presetSubtype="0" fill="hold" grpId="2" nodeType="withEffect">
                                  <p:stCondLst>
                                    <p:cond delay="0"/>
                                  </p:stCondLst>
                                  <p:childTnLst>
                                    <p:set>
                                      <p:cBhvr>
                                        <p:cTn id="69" dur="1" fill="hold">
                                          <p:stCondLst>
                                            <p:cond delay="0"/>
                                          </p:stCondLst>
                                        </p:cTn>
                                        <p:tgtEl>
                                          <p:spTgt spid="7"/>
                                        </p:tgtEl>
                                        <p:attrNameLst>
                                          <p:attrName>style.visibility</p:attrName>
                                        </p:attrNameLst>
                                      </p:cBhvr>
                                      <p:to>
                                        <p:strVal val="hidden"/>
                                      </p:to>
                                    </p:set>
                                  </p:childTnLst>
                                </p:cTn>
                              </p:par>
                              <p:par>
                                <p:cTn id="70" presetID="1" presetClass="exit" presetSubtype="0" fill="hold" grpId="2" nodeType="withEffect">
                                  <p:stCondLst>
                                    <p:cond delay="0"/>
                                  </p:stCondLst>
                                  <p:childTnLst>
                                    <p:set>
                                      <p:cBhvr>
                                        <p:cTn id="71" dur="1" fill="hold">
                                          <p:stCondLst>
                                            <p:cond delay="0"/>
                                          </p:stCondLst>
                                        </p:cTn>
                                        <p:tgtEl>
                                          <p:spTgt spid="20"/>
                                        </p:tgtEl>
                                        <p:attrNameLst>
                                          <p:attrName>style.visibility</p:attrName>
                                        </p:attrNameLst>
                                      </p:cBhvr>
                                      <p:to>
                                        <p:strVal val="hidden"/>
                                      </p:to>
                                    </p:set>
                                  </p:childTnLst>
                                </p:cTn>
                              </p:par>
                              <p:par>
                                <p:cTn id="72" presetID="10" presetClass="entr" presetSubtype="0" fill="hold" grpId="2"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grpId="2"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par>
                                <p:cTn id="78" presetID="10" presetClass="entr" presetSubtype="0" fill="hold" grpId="2"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500"/>
                                        <p:tgtEl>
                                          <p:spTgt spid="17"/>
                                        </p:tgtEl>
                                      </p:cBhvr>
                                    </p:animEffect>
                                  </p:childTnLst>
                                </p:cTn>
                              </p:par>
                              <p:par>
                                <p:cTn id="81" presetID="10" presetClass="entr" presetSubtype="0" fill="hold" grpId="2"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500"/>
                                        <p:tgtEl>
                                          <p:spTgt spid="21"/>
                                        </p:tgtEl>
                                      </p:cBhvr>
                                    </p:animEffect>
                                  </p:childTnLst>
                                </p:cTn>
                              </p:par>
                            </p:childTnLst>
                          </p:cTn>
                        </p:par>
                      </p:childTnLst>
                    </p:cTn>
                  </p:par>
                </p:childTnLst>
              </p:cTn>
              <p:nextCondLst>
                <p:cond evt="onClick" delay="0">
                  <p:tgtEl>
                    <p:spTgt spid="19"/>
                  </p:tgtEl>
                </p:cond>
              </p:nextCondLst>
            </p:seq>
          </p:childTnLst>
        </p:cTn>
      </p:par>
    </p:tnLst>
    <p:bldLst>
      <p:bldP spid="7" grpId="0"/>
      <p:bldP spid="7" grpId="1"/>
      <p:bldP spid="7" grpId="2"/>
      <p:bldP spid="8" grpId="0"/>
      <p:bldP spid="8" grpId="1"/>
      <p:bldP spid="8" grpId="2"/>
      <p:bldP spid="6" grpId="0"/>
      <p:bldP spid="6" grpId="1"/>
      <p:bldP spid="6" grpId="2"/>
      <p:bldP spid="17" grpId="0" animBg="1"/>
      <p:bldP spid="17" grpId="1" animBg="1"/>
      <p:bldP spid="17" grpId="2" animBg="1"/>
      <p:bldP spid="16" grpId="0" animBg="1"/>
      <p:bldP spid="16" grpId="1" animBg="1"/>
      <p:bldP spid="16" grpId="2" animBg="1"/>
      <p:bldP spid="2" grpId="0" animBg="1"/>
      <p:bldP spid="2" grpId="1" animBg="1"/>
      <p:bldP spid="2" grpId="2" animBg="1"/>
      <p:bldP spid="20" grpId="0"/>
      <p:bldP spid="20" grpId="1"/>
      <p:bldP spid="20" grpId="2"/>
      <p:bldP spid="21" grpId="0" animBg="1"/>
      <p:bldP spid="21" grpId="1" animBg="1"/>
      <p:bldP spid="21"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S-06</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itle"/>
          <p:cNvSpPr txBox="1"/>
          <p:nvPr/>
        </p:nvSpPr>
        <p:spPr>
          <a:xfrm>
            <a:off x="3557" y="3375"/>
            <a:ext cx="9144000" cy="1200329"/>
          </a:xfrm>
          <a:prstGeom prst="rect">
            <a:avLst/>
          </a:prstGeom>
          <a:noFill/>
        </p:spPr>
        <p:txBody>
          <a:bodyPr wrap="square" rtlCol="0">
            <a:spAutoFit/>
          </a:bodyPr>
          <a:lstStyle/>
          <a:p>
            <a:pPr algn="ctr"/>
            <a:r>
              <a:rPr lang="en-NZ" sz="3600" b="1" dirty="0"/>
              <a:t>A Disciple’s version of what happened</a:t>
            </a:r>
            <a:br>
              <a:rPr lang="en-NZ" sz="3600" b="1" dirty="0"/>
            </a:br>
            <a:r>
              <a:rPr lang="en-NZ" sz="3600" b="1" dirty="0"/>
              <a:t>when the Holy Spirit came</a:t>
            </a:r>
            <a:endParaRPr lang="en-GB" sz="3600" b="1" dirty="0"/>
          </a:p>
        </p:txBody>
      </p:sp>
      <p:pic>
        <p:nvPicPr>
          <p:cNvPr id="30" name="Image" descr="Image result for images for Pentecos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137" y="1122679"/>
            <a:ext cx="3521889" cy="1761770"/>
          </a:xfrm>
          <a:prstGeom prst="rect">
            <a:avLst/>
          </a:prstGeom>
          <a:noFill/>
          <a:ln>
            <a:noFill/>
          </a:ln>
        </p:spPr>
      </p:pic>
      <p:sp>
        <p:nvSpPr>
          <p:cNvPr id="3" name="Rectangle 2"/>
          <p:cNvSpPr/>
          <p:nvPr/>
        </p:nvSpPr>
        <p:spPr>
          <a:xfrm>
            <a:off x="3654415" y="1122678"/>
            <a:ext cx="5613722" cy="3793154"/>
          </a:xfrm>
          <a:prstGeom prst="rect">
            <a:avLst/>
          </a:prstGeom>
        </p:spPr>
        <p:txBody>
          <a:bodyPr wrap="square">
            <a:spAutoFit/>
          </a:bodyPr>
          <a:lstStyle/>
          <a:p>
            <a:pPr marL="342900" lvl="0" indent="-342900">
              <a:lnSpc>
                <a:spcPct val="115000"/>
              </a:lnSpc>
              <a:spcAft>
                <a:spcPts val="0"/>
              </a:spcAft>
              <a:buFont typeface="Wingdings" panose="05000000000000000000" pitchFamily="2" charset="2"/>
              <a:buChar char=""/>
            </a:pPr>
            <a:r>
              <a:rPr lang="en-NZ" sz="1500" dirty="0">
                <a:latin typeface="Calibri" panose="020F0502020204030204" pitchFamily="34" charset="0"/>
                <a:ea typeface="Calibri" panose="020F0502020204030204" pitchFamily="34" charset="0"/>
                <a:cs typeface="Times New Roman" panose="02020603050405020304" pitchFamily="18" charset="0"/>
              </a:rPr>
              <a:t>After viewing the Pentecost clip imagine you are one of the disciples who experienced the coming of the Holy Spirit. </a:t>
            </a:r>
          </a:p>
          <a:p>
            <a:pPr marL="342900" lvl="0" indent="-342900">
              <a:lnSpc>
                <a:spcPct val="115000"/>
              </a:lnSpc>
              <a:spcAft>
                <a:spcPts val="0"/>
              </a:spcAft>
              <a:buFont typeface="Wingdings" panose="05000000000000000000" pitchFamily="2" charset="2"/>
              <a:buChar char=""/>
            </a:pPr>
            <a:r>
              <a:rPr lang="en-NZ" sz="1500" dirty="0">
                <a:latin typeface="Calibri" panose="020F0502020204030204" pitchFamily="34" charset="0"/>
                <a:ea typeface="Calibri" panose="020F0502020204030204" pitchFamily="34" charset="0"/>
                <a:cs typeface="Times New Roman" panose="02020603050405020304" pitchFamily="18" charset="0"/>
              </a:rPr>
              <a:t>Name who you are and write a descriptive account of your experience of what happened in the upper room including how you felt, how you recognised what was happening, what the reactions of the other disciples were and how you were affected by the Pentecost experience. These accounts could be made into a book for the class to read and share. </a:t>
            </a:r>
          </a:p>
          <a:p>
            <a:pPr marL="342900" lvl="0" indent="-342900">
              <a:lnSpc>
                <a:spcPct val="115000"/>
              </a:lnSpc>
              <a:spcAft>
                <a:spcPts val="0"/>
              </a:spcAft>
              <a:buFont typeface="Wingdings" panose="05000000000000000000" pitchFamily="2" charset="2"/>
              <a:buChar char=""/>
            </a:pPr>
            <a:r>
              <a:rPr lang="en-NZ" sz="1500" dirty="0">
                <a:latin typeface="Calibri" panose="020F0502020204030204" pitchFamily="34" charset="0"/>
                <a:ea typeface="Calibri" panose="020F0502020204030204" pitchFamily="34" charset="0"/>
                <a:cs typeface="Times New Roman" panose="02020603050405020304" pitchFamily="18" charset="0"/>
              </a:rPr>
              <a:t>You may also like to use your personal accounts to create a script for a play you could present to your school and/or parish. Your plays could be filmed and used as a resource for younger children to learn about Pentecost. </a:t>
            </a:r>
          </a:p>
          <a:p>
            <a:pPr marL="342900" lvl="0" indent="-342900">
              <a:lnSpc>
                <a:spcPct val="115000"/>
              </a:lnSpc>
              <a:spcAft>
                <a:spcPts val="1000"/>
              </a:spcAft>
              <a:buFont typeface="Wingdings" panose="05000000000000000000" pitchFamily="2" charset="2"/>
              <a:buChar char=""/>
            </a:pPr>
            <a:r>
              <a:rPr lang="en-NZ" sz="1500" dirty="0">
                <a:latin typeface="Calibri" panose="020F0502020204030204" pitchFamily="34" charset="0"/>
                <a:ea typeface="Calibri" panose="020F0502020204030204" pitchFamily="34" charset="0"/>
                <a:cs typeface="Times New Roman" panose="02020603050405020304" pitchFamily="18" charset="0"/>
              </a:rPr>
              <a:t>You may also consider recording your experience in an interview format to share.</a:t>
            </a:r>
            <a:r>
              <a:rPr lang="en-NZ" sz="15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NZ" sz="1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Textbox: Tool instructions"/>
          <p:cNvSpPr txBox="1"/>
          <p:nvPr/>
        </p:nvSpPr>
        <p:spPr>
          <a:xfrm>
            <a:off x="3087809" y="4912668"/>
            <a:ext cx="2975495" cy="369332"/>
          </a:xfrm>
          <a:prstGeom prst="rect">
            <a:avLst/>
          </a:prstGeom>
          <a:noFill/>
        </p:spPr>
        <p:txBody>
          <a:bodyPr wrap="none" rtlCol="0">
            <a:spAutoFit/>
          </a:bodyPr>
          <a:lstStyle/>
          <a:p>
            <a:pPr algn="ctr"/>
            <a:r>
              <a:rPr lang="en-GB" sz="900" dirty="0"/>
              <a:t>Click the video button to play the video ‘</a:t>
            </a:r>
            <a:r>
              <a:rPr lang="en-NZ" sz="900" dirty="0"/>
              <a:t>Day of Pentecost’.</a:t>
            </a:r>
            <a:endParaRPr lang="en-GB" sz="900" dirty="0"/>
          </a:p>
          <a:p>
            <a:pPr algn="ctr"/>
            <a:endParaRPr lang="en-GB" sz="900" dirty="0">
              <a:latin typeface="Arial" pitchFamily="34" charset="0"/>
              <a:ea typeface="Segoe UI" pitchFamily="34" charset="0"/>
              <a:cs typeface="Arial" pitchFamily="34" charset="0"/>
            </a:endParaRPr>
          </a:p>
        </p:txBody>
      </p:sp>
      <p:sp>
        <p:nvSpPr>
          <p:cNvPr id="35" name="Action Button: Video">
            <a:hlinkClick r:id="rId4"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51366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Card 6 (bottom)"/>
          <p:cNvSpPr/>
          <p:nvPr/>
        </p:nvSpPr>
        <p:spPr>
          <a:xfrm>
            <a:off x="3927889" y="1241651"/>
            <a:ext cx="2620781" cy="3116411"/>
          </a:xfrm>
          <a:prstGeom prst="roundRect">
            <a:avLst/>
          </a:prstGeom>
          <a:solidFill>
            <a:schemeClr val="bg1"/>
          </a:solidFill>
          <a:ln w="825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b="1" dirty="0">
                <a:solidFill>
                  <a:schemeClr val="tx1"/>
                </a:solidFill>
              </a:rPr>
              <a:t>Although Jesus was not physically present with the disciples they knew his Spirit was alive in their hearts helping them to understand more deeply what they had to do and as their faith grew stronger they grew in confidence and many more people became followers of Jesus.</a:t>
            </a:r>
            <a:endParaRPr lang="en-NZ" sz="1600" dirty="0">
              <a:solidFill>
                <a:schemeClr val="tx1"/>
              </a:solidFill>
            </a:endParaRPr>
          </a:p>
        </p:txBody>
      </p:sp>
      <p:sp>
        <p:nvSpPr>
          <p:cNvPr id="27" name="Shape: Card 5"/>
          <p:cNvSpPr/>
          <p:nvPr/>
        </p:nvSpPr>
        <p:spPr>
          <a:xfrm>
            <a:off x="4026086" y="1327709"/>
            <a:ext cx="2620781" cy="3116411"/>
          </a:xfrm>
          <a:prstGeom prst="roundRect">
            <a:avLst/>
          </a:prstGeom>
          <a:solidFill>
            <a:schemeClr val="bg1"/>
          </a:solidFill>
          <a:ln w="825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b="1" dirty="0">
                <a:solidFill>
                  <a:schemeClr val="tx1"/>
                </a:solidFill>
              </a:rPr>
              <a:t>The Holy Spirit replaced their fear with courage and strength so they could begin the work of the Church to spread the good news </a:t>
            </a:r>
            <a:r>
              <a:rPr lang="en-NZ" b="1" dirty="0" err="1">
                <a:solidFill>
                  <a:schemeClr val="tx1"/>
                </a:solidFill>
              </a:rPr>
              <a:t>rongo</a:t>
            </a:r>
            <a:r>
              <a:rPr lang="en-NZ" b="1" dirty="0">
                <a:solidFill>
                  <a:schemeClr val="tx1"/>
                </a:solidFill>
              </a:rPr>
              <a:t> </a:t>
            </a:r>
            <a:r>
              <a:rPr lang="en-NZ" b="1" dirty="0" err="1">
                <a:solidFill>
                  <a:schemeClr val="tx1"/>
                </a:solidFill>
              </a:rPr>
              <a:t>pai</a:t>
            </a:r>
            <a:r>
              <a:rPr lang="en-NZ" b="1" dirty="0">
                <a:solidFill>
                  <a:schemeClr val="tx1"/>
                </a:solidFill>
              </a:rPr>
              <a:t> of God’s love for all people just as Jesus had taught them.</a:t>
            </a:r>
            <a:endParaRPr lang="en-NZ" dirty="0">
              <a:solidFill>
                <a:schemeClr val="tx1"/>
              </a:solidFill>
            </a:endParaRPr>
          </a:p>
        </p:txBody>
      </p:sp>
      <p:sp>
        <p:nvSpPr>
          <p:cNvPr id="23" name="Shape: Card 4"/>
          <p:cNvSpPr/>
          <p:nvPr/>
        </p:nvSpPr>
        <p:spPr>
          <a:xfrm>
            <a:off x="4106786" y="1433807"/>
            <a:ext cx="2620781" cy="3116411"/>
          </a:xfrm>
          <a:prstGeom prst="roundRect">
            <a:avLst/>
          </a:prstGeom>
          <a:solidFill>
            <a:schemeClr val="bg1"/>
          </a:solidFill>
          <a:ln w="825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b="1" dirty="0">
                <a:solidFill>
                  <a:schemeClr val="tx1"/>
                </a:solidFill>
              </a:rPr>
              <a:t>They were expected to carry on the teachings of Jesus, baptise people as he did and perform miracles as he did. This they could do only because of the power of the Holy Spirit within them.</a:t>
            </a:r>
            <a:endParaRPr lang="en-NZ" dirty="0">
              <a:solidFill>
                <a:schemeClr val="tx1"/>
              </a:solidFill>
            </a:endParaRPr>
          </a:p>
        </p:txBody>
      </p:sp>
      <p:sp>
        <p:nvSpPr>
          <p:cNvPr id="22" name="Shape: Card 3"/>
          <p:cNvSpPr/>
          <p:nvPr/>
        </p:nvSpPr>
        <p:spPr>
          <a:xfrm>
            <a:off x="4189735" y="1531438"/>
            <a:ext cx="2620781" cy="3116411"/>
          </a:xfrm>
          <a:prstGeom prst="roundRect">
            <a:avLst/>
          </a:prstGeom>
          <a:solidFill>
            <a:schemeClr val="bg1"/>
          </a:solidFill>
          <a:ln w="825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b="1" dirty="0">
                <a:solidFill>
                  <a:schemeClr val="tx1"/>
                </a:solidFill>
              </a:rPr>
              <a:t>This meant they would have to live their faith publicly, not behind closed doors but out and about among the people despite their fears of being persecuted because they had been followers of Jesus who was crucified.</a:t>
            </a:r>
            <a:endParaRPr lang="en-NZ" dirty="0">
              <a:solidFill>
                <a:schemeClr val="tx1"/>
              </a:solidFill>
            </a:endParaRPr>
          </a:p>
        </p:txBody>
      </p:sp>
      <p:sp>
        <p:nvSpPr>
          <p:cNvPr id="21" name="Shape: Card 2"/>
          <p:cNvSpPr/>
          <p:nvPr/>
        </p:nvSpPr>
        <p:spPr>
          <a:xfrm>
            <a:off x="4258857" y="1629073"/>
            <a:ext cx="2620781" cy="3116411"/>
          </a:xfrm>
          <a:prstGeom prst="roundRect">
            <a:avLst/>
          </a:prstGeom>
          <a:solidFill>
            <a:schemeClr val="bg1"/>
          </a:solidFill>
          <a:ln w="825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b="1" dirty="0">
                <a:solidFill>
                  <a:schemeClr val="tx1"/>
                </a:solidFill>
              </a:rPr>
              <a:t>They began to realise what Jesus meant when he spoke about how he wanted them to carry on his work of building God’s Kingdom</a:t>
            </a:r>
            <a:br>
              <a:rPr lang="en-NZ" b="1" dirty="0">
                <a:solidFill>
                  <a:schemeClr val="tx1"/>
                </a:solidFill>
              </a:rPr>
            </a:br>
            <a:r>
              <a:rPr lang="en-NZ" b="1" dirty="0" err="1">
                <a:solidFill>
                  <a:schemeClr val="tx1"/>
                </a:solidFill>
              </a:rPr>
              <a:t>Te</a:t>
            </a:r>
            <a:r>
              <a:rPr lang="en-NZ" b="1" dirty="0">
                <a:solidFill>
                  <a:schemeClr val="tx1"/>
                </a:solidFill>
              </a:rPr>
              <a:t> Rangatiratanga here on earth. </a:t>
            </a:r>
            <a:endParaRPr lang="en-NZ" dirty="0">
              <a:solidFill>
                <a:schemeClr val="tx1"/>
              </a:solidFill>
            </a:endParaRPr>
          </a:p>
        </p:txBody>
      </p:sp>
      <p:sp>
        <p:nvSpPr>
          <p:cNvPr id="16" name="Shape: Card 1 (top)"/>
          <p:cNvSpPr/>
          <p:nvPr/>
        </p:nvSpPr>
        <p:spPr>
          <a:xfrm>
            <a:off x="4371171" y="1699621"/>
            <a:ext cx="2620781" cy="3116411"/>
          </a:xfrm>
          <a:prstGeom prst="roundRect">
            <a:avLst/>
          </a:prstGeom>
          <a:solidFill>
            <a:schemeClr val="bg1"/>
          </a:solidFill>
          <a:ln w="825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b="1" dirty="0">
                <a:solidFill>
                  <a:schemeClr val="tx1"/>
                </a:solidFill>
              </a:rPr>
              <a:t>The first disciples who experienced the coming of the Holy Spirit did not understand fully what was happening at the time. </a:t>
            </a:r>
            <a:br>
              <a:rPr lang="en-NZ" sz="1600" b="1" dirty="0">
                <a:solidFill>
                  <a:schemeClr val="tx1"/>
                </a:solidFill>
              </a:rPr>
            </a:br>
            <a:r>
              <a:rPr lang="en-NZ" sz="1600" b="1" dirty="0">
                <a:solidFill>
                  <a:schemeClr val="tx1"/>
                </a:solidFill>
              </a:rPr>
              <a:t>Their understanding of what it meant for them to be filled with the Holy Sprit grew gradually over the days and weeks that followed.</a:t>
            </a:r>
            <a:endParaRPr lang="en-GB" sz="1600" b="1" dirty="0">
              <a:solidFill>
                <a:schemeClr val="tx1"/>
              </a:solidFill>
            </a:endParaRP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S-07</a:t>
            </a: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p:cNvSpPr txBox="1"/>
          <p:nvPr/>
        </p:nvSpPr>
        <p:spPr>
          <a:xfrm>
            <a:off x="0" y="-17729"/>
            <a:ext cx="9144000" cy="1200329"/>
          </a:xfrm>
          <a:prstGeom prst="rect">
            <a:avLst/>
          </a:prstGeom>
          <a:noFill/>
        </p:spPr>
        <p:txBody>
          <a:bodyPr wrap="square" rtlCol="0">
            <a:spAutoFit/>
          </a:bodyPr>
          <a:lstStyle/>
          <a:p>
            <a:pPr algn="ctr"/>
            <a:r>
              <a:rPr lang="en-NZ" sz="3600" b="1" dirty="0"/>
              <a:t>The effects of the Holy Spirit in the lives of the Foundation Members of the Church</a:t>
            </a:r>
          </a:p>
        </p:txBody>
      </p:sp>
      <p:pic>
        <p:nvPicPr>
          <p:cNvPr id="24" name="Image" descr="Image result for images for Pentecos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727" y="1586724"/>
            <a:ext cx="3461757" cy="2426263"/>
          </a:xfrm>
          <a:prstGeom prst="rect">
            <a:avLst/>
          </a:prstGeom>
          <a:noFill/>
          <a:ln>
            <a:noFill/>
          </a:ln>
        </p:spPr>
      </p:pic>
      <p:sp>
        <p:nvSpPr>
          <p:cNvPr id="13" name="Textbox: Tool instructions"/>
          <p:cNvSpPr txBox="1"/>
          <p:nvPr/>
        </p:nvSpPr>
        <p:spPr>
          <a:xfrm>
            <a:off x="3819231" y="4912668"/>
            <a:ext cx="150554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top card to discard it</a:t>
            </a:r>
          </a:p>
        </p:txBody>
      </p:sp>
    </p:spTree>
    <p:extLst>
      <p:ext uri="{BB962C8B-B14F-4D97-AF65-F5344CB8AC3E}">
        <p14:creationId xmlns:p14="http://schemas.microsoft.com/office/powerpoint/2010/main" val="3772982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000"/>
                                        <p:tgtEl>
                                          <p:spTgt spid="16"/>
                                        </p:tgtEl>
                                        <p:attrNameLst>
                                          <p:attrName>ppt_x</p:attrName>
                                        </p:attrNameLst>
                                      </p:cBhvr>
                                      <p:tavLst>
                                        <p:tav tm="0">
                                          <p:val>
                                            <p:strVal val="ppt_x"/>
                                          </p:val>
                                        </p:tav>
                                        <p:tav tm="100000">
                                          <p:val>
                                            <p:strVal val="1+ppt_w/2"/>
                                          </p:val>
                                        </p:tav>
                                      </p:tavLst>
                                    </p:anim>
                                    <p:anim calcmode="lin" valueType="num">
                                      <p:cBhvr additive="base">
                                        <p:cTn id="7" dur="1000"/>
                                        <p:tgtEl>
                                          <p:spTgt spid="16"/>
                                        </p:tgtEl>
                                        <p:attrNameLst>
                                          <p:attrName>ppt_y</p:attrName>
                                        </p:attrNameLst>
                                      </p:cBhvr>
                                      <p:tavLst>
                                        <p:tav tm="0">
                                          <p:val>
                                            <p:strVal val="ppt_y"/>
                                          </p:val>
                                        </p:tav>
                                        <p:tav tm="100000">
                                          <p:val>
                                            <p:strVal val="0-ppt_h/2"/>
                                          </p:val>
                                        </p:tav>
                                      </p:tavLst>
                                    </p:anim>
                                    <p:set>
                                      <p:cBhvr>
                                        <p:cTn id="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1000"/>
                                        <p:tgtEl>
                                          <p:spTgt spid="21"/>
                                        </p:tgtEl>
                                        <p:attrNameLst>
                                          <p:attrName>ppt_x</p:attrName>
                                        </p:attrNameLst>
                                      </p:cBhvr>
                                      <p:tavLst>
                                        <p:tav tm="0">
                                          <p:val>
                                            <p:strVal val="ppt_x"/>
                                          </p:val>
                                        </p:tav>
                                        <p:tav tm="100000">
                                          <p:val>
                                            <p:strVal val="1+ppt_w/2"/>
                                          </p:val>
                                        </p:tav>
                                      </p:tavLst>
                                    </p:anim>
                                    <p:anim calcmode="lin" valueType="num">
                                      <p:cBhvr additive="base">
                                        <p:cTn id="14" dur="1000"/>
                                        <p:tgtEl>
                                          <p:spTgt spid="21"/>
                                        </p:tgtEl>
                                        <p:attrNameLst>
                                          <p:attrName>ppt_y</p:attrName>
                                        </p:attrNameLst>
                                      </p:cBhvr>
                                      <p:tavLst>
                                        <p:tav tm="0">
                                          <p:val>
                                            <p:strVal val="ppt_y"/>
                                          </p:val>
                                        </p:tav>
                                        <p:tav tm="100000">
                                          <p:val>
                                            <p:strVal val="0-ppt_h/2"/>
                                          </p:val>
                                        </p:tav>
                                      </p:tavLst>
                                    </p:anim>
                                    <p:set>
                                      <p:cBhvr>
                                        <p:cTn id="15"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 restart="whenNotActive" fill="hold" evtFilter="cancelBubble" nodeType="interactiveSeq">
                <p:stCondLst>
                  <p:cond evt="onClick" delay="0">
                    <p:tgtEl>
                      <p:spTgt spid="22"/>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1000"/>
                                        <p:tgtEl>
                                          <p:spTgt spid="22"/>
                                        </p:tgtEl>
                                        <p:attrNameLst>
                                          <p:attrName>ppt_x</p:attrName>
                                        </p:attrNameLst>
                                      </p:cBhvr>
                                      <p:tavLst>
                                        <p:tav tm="0">
                                          <p:val>
                                            <p:strVal val="ppt_x"/>
                                          </p:val>
                                        </p:tav>
                                        <p:tav tm="100000">
                                          <p:val>
                                            <p:strVal val="1+ppt_w/2"/>
                                          </p:val>
                                        </p:tav>
                                      </p:tavLst>
                                    </p:anim>
                                    <p:anim calcmode="lin" valueType="num">
                                      <p:cBhvr additive="base">
                                        <p:cTn id="21" dur="1000"/>
                                        <p:tgtEl>
                                          <p:spTgt spid="22"/>
                                        </p:tgtEl>
                                        <p:attrNameLst>
                                          <p:attrName>ppt_y</p:attrName>
                                        </p:attrNameLst>
                                      </p:cBhvr>
                                      <p:tavLst>
                                        <p:tav tm="0">
                                          <p:val>
                                            <p:strVal val="ppt_y"/>
                                          </p:val>
                                        </p:tav>
                                        <p:tav tm="100000">
                                          <p:val>
                                            <p:strVal val="0-ppt_h/2"/>
                                          </p:val>
                                        </p:tav>
                                      </p:tavLst>
                                    </p:anim>
                                    <p:set>
                                      <p:cBhvr>
                                        <p:cTn id="2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1000"/>
                                        <p:tgtEl>
                                          <p:spTgt spid="23"/>
                                        </p:tgtEl>
                                        <p:attrNameLst>
                                          <p:attrName>ppt_x</p:attrName>
                                        </p:attrNameLst>
                                      </p:cBhvr>
                                      <p:tavLst>
                                        <p:tav tm="0">
                                          <p:val>
                                            <p:strVal val="ppt_x"/>
                                          </p:val>
                                        </p:tav>
                                        <p:tav tm="100000">
                                          <p:val>
                                            <p:strVal val="1+ppt_w/2"/>
                                          </p:val>
                                        </p:tav>
                                      </p:tavLst>
                                    </p:anim>
                                    <p:anim calcmode="lin" valueType="num">
                                      <p:cBhvr additive="base">
                                        <p:cTn id="28" dur="1000"/>
                                        <p:tgtEl>
                                          <p:spTgt spid="23"/>
                                        </p:tgtEl>
                                        <p:attrNameLst>
                                          <p:attrName>ppt_y</p:attrName>
                                        </p:attrNameLst>
                                      </p:cBhvr>
                                      <p:tavLst>
                                        <p:tav tm="0">
                                          <p:val>
                                            <p:strVal val="ppt_y"/>
                                          </p:val>
                                        </p:tav>
                                        <p:tav tm="100000">
                                          <p:val>
                                            <p:strVal val="0-ppt_h/2"/>
                                          </p:val>
                                        </p:tav>
                                      </p:tavLst>
                                    </p:anim>
                                    <p:set>
                                      <p:cBhvr>
                                        <p:cTn id="29"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1000"/>
                                        <p:tgtEl>
                                          <p:spTgt spid="27"/>
                                        </p:tgtEl>
                                        <p:attrNameLst>
                                          <p:attrName>ppt_x</p:attrName>
                                        </p:attrNameLst>
                                      </p:cBhvr>
                                      <p:tavLst>
                                        <p:tav tm="0">
                                          <p:val>
                                            <p:strVal val="ppt_x"/>
                                          </p:val>
                                        </p:tav>
                                        <p:tav tm="100000">
                                          <p:val>
                                            <p:strVal val="1+ppt_w/2"/>
                                          </p:val>
                                        </p:tav>
                                      </p:tavLst>
                                    </p:anim>
                                    <p:anim calcmode="lin" valueType="num">
                                      <p:cBhvr additive="base">
                                        <p:cTn id="35" dur="1000"/>
                                        <p:tgtEl>
                                          <p:spTgt spid="27"/>
                                        </p:tgtEl>
                                        <p:attrNameLst>
                                          <p:attrName>ppt_y</p:attrName>
                                        </p:attrNameLst>
                                      </p:cBhvr>
                                      <p:tavLst>
                                        <p:tav tm="0">
                                          <p:val>
                                            <p:strVal val="ppt_y"/>
                                          </p:val>
                                        </p:tav>
                                        <p:tav tm="100000">
                                          <p:val>
                                            <p:strVal val="0-ppt_h/2"/>
                                          </p:val>
                                        </p:tav>
                                      </p:tavLst>
                                    </p:anim>
                                    <p:set>
                                      <p:cBhvr>
                                        <p:cTn id="36"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grpId="0" nodeType="clickEffect">
                                  <p:stCondLst>
                                    <p:cond delay="0"/>
                                  </p:stCondLst>
                                  <p:childTnLst>
                                    <p:anim calcmode="lin" valueType="num">
                                      <p:cBhvr additive="base">
                                        <p:cTn id="41" dur="1000"/>
                                        <p:tgtEl>
                                          <p:spTgt spid="14"/>
                                        </p:tgtEl>
                                        <p:attrNameLst>
                                          <p:attrName>ppt_x</p:attrName>
                                        </p:attrNameLst>
                                      </p:cBhvr>
                                      <p:tavLst>
                                        <p:tav tm="0">
                                          <p:val>
                                            <p:strVal val="ppt_x"/>
                                          </p:val>
                                        </p:tav>
                                        <p:tav tm="100000">
                                          <p:val>
                                            <p:strVal val="1+ppt_w/2"/>
                                          </p:val>
                                        </p:tav>
                                      </p:tavLst>
                                    </p:anim>
                                    <p:anim calcmode="lin" valueType="num">
                                      <p:cBhvr additive="base">
                                        <p:cTn id="42" dur="1000"/>
                                        <p:tgtEl>
                                          <p:spTgt spid="14"/>
                                        </p:tgtEl>
                                        <p:attrNameLst>
                                          <p:attrName>ppt_y</p:attrName>
                                        </p:attrNameLst>
                                      </p:cBhvr>
                                      <p:tavLst>
                                        <p:tav tm="0">
                                          <p:val>
                                            <p:strVal val="ppt_y"/>
                                          </p:val>
                                        </p:tav>
                                        <p:tav tm="100000">
                                          <p:val>
                                            <p:strVal val="0-ppt_h/2"/>
                                          </p:val>
                                        </p:tav>
                                      </p:tavLst>
                                    </p:anim>
                                    <p:set>
                                      <p:cBhvr>
                                        <p:cTn id="43"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grpId="2" nodeType="clickEffect">
                                  <p:stCondLst>
                                    <p:cond delay="0"/>
                                  </p:stCondLst>
                                  <p:childTnLst>
                                    <p:set>
                                      <p:cBhvr>
                                        <p:cTn id="63" dur="1" fill="hold">
                                          <p:stCondLst>
                                            <p:cond delay="0"/>
                                          </p:stCondLst>
                                        </p:cTn>
                                        <p:tgtEl>
                                          <p:spTgt spid="16"/>
                                        </p:tgtEl>
                                        <p:attrNameLst>
                                          <p:attrName>style.visibility</p:attrName>
                                        </p:attrNameLst>
                                      </p:cBhvr>
                                      <p:to>
                                        <p:strVal val="visible"/>
                                      </p:to>
                                    </p:set>
                                  </p:childTnLst>
                                </p:cTn>
                              </p:par>
                              <p:par>
                                <p:cTn id="64" presetID="1" presetClass="entr" presetSubtype="0" fill="hold" grpId="2" nodeType="withEffect">
                                  <p:stCondLst>
                                    <p:cond delay="0"/>
                                  </p:stCondLst>
                                  <p:childTnLst>
                                    <p:set>
                                      <p:cBhvr>
                                        <p:cTn id="65" dur="1" fill="hold">
                                          <p:stCondLst>
                                            <p:cond delay="0"/>
                                          </p:stCondLst>
                                        </p:cTn>
                                        <p:tgtEl>
                                          <p:spTgt spid="21"/>
                                        </p:tgtEl>
                                        <p:attrNameLst>
                                          <p:attrName>style.visibility</p:attrName>
                                        </p:attrNameLst>
                                      </p:cBhvr>
                                      <p:to>
                                        <p:strVal val="visible"/>
                                      </p:to>
                                    </p:set>
                                  </p:childTnLst>
                                </p:cTn>
                              </p:par>
                              <p:par>
                                <p:cTn id="66" presetID="1" presetClass="entr" presetSubtype="0" fill="hold" grpId="2" nodeType="withEffect">
                                  <p:stCondLst>
                                    <p:cond delay="0"/>
                                  </p:stCondLst>
                                  <p:childTnLst>
                                    <p:set>
                                      <p:cBhvr>
                                        <p:cTn id="67" dur="1" fill="hold">
                                          <p:stCondLst>
                                            <p:cond delay="0"/>
                                          </p:stCondLst>
                                        </p:cTn>
                                        <p:tgtEl>
                                          <p:spTgt spid="22"/>
                                        </p:tgtEl>
                                        <p:attrNameLst>
                                          <p:attrName>style.visibility</p:attrName>
                                        </p:attrNameLst>
                                      </p:cBhvr>
                                      <p:to>
                                        <p:strVal val="visible"/>
                                      </p:to>
                                    </p:set>
                                  </p:childTnLst>
                                </p:cTn>
                              </p:par>
                              <p:par>
                                <p:cTn id="68" presetID="1" presetClass="entr" presetSubtype="0" fill="hold" grpId="2" nodeType="with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1" presetClass="entr" presetSubtype="0" fill="hold" grpId="2" nodeType="withEffect">
                                  <p:stCondLst>
                                    <p:cond delay="0"/>
                                  </p:stCondLst>
                                  <p:childTnLst>
                                    <p:set>
                                      <p:cBhvr>
                                        <p:cTn id="71" dur="1" fill="hold">
                                          <p:stCondLst>
                                            <p:cond delay="0"/>
                                          </p:stCondLst>
                                        </p:cTn>
                                        <p:tgtEl>
                                          <p:spTgt spid="27"/>
                                        </p:tgtEl>
                                        <p:attrNameLst>
                                          <p:attrName>style.visibility</p:attrName>
                                        </p:attrNameLst>
                                      </p:cBhvr>
                                      <p:to>
                                        <p:strVal val="visible"/>
                                      </p:to>
                                    </p:set>
                                  </p:childTnLst>
                                </p:cTn>
                              </p:par>
                              <p:par>
                                <p:cTn id="72" presetID="1" presetClass="entr" presetSubtype="0" fill="hold" grpId="2" nodeType="withEffect">
                                  <p:stCondLst>
                                    <p:cond delay="0"/>
                                  </p:stCondLst>
                                  <p:childTnLst>
                                    <p:set>
                                      <p:cBhvr>
                                        <p:cTn id="73"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14" grpId="0" animBg="1"/>
      <p:bldP spid="14" grpId="1" animBg="1"/>
      <p:bldP spid="14" grpId="2" animBg="1"/>
      <p:bldP spid="27" grpId="0" animBg="1"/>
      <p:bldP spid="27" grpId="1" animBg="1"/>
      <p:bldP spid="27" grpId="2" animBg="1"/>
      <p:bldP spid="23" grpId="0" animBg="1"/>
      <p:bldP spid="23" grpId="1" animBg="1"/>
      <p:bldP spid="23" grpId="2" animBg="1"/>
      <p:bldP spid="22" grpId="0" animBg="1"/>
      <p:bldP spid="22" grpId="1" animBg="1"/>
      <p:bldP spid="22" grpId="2" animBg="1"/>
      <p:bldP spid="21" grpId="0" animBg="1"/>
      <p:bldP spid="21" grpId="1" animBg="1"/>
      <p:bldP spid="21" grpId="2" animBg="1"/>
      <p:bldP spid="16" grpId="0" animBg="1"/>
      <p:bldP spid="16" grpId="1" animBg="1"/>
      <p:bldP spid="16"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descr="C:\Users\a.kennedy\Pictures\St Mary's Star of the Sea\penetecost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1383" y="1521075"/>
            <a:ext cx="2488633" cy="3318738"/>
          </a:xfrm>
          <a:prstGeom prst="rect">
            <a:avLst/>
          </a:prstGeom>
          <a:noFill/>
          <a:ln>
            <a:noFill/>
          </a:ln>
        </p:spPr>
      </p:pic>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693978">
            <a:off x="5500111" y="1025022"/>
            <a:ext cx="3544544" cy="2559432"/>
          </a:xfrm>
          <a:prstGeom prst="rect">
            <a:avLst/>
          </a:prstGeom>
          <a:noFill/>
          <a:extLst>
            <a:ext uri="{909E8E84-426E-40DD-AFC4-6F175D3DCCD1}">
              <a14:hiddenFill xmlns:a14="http://schemas.microsoft.com/office/drawing/2010/main">
                <a:solidFill>
                  <a:srgbClr val="FFFFFF"/>
                </a:solidFill>
              </a14:hiddenFill>
            </a:ext>
          </a:extLst>
        </p:spPr>
      </p:pic>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709884">
            <a:off x="5154294" y="2922750"/>
            <a:ext cx="3675630" cy="251794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94005">
            <a:off x="5769262" y="1341265"/>
            <a:ext cx="2834950" cy="1754326"/>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The first members of the Church lived and prayed together and they were guided by the Holy Spirit to make good choices. </a:t>
            </a:r>
            <a:r>
              <a:rPr lang="en-NZ" sz="1200" b="1" i="1" dirty="0">
                <a:solidFill>
                  <a:srgbClr val="FF0000"/>
                </a:solidFill>
                <a:latin typeface="Segoe UI" pitchFamily="34" charset="0"/>
                <a:ea typeface="Segoe UI" pitchFamily="34" charset="0"/>
                <a:cs typeface="Segoe UI" pitchFamily="34" charset="0"/>
              </a:rPr>
              <a:t>How do you recognise the ways the Holy Spirit guides your actions and choices? The Holy Spirit uses the voices of the wise people in your life so it is good to listen to them!</a:t>
            </a:r>
            <a:endParaRPr lang="en-GB" sz="1200" b="1" i="1" dirty="0">
              <a:solidFill>
                <a:srgbClr val="FF0000"/>
              </a:solidFill>
              <a:latin typeface="Segoe UI" pitchFamily="34" charset="0"/>
              <a:ea typeface="Segoe UI" pitchFamily="34" charset="0"/>
              <a:cs typeface="Segoe UI" pitchFamily="34" charset="0"/>
            </a:endParaRPr>
          </a:p>
        </p:txBody>
      </p:sp>
      <p:sp>
        <p:nvSpPr>
          <p:cNvPr id="27" name="Textbox: Line 3"/>
          <p:cNvSpPr txBox="1"/>
          <p:nvPr/>
        </p:nvSpPr>
        <p:spPr>
          <a:xfrm rot="58810">
            <a:off x="5446163" y="3291690"/>
            <a:ext cx="2781166" cy="1569660"/>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The first followers of Jesus had a deep friendship with him and they spent time listening to him, helping him to do his work and learning from him.                                                                           </a:t>
            </a:r>
            <a:r>
              <a:rPr lang="en-NZ" sz="1200" b="1" i="1" dirty="0">
                <a:solidFill>
                  <a:srgbClr val="FF0000"/>
                </a:solidFill>
                <a:latin typeface="Segoe UI" pitchFamily="34" charset="0"/>
                <a:ea typeface="Segoe UI" pitchFamily="34" charset="0"/>
                <a:cs typeface="Segoe UI" pitchFamily="34" charset="0"/>
              </a:rPr>
              <a:t>How do you spend time with Jesus getting to know him, listening to him, learning from him and living as he did? </a:t>
            </a:r>
            <a:endParaRPr lang="en-GB" sz="1200" b="1" i="1" dirty="0">
              <a:solidFill>
                <a:srgbClr val="FF0000"/>
              </a:solidFill>
              <a:latin typeface="Segoe UI" pitchFamily="34" charset="0"/>
              <a:ea typeface="Segoe UI" pitchFamily="34" charset="0"/>
              <a:cs typeface="Segoe UI" pitchFamily="34" charset="0"/>
            </a:endParaRPr>
          </a:p>
        </p:txBody>
      </p:sp>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71325" y="2605585"/>
            <a:ext cx="3661065" cy="25875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431802" y="3048656"/>
            <a:ext cx="2532872" cy="1938992"/>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The strength of the Holy Spirit helped the first Christians to spread the good news of Jesus. Their kind words and encouragement attracted people to join their group.                                                                                                                               </a:t>
            </a:r>
            <a:r>
              <a:rPr lang="en-NZ" sz="1200" b="1" i="1" dirty="0">
                <a:solidFill>
                  <a:srgbClr val="FF0000"/>
                </a:solidFill>
                <a:latin typeface="Segoe UI" pitchFamily="34" charset="0"/>
                <a:ea typeface="Segoe UI" pitchFamily="34" charset="0"/>
                <a:cs typeface="Segoe UI" pitchFamily="34" charset="0"/>
              </a:rPr>
              <a:t>Can you recognise how the Holy Spirit helps you to use words of kindness and encouragement to people in your class?</a:t>
            </a:r>
            <a:endParaRPr lang="en-GB" sz="1200" b="1" i="1" dirty="0">
              <a:solidFill>
                <a:srgbClr val="FF0000"/>
              </a:solidFill>
              <a:latin typeface="Segoe UI" pitchFamily="34" charset="0"/>
              <a:ea typeface="Segoe UI" pitchFamily="34" charset="0"/>
              <a:cs typeface="Segoe UI" pitchFamily="34" charset="0"/>
            </a:endParaRP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7455" y="952467"/>
            <a:ext cx="3155848" cy="22638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266767" y="1247403"/>
            <a:ext cx="2377563" cy="1754326"/>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The first members of the Church recognised the Holy Spirit alive in their hearts after Pentecost because they were able to put into action what Jesus had taught them. </a:t>
            </a:r>
            <a:br>
              <a:rPr lang="en-NZ" sz="1200" dirty="0">
                <a:latin typeface="Segoe UI" pitchFamily="34" charset="0"/>
                <a:ea typeface="Segoe UI" pitchFamily="34" charset="0"/>
                <a:cs typeface="Segoe UI" pitchFamily="34" charset="0"/>
              </a:rPr>
            </a:br>
            <a:r>
              <a:rPr lang="en-NZ" sz="1200" b="1" i="1" dirty="0">
                <a:solidFill>
                  <a:srgbClr val="FF0000"/>
                </a:solidFill>
                <a:latin typeface="Segoe UI" pitchFamily="34" charset="0"/>
                <a:ea typeface="Segoe UI" pitchFamily="34" charset="0"/>
                <a:cs typeface="Segoe UI" pitchFamily="34" charset="0"/>
              </a:rPr>
              <a:t>Can you recognise the Holy Spirit alive in your heart for the same reason?</a:t>
            </a:r>
            <a:endParaRPr lang="en-GB" sz="1200" b="1" i="1" dirty="0">
              <a:solidFill>
                <a:srgbClr val="FF0000"/>
              </a:solidFill>
              <a:latin typeface="Segoe UI" pitchFamily="34" charset="0"/>
              <a:ea typeface="Segoe UI" pitchFamily="34" charset="0"/>
              <a:cs typeface="Segoe UI" pitchFamily="34" charset="0"/>
            </a:endParaRPr>
          </a:p>
        </p:txBody>
      </p:sp>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2906972" y="4912668"/>
            <a:ext cx="264687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pins on the right to reveal post-it notes.</a:t>
            </a:r>
          </a:p>
        </p:txBody>
      </p:sp>
      <p:sp>
        <p:nvSpPr>
          <p:cNvPr id="25" name="Title"/>
          <p:cNvSpPr txBox="1"/>
          <p:nvPr/>
        </p:nvSpPr>
        <p:spPr>
          <a:xfrm>
            <a:off x="3557" y="3375"/>
            <a:ext cx="9144000" cy="1200329"/>
          </a:xfrm>
          <a:prstGeom prst="rect">
            <a:avLst/>
          </a:prstGeom>
          <a:noFill/>
        </p:spPr>
        <p:txBody>
          <a:bodyPr wrap="square" rtlCol="0">
            <a:spAutoFit/>
          </a:bodyPr>
          <a:lstStyle/>
          <a:p>
            <a:pPr algn="ctr"/>
            <a:r>
              <a:rPr lang="en-NZ" sz="3600" b="1" dirty="0"/>
              <a:t> How do children of your age recognise</a:t>
            </a:r>
            <a:br>
              <a:rPr lang="en-NZ" sz="3600" b="1" dirty="0"/>
            </a:br>
            <a:r>
              <a:rPr lang="en-NZ" sz="3600" b="1" dirty="0"/>
              <a:t>the Holy Spirit working in your lives?</a:t>
            </a:r>
            <a:endParaRPr lang="en-GB" sz="3600" b="1" dirty="0"/>
          </a:p>
        </p:txBody>
      </p:sp>
    </p:spTree>
    <p:extLst>
      <p:ext uri="{BB962C8B-B14F-4D97-AF65-F5344CB8AC3E}">
        <p14:creationId xmlns:p14="http://schemas.microsoft.com/office/powerpoint/2010/main" val="21317271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8196"/>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7" restart="whenNotActive" fill="hold" evtFilter="cancelBubble" nodeType="interactiveSeq">
                <p:stCondLst>
                  <p:cond evt="onClick" delay="0">
                    <p:tgtEl>
                      <p:spTgt spid="33"/>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19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4"/>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8196"/>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1"/>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9" grpId="0"/>
      <p:bldP spid="29" grpId="1"/>
      <p:bldP spid="29" grpId="2"/>
      <p:bldP spid="27" grpId="0"/>
      <p:bldP spid="27" grpId="1"/>
      <p:bldP spid="27" grpId="2"/>
      <p:bldP spid="26" grpId="0"/>
      <p:bldP spid="26" grpId="1"/>
      <p:bldP spid="26" grpId="2"/>
      <p:bldP spid="6" grpId="0"/>
      <p:bldP spid="6" grpId="1"/>
      <p:bldP spid="6"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89162</TotalTime>
  <Words>2790</Words>
  <Application>Microsoft Office PowerPoint</Application>
  <PresentationFormat>On-screen Show (16:9)</PresentationFormat>
  <Paragraphs>311</Paragraphs>
  <Slides>17</Slides>
  <Notes>17</Notes>
  <HiddenSlides>3</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1246</cp:revision>
  <cp:lastPrinted>2016-02-02T20:22:43Z</cp:lastPrinted>
  <dcterms:created xsi:type="dcterms:W3CDTF">2015-10-21T21:04:26Z</dcterms:created>
  <dcterms:modified xsi:type="dcterms:W3CDTF">2017-05-25T21:46:58Z</dcterms:modified>
</cp:coreProperties>
</file>