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8" r:id="rId9"/>
    <p:sldId id="269" r:id="rId10"/>
    <p:sldId id="264" r:id="rId11"/>
    <p:sldId id="265" r:id="rId12"/>
    <p:sldId id="266"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p:scale>
          <a:sx n="110" d="100"/>
          <a:sy n="110" d="100"/>
        </p:scale>
        <p:origin x="76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F6DE0-7551-4FAD-9008-89F86528EBF3}" type="datetimeFigureOut">
              <a:rPr lang="en-NZ" smtClean="0"/>
              <a:t>25/05/2017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6827-BADB-47C2-9274-3763BD1AAAA3}" type="slidenum">
              <a:rPr lang="en-NZ" smtClean="0"/>
              <a:t>‹#›</a:t>
            </a:fld>
            <a:endParaRPr lang="en-NZ"/>
          </a:p>
        </p:txBody>
      </p:sp>
    </p:spTree>
    <p:extLst>
      <p:ext uri="{BB962C8B-B14F-4D97-AF65-F5344CB8AC3E}">
        <p14:creationId xmlns:p14="http://schemas.microsoft.com/office/powerpoint/2010/main" val="6366452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hHzOqNy6g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mn-lt"/>
                <a:ea typeface="+mn-ea"/>
                <a:cs typeface="+mn-cs"/>
              </a:rPr>
              <a:t>Read the Bible stories about Pentecost during class prayer this week. </a:t>
            </a:r>
          </a:p>
        </p:txBody>
      </p:sp>
      <p:sp>
        <p:nvSpPr>
          <p:cNvPr id="4" name="Slide Number Placeholder 3"/>
          <p:cNvSpPr>
            <a:spLocks noGrp="1"/>
          </p:cNvSpPr>
          <p:nvPr>
            <p:ph type="sldNum" sz="quarter" idx="10"/>
          </p:nvPr>
        </p:nvSpPr>
        <p:spPr/>
        <p:txBody>
          <a:bodyPr/>
          <a:lstStyle/>
          <a:p>
            <a:fld id="{73DC93ED-3E72-41D6-AF2D-8E10C9CD9475}" type="slidenum">
              <a:rPr lang="en-NZ" smtClean="0"/>
              <a:t>1</a:t>
            </a:fld>
            <a:endParaRPr lang="en-NZ"/>
          </a:p>
        </p:txBody>
      </p:sp>
    </p:spTree>
    <p:extLst>
      <p:ext uri="{BB962C8B-B14F-4D97-AF65-F5344CB8AC3E}">
        <p14:creationId xmlns:p14="http://schemas.microsoft.com/office/powerpoint/2010/main" val="2891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This formative assessment strategy will help teachers to identify how well children have achieved the Learning Intentions of the resource. </a:t>
            </a:r>
          </a:p>
          <a:p>
            <a:r>
              <a:rPr lang="en-NZ" sz="900" kern="1200" dirty="0">
                <a:solidFill>
                  <a:schemeClr val="tx1"/>
                </a:solidFill>
                <a:effectLst/>
                <a:latin typeface="+mn-lt"/>
                <a:ea typeface="+mn-ea"/>
                <a:cs typeface="+mn-cs"/>
              </a:rPr>
              <a:t>Teachers can choose how they use the slide to assess each item. </a:t>
            </a:r>
          </a:p>
          <a:p>
            <a:r>
              <a:rPr lang="en-NZ" sz="900" kern="1200" dirty="0">
                <a:solidFill>
                  <a:schemeClr val="tx1"/>
                </a:solidFill>
                <a:effectLst/>
                <a:latin typeface="+mn-lt"/>
                <a:ea typeface="+mn-ea"/>
                <a:cs typeface="+mn-cs"/>
              </a:rPr>
              <a:t>A worksheet of this slide is available as an option for children to complete.</a:t>
            </a:r>
          </a:p>
          <a:p>
            <a:r>
              <a:rPr lang="en-NZ" sz="900" kern="1200" dirty="0">
                <a:solidFill>
                  <a:schemeClr val="tx1"/>
                </a:solidFill>
                <a:effectLst/>
                <a:latin typeface="+mn-lt"/>
                <a:ea typeface="+mn-ea"/>
                <a:cs typeface="+mn-cs"/>
              </a:rPr>
              <a:t>The last two items are feed forward for the teacher. </a:t>
            </a:r>
          </a:p>
          <a:p>
            <a:r>
              <a:rPr lang="en-NZ" sz="900" kern="1200" dirty="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dirty="0"/>
          </a:p>
        </p:txBody>
      </p:sp>
      <p:sp>
        <p:nvSpPr>
          <p:cNvPr id="4" name="Slide Number Placeholder 3"/>
          <p:cNvSpPr>
            <a:spLocks noGrp="1"/>
          </p:cNvSpPr>
          <p:nvPr>
            <p:ph type="sldNum" sz="quarter" idx="10"/>
          </p:nvPr>
        </p:nvSpPr>
        <p:spPr/>
        <p:txBody>
          <a:bodyPr/>
          <a:lstStyle/>
          <a:p>
            <a:fld id="{73DC93ED-3E72-41D6-AF2D-8E10C9CD9475}" type="slidenum">
              <a:rPr lang="en-NZ" smtClean="0"/>
              <a:t>10</a:t>
            </a:fld>
            <a:endParaRPr lang="en-NZ"/>
          </a:p>
        </p:txBody>
      </p:sp>
    </p:spTree>
    <p:extLst>
      <p:ext uri="{BB962C8B-B14F-4D97-AF65-F5344CB8AC3E}">
        <p14:creationId xmlns:p14="http://schemas.microsoft.com/office/powerpoint/2010/main" val="413461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The MP3 is played to help create a reflective atmosphere and bring the children to stillness and silence as the teacher invites them to </a:t>
            </a:r>
            <a:r>
              <a:rPr lang="en-NZ" sz="900" i="1" kern="1200" dirty="0">
                <a:solidFill>
                  <a:schemeClr val="tx1"/>
                </a:solidFill>
                <a:effectLst/>
                <a:latin typeface="+mn-lt"/>
                <a:ea typeface="+mn-ea"/>
                <a:cs typeface="+mn-cs"/>
              </a:rPr>
              <a:t>recognise the ways they feel the Spirit of Jesus working in their heart and recall experiences when the Holy Spirit has prompted them to  act with kindness when they see someone in need.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CC480-14FB-4702-8C20-323E44CFCC31}" type="slidenum">
              <a:rPr lang="en-NZ" smtClean="0"/>
              <a:t>11</a:t>
            </a:fld>
            <a:endParaRPr lang="en-NZ"/>
          </a:p>
        </p:txBody>
      </p:sp>
    </p:spTree>
    <p:extLst>
      <p:ext uri="{BB962C8B-B14F-4D97-AF65-F5344CB8AC3E}">
        <p14:creationId xmlns:p14="http://schemas.microsoft.com/office/powerpoint/2010/main" val="356345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22E9F3-4B73-464C-9938-9260F376746B}" type="slidenum">
              <a:rPr lang="en-NZ" smtClean="0"/>
              <a:t>12</a:t>
            </a:fld>
            <a:endParaRPr lang="en-NZ"/>
          </a:p>
        </p:txBody>
      </p:sp>
    </p:spTree>
    <p:extLst>
      <p:ext uri="{BB962C8B-B14F-4D97-AF65-F5344CB8AC3E}">
        <p14:creationId xmlns:p14="http://schemas.microsoft.com/office/powerpoint/2010/main" val="130590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2</a:t>
            </a:fld>
            <a:endParaRPr lang="en-NZ"/>
          </a:p>
        </p:txBody>
      </p:sp>
    </p:spTree>
    <p:extLst>
      <p:ext uri="{BB962C8B-B14F-4D97-AF65-F5344CB8AC3E}">
        <p14:creationId xmlns:p14="http://schemas.microsoft.com/office/powerpoint/2010/main" val="124304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Children complete their Mind map and share it. If they cannot fill all the spaces they can add to it after the clip on the next slide. They could make notes of the new things they learned as they watch the clip and add them in. </a:t>
            </a: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131476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4</a:t>
            </a:fld>
            <a:endParaRPr lang="en-NZ"/>
          </a:p>
        </p:txBody>
      </p:sp>
    </p:spTree>
    <p:extLst>
      <p:ext uri="{BB962C8B-B14F-4D97-AF65-F5344CB8AC3E}">
        <p14:creationId xmlns:p14="http://schemas.microsoft.com/office/powerpoint/2010/main" val="366029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Watch the clip </a:t>
            </a:r>
          </a:p>
          <a:p>
            <a:r>
              <a:rPr lang="en-NZ" sz="900" b="1" u="sng" kern="1200" dirty="0">
                <a:solidFill>
                  <a:schemeClr val="tx1"/>
                </a:solidFill>
                <a:effectLst/>
                <a:latin typeface="+mn-lt"/>
                <a:ea typeface="+mn-ea"/>
                <a:cs typeface="+mn-cs"/>
                <a:hlinkClick r:id="rId3"/>
              </a:rPr>
              <a:t>https://www.youtube.com/watch?v=lhHzOqNy6gs</a:t>
            </a:r>
            <a:endParaRPr lang="en-NZ" sz="900" kern="1200" dirty="0">
              <a:solidFill>
                <a:schemeClr val="tx1"/>
              </a:solidFill>
              <a:effectLst/>
              <a:latin typeface="+mn-lt"/>
              <a:ea typeface="+mn-ea"/>
              <a:cs typeface="+mn-cs"/>
            </a:endParaRPr>
          </a:p>
          <a:p>
            <a:r>
              <a:rPr lang="en-NZ" sz="900" b="1" kern="1200" dirty="0">
                <a:solidFill>
                  <a:schemeClr val="tx1"/>
                </a:solidFill>
                <a:effectLst/>
                <a:latin typeface="+mn-lt"/>
                <a:ea typeface="+mn-ea"/>
                <a:cs typeface="+mn-cs"/>
              </a:rPr>
              <a:t>What is Pentecost? – </a:t>
            </a:r>
            <a:r>
              <a:rPr lang="en-NZ" sz="900" b="1" kern="1200" dirty="0" err="1">
                <a:solidFill>
                  <a:schemeClr val="tx1"/>
                </a:solidFill>
                <a:effectLst/>
                <a:latin typeface="+mn-lt"/>
                <a:ea typeface="+mn-ea"/>
                <a:cs typeface="+mn-cs"/>
              </a:rPr>
              <a:t>boxofquestions</a:t>
            </a:r>
            <a:r>
              <a:rPr lang="en-NZ" sz="900" b="1" kern="1200" dirty="0">
                <a:solidFill>
                  <a:schemeClr val="tx1"/>
                </a:solidFill>
                <a:effectLst/>
                <a:latin typeface="+mn-lt"/>
                <a:ea typeface="+mn-ea"/>
                <a:cs typeface="+mn-cs"/>
              </a:rPr>
              <a:t> 2:11 minutes </a:t>
            </a:r>
            <a:endParaRPr lang="en-NZ" sz="900" kern="1200" dirty="0">
              <a:solidFill>
                <a:schemeClr val="tx1"/>
              </a:solidFill>
              <a:effectLst/>
              <a:latin typeface="+mn-lt"/>
              <a:ea typeface="+mn-ea"/>
              <a:cs typeface="+mn-cs"/>
            </a:endParaRPr>
          </a:p>
          <a:p>
            <a:r>
              <a:rPr lang="en-NZ" sz="900" b="1" kern="1200" dirty="0">
                <a:solidFill>
                  <a:schemeClr val="tx1"/>
                </a:solidFill>
                <a:effectLst/>
                <a:latin typeface="+mn-lt"/>
                <a:ea typeface="+mn-ea"/>
                <a:cs typeface="+mn-cs"/>
              </a:rPr>
              <a:t>Note: The next 2 clips follow on from the Pentecost clip and may also be of use for this topic as revision. </a:t>
            </a:r>
            <a:endParaRPr lang="en-NZ" sz="900" kern="1200" dirty="0">
              <a:solidFill>
                <a:schemeClr val="tx1"/>
              </a:solidFill>
              <a:effectLst/>
              <a:latin typeface="+mn-lt"/>
              <a:ea typeface="+mn-ea"/>
              <a:cs typeface="+mn-cs"/>
            </a:endParaRPr>
          </a:p>
          <a:p>
            <a:r>
              <a:rPr lang="en-NZ" sz="900" b="1" kern="1200" dirty="0">
                <a:solidFill>
                  <a:schemeClr val="tx1"/>
                </a:solidFill>
                <a:effectLst/>
                <a:latin typeface="+mn-lt"/>
                <a:ea typeface="+mn-ea"/>
                <a:cs typeface="+mn-cs"/>
              </a:rPr>
              <a:t>Who is the Holy Spirit 1:21 minutes</a:t>
            </a:r>
            <a:endParaRPr lang="en-NZ" sz="900" kern="1200" dirty="0">
              <a:solidFill>
                <a:schemeClr val="tx1"/>
              </a:solidFill>
              <a:effectLst/>
              <a:latin typeface="+mn-lt"/>
              <a:ea typeface="+mn-ea"/>
              <a:cs typeface="+mn-cs"/>
            </a:endParaRPr>
          </a:p>
          <a:p>
            <a:r>
              <a:rPr lang="en-NZ" sz="900" b="1" kern="1200" dirty="0">
                <a:solidFill>
                  <a:schemeClr val="tx1"/>
                </a:solidFill>
                <a:effectLst/>
                <a:latin typeface="+mn-lt"/>
                <a:ea typeface="+mn-ea"/>
                <a:cs typeface="+mn-cs"/>
              </a:rPr>
              <a:t>How does the Holy Spirit help me 1:27 minutes</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5</a:t>
            </a:fld>
            <a:endParaRPr lang="en-NZ"/>
          </a:p>
        </p:txBody>
      </p:sp>
    </p:spTree>
    <p:extLst>
      <p:ext uri="{BB962C8B-B14F-4D97-AF65-F5344CB8AC3E}">
        <p14:creationId xmlns:p14="http://schemas.microsoft.com/office/powerpoint/2010/main" val="52086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Introduce the idea that many of the places that are connected with Jesus’ life and ministry are now what is known as sacred sites. Many of them have shrines or chapels built on them to mark the place. Many of these places are visited by pilgrims who come to remember Jesus and to pray and recall his life.  Children may like to research some of these places and share their findings. </a:t>
            </a:r>
          </a:p>
        </p:txBody>
      </p:sp>
      <p:sp>
        <p:nvSpPr>
          <p:cNvPr id="4" name="Slide Number Placeholder 3"/>
          <p:cNvSpPr>
            <a:spLocks noGrp="1"/>
          </p:cNvSpPr>
          <p:nvPr>
            <p:ph type="sldNum" sz="quarter" idx="10"/>
          </p:nvPr>
        </p:nvSpPr>
        <p:spPr/>
        <p:txBody>
          <a:bodyPr/>
          <a:lstStyle/>
          <a:p>
            <a:fld id="{8D80744A-1B97-45A0-A1DA-953796DCCE59}" type="slidenum">
              <a:rPr lang="en-NZ" smtClean="0"/>
              <a:t>6</a:t>
            </a:fld>
            <a:endParaRPr lang="en-NZ"/>
          </a:p>
        </p:txBody>
      </p:sp>
    </p:spTree>
    <p:extLst>
      <p:ext uri="{BB962C8B-B14F-4D97-AF65-F5344CB8AC3E}">
        <p14:creationId xmlns:p14="http://schemas.microsoft.com/office/powerpoint/2010/main" val="272522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7</a:t>
            </a:fld>
            <a:endParaRPr lang="en-NZ"/>
          </a:p>
        </p:txBody>
      </p:sp>
    </p:spTree>
    <p:extLst>
      <p:ext uri="{BB962C8B-B14F-4D97-AF65-F5344CB8AC3E}">
        <p14:creationId xmlns:p14="http://schemas.microsoft.com/office/powerpoint/2010/main" val="273287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mn-lt"/>
                <a:ea typeface="+mn-ea"/>
                <a:cs typeface="+mn-cs"/>
              </a:rPr>
              <a:t>Sing using the MP3 ‘Send us your Spirit’</a:t>
            </a:r>
          </a:p>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8</a:t>
            </a:fld>
            <a:endParaRPr lang="en-NZ"/>
          </a:p>
        </p:txBody>
      </p:sp>
    </p:spTree>
    <p:extLst>
      <p:ext uri="{BB962C8B-B14F-4D97-AF65-F5344CB8AC3E}">
        <p14:creationId xmlns:p14="http://schemas.microsoft.com/office/powerpoint/2010/main" val="197489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9</a:t>
            </a:fld>
            <a:endParaRPr lang="en-NZ"/>
          </a:p>
        </p:txBody>
      </p:sp>
    </p:spTree>
    <p:extLst>
      <p:ext uri="{BB962C8B-B14F-4D97-AF65-F5344CB8AC3E}">
        <p14:creationId xmlns:p14="http://schemas.microsoft.com/office/powerpoint/2010/main" val="223998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5BCB0-B56B-4800-B88D-2B77A14E566D}" type="datetimeFigureOut">
              <a:rPr lang="en-NZ" smtClean="0"/>
              <a:t>25/05/2017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413185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BCB0-B56B-4800-B88D-2B77A14E566D}" type="datetimeFigureOut">
              <a:rPr lang="en-NZ" smtClean="0"/>
              <a:t>25/05/2017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154581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BCB0-B56B-4800-B88D-2B77A14E566D}" type="datetimeFigureOut">
              <a:rPr lang="en-NZ" smtClean="0"/>
              <a:t>25/05/2017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161016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951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BCB0-B56B-4800-B88D-2B77A14E566D}" type="datetimeFigureOut">
              <a:rPr lang="en-NZ" smtClean="0"/>
              <a:t>25/05/2017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75279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5BCB0-B56B-4800-B88D-2B77A14E566D}" type="datetimeFigureOut">
              <a:rPr lang="en-NZ" smtClean="0"/>
              <a:t>25/05/2017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296959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5BCB0-B56B-4800-B88D-2B77A14E566D}" type="datetimeFigureOut">
              <a:rPr lang="en-NZ" smtClean="0"/>
              <a:t>25/05/2017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351453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5BCB0-B56B-4800-B88D-2B77A14E566D}" type="datetimeFigureOut">
              <a:rPr lang="en-NZ" smtClean="0"/>
              <a:t>25/05/2017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101624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5BCB0-B56B-4800-B88D-2B77A14E566D}" type="datetimeFigureOut">
              <a:rPr lang="en-NZ" smtClean="0"/>
              <a:t>25/05/2017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234235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5BCB0-B56B-4800-B88D-2B77A14E566D}" type="datetimeFigureOut">
              <a:rPr lang="en-NZ" smtClean="0"/>
              <a:t>25/05/2017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330733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AB5BCB0-B56B-4800-B88D-2B77A14E566D}" type="datetimeFigureOut">
              <a:rPr lang="en-NZ" smtClean="0"/>
              <a:t>25/05/2017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256091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AB5BCB0-B56B-4800-B88D-2B77A14E566D}" type="datetimeFigureOut">
              <a:rPr lang="en-NZ" smtClean="0"/>
              <a:t>25/05/2017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268B2F-7601-4D2B-AFE2-13ACA83D3BC7}" type="slidenum">
              <a:rPr lang="en-NZ" smtClean="0"/>
              <a:t>‹#›</a:t>
            </a:fld>
            <a:endParaRPr lang="en-NZ"/>
          </a:p>
        </p:txBody>
      </p:sp>
    </p:spTree>
    <p:extLst>
      <p:ext uri="{BB962C8B-B14F-4D97-AF65-F5344CB8AC3E}">
        <p14:creationId xmlns:p14="http://schemas.microsoft.com/office/powerpoint/2010/main" val="117079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AB5BCB0-B56B-4800-B88D-2B77A14E566D}" type="datetimeFigureOut">
              <a:rPr lang="en-NZ" smtClean="0"/>
              <a:t>25/05/2017</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268B2F-7601-4D2B-AFE2-13ACA83D3BC7}" type="slidenum">
              <a:rPr lang="en-NZ" smtClean="0"/>
              <a:t>‹#›</a:t>
            </a:fld>
            <a:endParaRPr lang="en-NZ"/>
          </a:p>
        </p:txBody>
      </p:sp>
    </p:spTree>
    <p:extLst>
      <p:ext uri="{BB962C8B-B14F-4D97-AF65-F5344CB8AC3E}">
        <p14:creationId xmlns:p14="http://schemas.microsoft.com/office/powerpoint/2010/main" val="252486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hyperlink" Target="http://www.tinyurl.com/NCRSfeedback"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lhHzOqNy6g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youtube.com/watch?v=RMuoHudWRw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912" y="0"/>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Pentecost then – Pentecost Today</a:t>
            </a: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1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2266244" y="707886"/>
            <a:ext cx="4549423" cy="3955656"/>
          </a:xfrm>
          <a:prstGeom prst="rect">
            <a:avLst/>
          </a:prstGeom>
          <a:noFill/>
          <a:ln>
            <a:noFill/>
          </a:ln>
        </p:spPr>
      </p:pic>
    </p:spTree>
    <p:extLst>
      <p:ext uri="{BB962C8B-B14F-4D97-AF65-F5344CB8AC3E}">
        <p14:creationId xmlns:p14="http://schemas.microsoft.com/office/powerpoint/2010/main" val="424421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Check</a:t>
            </a:r>
            <a:r>
              <a:rPr lang="en-US" sz="40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 </a:t>
            </a: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S-10</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heck 6"/>
          <p:cNvSpPr/>
          <p:nvPr/>
        </p:nvSpPr>
        <p:spPr>
          <a:xfrm>
            <a:off x="395537" y="4043201"/>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Questions I would like to ask about the topics in this resource are …</a:t>
            </a:r>
          </a:p>
        </p:txBody>
      </p:sp>
      <p:sp>
        <p:nvSpPr>
          <p:cNvPr id="9" name="Check 5"/>
          <p:cNvSpPr/>
          <p:nvPr/>
        </p:nvSpPr>
        <p:spPr>
          <a:xfrm>
            <a:off x="395537" y="3512443"/>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Which activity do you think helped you to learn best in this resource?</a:t>
            </a:r>
          </a:p>
        </p:txBody>
      </p:sp>
      <p:sp>
        <p:nvSpPr>
          <p:cNvPr id="22" name="Check 4"/>
          <p:cNvSpPr/>
          <p:nvPr/>
        </p:nvSpPr>
        <p:spPr>
          <a:xfrm>
            <a:off x="395537" y="2715998"/>
            <a:ext cx="6331080" cy="584775"/>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How can you recognise the Holy Spirit working in yourself and other people today?</a:t>
            </a:r>
          </a:p>
        </p:txBody>
      </p:sp>
      <p:sp>
        <p:nvSpPr>
          <p:cNvPr id="12" name="Check 3"/>
          <p:cNvSpPr/>
          <p:nvPr/>
        </p:nvSpPr>
        <p:spPr>
          <a:xfrm>
            <a:off x="395537" y="2204239"/>
            <a:ext cx="6331080"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How is the Holy Spirit present in the Church and the world today?</a:t>
            </a:r>
          </a:p>
        </p:txBody>
      </p:sp>
      <p:sp>
        <p:nvSpPr>
          <p:cNvPr id="13" name="Check 2"/>
          <p:cNvSpPr/>
          <p:nvPr/>
        </p:nvSpPr>
        <p:spPr>
          <a:xfrm>
            <a:off x="395537" y="1379741"/>
            <a:ext cx="6331081" cy="584775"/>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Explain the connection between the Holy Spirit that came at Pentecost and the Holy Spirit in the Church today.</a:t>
            </a:r>
          </a:p>
        </p:txBody>
      </p:sp>
      <p:sp>
        <p:nvSpPr>
          <p:cNvPr id="3" name="Check 1"/>
          <p:cNvSpPr txBox="1"/>
          <p:nvPr/>
        </p:nvSpPr>
        <p:spPr>
          <a:xfrm>
            <a:off x="395537" y="817718"/>
            <a:ext cx="6331081" cy="338554"/>
          </a:xfrm>
          <a:prstGeom prst="rect">
            <a:avLst/>
          </a:prstGeom>
          <a:solidFill>
            <a:schemeClr val="accent1">
              <a:alpha val="0"/>
            </a:schemeClr>
          </a:solidFill>
          <a:ln w="15875">
            <a:solidFill>
              <a:schemeClr val="tx2">
                <a:lumMod val="60000"/>
                <a:lumOff val="40000"/>
              </a:schemeClr>
            </a:solidFill>
          </a:ln>
        </p:spPr>
        <p:txBody>
          <a:bodyPr wrap="square" rtlCol="0">
            <a:spAutoFit/>
          </a:bodyPr>
          <a:lstStyle/>
          <a:p>
            <a:pPr lvl="0"/>
            <a:r>
              <a:rPr lang="en-NZ" sz="1600" dirty="0"/>
              <a:t>Make a comic strip of the Pentecost story to share with a younger child.</a:t>
            </a:r>
          </a:p>
        </p:txBody>
      </p:sp>
      <p:sp>
        <p:nvSpPr>
          <p:cNvPr id="14" name="Shape: Number 1"/>
          <p:cNvSpPr txBox="1"/>
          <p:nvPr/>
        </p:nvSpPr>
        <p:spPr>
          <a:xfrm>
            <a:off x="-36512" y="77155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36512" y="140675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36512" y="2153603"/>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6512" y="344714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6512" y="397681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6)</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bwMode="auto">
          <a:xfrm>
            <a:off x="6932626" y="1148100"/>
            <a:ext cx="2067374" cy="1797550"/>
          </a:xfrm>
          <a:prstGeom prst="rect">
            <a:avLst/>
          </a:prstGeom>
          <a:noFill/>
          <a:ln>
            <a:noFill/>
          </a:ln>
        </p:spPr>
      </p:pic>
      <p:sp>
        <p:nvSpPr>
          <p:cNvPr id="20"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23" name="Shape: Number 3"/>
          <p:cNvSpPr txBox="1"/>
          <p:nvPr/>
        </p:nvSpPr>
        <p:spPr>
          <a:xfrm>
            <a:off x="-36512" y="2789541"/>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67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withEffect">
                                  <p:stCondLst>
                                    <p:cond delay="0"/>
                                  </p:stCondLst>
                                  <p:childTnLst>
                                    <p:set>
                                      <p:cBhvr>
                                        <p:cTn id="57" dur="1" fill="hold">
                                          <p:stCondLst>
                                            <p:cond delay="0"/>
                                          </p:stCondLst>
                                        </p:cTn>
                                        <p:tgtEl>
                                          <p:spTgt spid="3">
                                            <p:txEl>
                                              <p:pRg st="0" end="0"/>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2">
                                            <p:txEl>
                                              <p:pRg st="0" end="0"/>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xEl>
                                              <p:pRg st="0" end="0"/>
                                            </p:txEl>
                                          </p:spTgt>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xEl>
                                              <p:pRg st="0" end="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S-11</a:t>
            </a: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Time </a:t>
            </a:r>
            <a:r>
              <a:rPr lang="en-US" sz="40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for Reflection</a:t>
            </a:r>
            <a:endPar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533" y="1051162"/>
            <a:ext cx="5339837" cy="3155358"/>
          </a:xfrm>
          <a:prstGeom prst="rect">
            <a:avLst/>
          </a:prstGeom>
          <a:ln>
            <a:noFill/>
          </a:ln>
          <a:effectLst>
            <a:softEdge rad="112500"/>
          </a:effectLst>
        </p:spPr>
      </p:pic>
      <p:pic>
        <p:nvPicPr>
          <p:cNvPr id="9" name="Reflective Music Pentecost (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8894" y="45118"/>
            <a:ext cx="609600" cy="609600"/>
          </a:xfrm>
          <a:prstGeom prst="rect">
            <a:avLst/>
          </a:prstGeom>
        </p:spPr>
      </p:pic>
      <p:sp>
        <p:nvSpPr>
          <p:cNvPr id="10"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stop"/>
          <p:cNvSpPr txBox="1"/>
          <p:nvPr/>
        </p:nvSpPr>
        <p:spPr>
          <a:xfrm>
            <a:off x="3398507" y="4901967"/>
            <a:ext cx="2499402" cy="230832"/>
          </a:xfrm>
          <a:prstGeom prst="rect">
            <a:avLst/>
          </a:prstGeom>
          <a:noFill/>
        </p:spPr>
        <p:txBody>
          <a:bodyPr wrap="none" rtlCol="0">
            <a:spAutoFit/>
          </a:bodyPr>
          <a:lstStyle/>
          <a:p>
            <a:pPr algn="ctr"/>
            <a:r>
              <a:rPr lang="en-GB" sz="900" kern="0" dirty="0">
                <a:solidFill>
                  <a:sysClr val="windowText" lastClr="000000"/>
                </a:solidFill>
                <a:latin typeface="Arial" panose="020B0604020202020204" pitchFamily="34" charset="0"/>
                <a:cs typeface="Arial" panose="020B0604020202020204" pitchFamily="34" charset="0"/>
              </a:rPr>
              <a:t>Click the audio button to stop reflective music</a:t>
            </a:r>
          </a:p>
        </p:txBody>
      </p:sp>
      <p:sp>
        <p:nvSpPr>
          <p:cNvPr id="12" name="TextBox: Tool instructions start"/>
          <p:cNvSpPr txBox="1"/>
          <p:nvPr/>
        </p:nvSpPr>
        <p:spPr>
          <a:xfrm>
            <a:off x="3398508" y="4901967"/>
            <a:ext cx="2492990" cy="230832"/>
          </a:xfrm>
          <a:prstGeom prst="rect">
            <a:avLst/>
          </a:prstGeom>
          <a:noFill/>
        </p:spPr>
        <p:txBody>
          <a:bodyPr wrap="none" rtlCol="0">
            <a:spAutoFit/>
          </a:bodyPr>
          <a:lstStyle/>
          <a:p>
            <a:pPr algn="ctr"/>
            <a:r>
              <a:rPr lang="en-GB" sz="900" kern="0" dirty="0">
                <a:solidFill>
                  <a:sysClr val="windowText" lastClr="000000"/>
                </a:solidFill>
                <a:latin typeface="Arial" panose="020B0604020202020204" pitchFamily="34" charset="0"/>
                <a:cs typeface="Arial" panose="020B0604020202020204" pitchFamily="34" charset="0"/>
              </a:rPr>
              <a:t>Click the audio button to play reflective music</a:t>
            </a:r>
          </a:p>
        </p:txBody>
      </p:sp>
      <p:pic>
        <p:nvPicPr>
          <p:cNvPr id="14"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3469521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83212" fill="hold"/>
                                        <p:tgtEl>
                                          <p:spTgt spid="9"/>
                                        </p:tgtEl>
                                      </p:cBhvr>
                                    </p:cmd>
                                  </p:childTnLst>
                                </p:cTn>
                              </p:par>
                              <p:par>
                                <p:cTn id="18" presetID="1" presetClass="emph" presetSubtype="2" fill="hold" nodeType="withEffect">
                                  <p:stCondLst>
                                    <p:cond delay="0"/>
                                  </p:stCondLst>
                                  <p:childTnLst>
                                    <p:animClr clrSpc="rgb" dir="cw">
                                      <p:cBhvr>
                                        <p:cTn id="19" dur="1000" fill="hold"/>
                                        <p:tgtEl>
                                          <p:spTgt spid="10"/>
                                        </p:tgtEl>
                                        <p:attrNameLst>
                                          <p:attrName>fillcolor</p:attrName>
                                        </p:attrNameLst>
                                      </p:cBhvr>
                                      <p:to>
                                        <a:schemeClr val="accent2"/>
                                      </p:to>
                                    </p:animClr>
                                    <p:set>
                                      <p:cBhvr>
                                        <p:cTn id="20" dur="1000" fill="hold"/>
                                        <p:tgtEl>
                                          <p:spTgt spid="10"/>
                                        </p:tgtEl>
                                        <p:attrNameLst>
                                          <p:attrName>fill.type</p:attrName>
                                        </p:attrNameLst>
                                      </p:cBhvr>
                                      <p:to>
                                        <p:strVal val="solid"/>
                                      </p:to>
                                    </p:set>
                                    <p:set>
                                      <p:cBhvr>
                                        <p:cTn id="21" dur="1000" fill="hold"/>
                                        <p:tgtEl>
                                          <p:spTgt spid="10"/>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9"/>
                                        </p:tgtEl>
                                      </p:cBhvr>
                                    </p:cmd>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mph" presetSubtype="2" fill="hold" nodeType="withEffect">
                                  <p:stCondLst>
                                    <p:cond delay="0"/>
                                  </p:stCondLst>
                                  <p:childTnLst>
                                    <p:animClr clrSpc="rgb" dir="cw">
                                      <p:cBhvr>
                                        <p:cTn id="33" dur="2000" fill="hold"/>
                                        <p:tgtEl>
                                          <p:spTgt spid="10"/>
                                        </p:tgtEl>
                                        <p:attrNameLst>
                                          <p:attrName>fillcolor</p:attrName>
                                        </p:attrNameLst>
                                      </p:cBhvr>
                                      <p:to>
                                        <a:schemeClr val="bg1"/>
                                      </p:to>
                                    </p:animClr>
                                    <p:set>
                                      <p:cBhvr>
                                        <p:cTn id="34" dur="2000" fill="hold"/>
                                        <p:tgtEl>
                                          <p:spTgt spid="10"/>
                                        </p:tgtEl>
                                        <p:attrNameLst>
                                          <p:attrName>fill.type</p:attrName>
                                        </p:attrNameLst>
                                      </p:cBhvr>
                                      <p:to>
                                        <p:strVal val="solid"/>
                                      </p:to>
                                    </p:set>
                                    <p:set>
                                      <p:cBhvr>
                                        <p:cTn id="3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11" grpId="0"/>
      <p:bldP spid="11" grpId="1"/>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3"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1" name="Action Button: Up">
            <a:hlinkClick r:id="rId3" action="ppaction://hlinksldjump" highlightClick="1"/>
          </p:cNvPr>
          <p:cNvSpPr/>
          <p:nvPr/>
        </p:nvSpPr>
        <p:spPr>
          <a:xfrm rot="16200000">
            <a:off x="8100000" y="4750338"/>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Box: PageNumber"/>
          <p:cNvSpPr txBox="1">
            <a:spLocks/>
          </p:cNvSpPr>
          <p:nvPr/>
        </p:nvSpPr>
        <p:spPr>
          <a:xfrm>
            <a:off x="8665592" y="4752615"/>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S-03</a:t>
            </a:r>
          </a:p>
        </p:txBody>
      </p:sp>
      <p:sp>
        <p:nvSpPr>
          <p:cNvPr id="23" name="Rectangle: Bottom-Right"/>
          <p:cNvSpPr/>
          <p:nvPr/>
        </p:nvSpPr>
        <p:spPr>
          <a:xfrm>
            <a:off x="6930528" y="357148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Bottom-Middle"/>
          <p:cNvSpPr/>
          <p:nvPr/>
        </p:nvSpPr>
        <p:spPr>
          <a:xfrm>
            <a:off x="4161743" y="376406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Bottom-Left"/>
          <p:cNvSpPr/>
          <p:nvPr/>
        </p:nvSpPr>
        <p:spPr>
          <a:xfrm>
            <a:off x="1193733" y="3722785"/>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Middle-Right"/>
          <p:cNvSpPr/>
          <p:nvPr/>
        </p:nvSpPr>
        <p:spPr>
          <a:xfrm>
            <a:off x="6854102" y="2396268"/>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Middel-Left"/>
          <p:cNvSpPr/>
          <p:nvPr/>
        </p:nvSpPr>
        <p:spPr>
          <a:xfrm>
            <a:off x="946334" y="2410177"/>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Right"/>
          <p:cNvSpPr/>
          <p:nvPr/>
        </p:nvSpPr>
        <p:spPr>
          <a:xfrm>
            <a:off x="6854102"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Middle"/>
          <p:cNvSpPr/>
          <p:nvPr/>
        </p:nvSpPr>
        <p:spPr>
          <a:xfrm>
            <a:off x="4161743"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Top-Left"/>
          <p:cNvSpPr/>
          <p:nvPr/>
        </p:nvSpPr>
        <p:spPr>
          <a:xfrm>
            <a:off x="1597516" y="1181532"/>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ctor: North-West"/>
          <p:cNvCxnSpPr>
            <a:cxnSpLocks/>
          </p:cNvCxnSpPr>
          <p:nvPr/>
        </p:nvCxnSpPr>
        <p:spPr>
          <a:xfrm flipH="1" flipV="1">
            <a:off x="3554924" y="2110126"/>
            <a:ext cx="689172" cy="36796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or: West"/>
          <p:cNvCxnSpPr>
            <a:cxnSpLocks/>
            <a:stCxn id="42" idx="1"/>
            <a:endCxn id="28" idx="3"/>
          </p:cNvCxnSpPr>
          <p:nvPr/>
        </p:nvCxnSpPr>
        <p:spPr>
          <a:xfrm flipH="1">
            <a:off x="2946691" y="2896231"/>
            <a:ext cx="1254456"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or: South-West"/>
          <p:cNvCxnSpPr>
            <a:cxnSpLocks/>
          </p:cNvCxnSpPr>
          <p:nvPr/>
        </p:nvCxnSpPr>
        <p:spPr>
          <a:xfrm flipH="1">
            <a:off x="3198825" y="3368376"/>
            <a:ext cx="1039345" cy="689166"/>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or: South"/>
          <p:cNvCxnSpPr>
            <a:cxnSpLocks/>
            <a:endCxn id="24" idx="0"/>
          </p:cNvCxnSpPr>
          <p:nvPr/>
        </p:nvCxnSpPr>
        <p:spPr>
          <a:xfrm>
            <a:off x="5161922" y="3368376"/>
            <a:ext cx="0" cy="39568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or: South-East"/>
          <p:cNvCxnSpPr/>
          <p:nvPr/>
        </p:nvCxnSpPr>
        <p:spPr>
          <a:xfrm>
            <a:off x="6166836" y="3261094"/>
            <a:ext cx="75895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or: East"/>
          <p:cNvCxnSpPr>
            <a:cxnSpLocks/>
            <a:endCxn id="26" idx="1"/>
          </p:cNvCxnSpPr>
          <p:nvPr/>
        </p:nvCxnSpPr>
        <p:spPr>
          <a:xfrm flipV="1">
            <a:off x="6201504" y="2882322"/>
            <a:ext cx="652598" cy="13909"/>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or: North East"/>
          <p:cNvCxnSpPr>
            <a:cxnSpLocks/>
          </p:cNvCxnSpPr>
          <p:nvPr/>
        </p:nvCxnSpPr>
        <p:spPr>
          <a:xfrm flipV="1">
            <a:off x="6201504" y="2110127"/>
            <a:ext cx="689622" cy="407332"/>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or: North"/>
          <p:cNvCxnSpPr>
            <a:cxnSpLocks/>
            <a:endCxn id="30" idx="2"/>
          </p:cNvCxnSpPr>
          <p:nvPr/>
        </p:nvCxnSpPr>
        <p:spPr>
          <a:xfrm flipV="1">
            <a:off x="5161922" y="2153640"/>
            <a:ext cx="0" cy="242628"/>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07504" y="-18797"/>
            <a:ext cx="8918088" cy="646331"/>
          </a:xfrm>
          <a:prstGeom prst="rect">
            <a:avLst/>
          </a:prstGeom>
          <a:noFill/>
        </p:spPr>
        <p:txBody>
          <a:bodyPr wrap="square" lIns="91440" tIns="45720" rIns="91440" bIns="45720">
            <a:spAutoFit/>
          </a:bodyPr>
          <a:lstStyle/>
          <a:p>
            <a:pPr algn="ctr"/>
            <a:r>
              <a:rPr lang="en-NZ"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Make a mind map about  the First Pentecost</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2" name="Rectangle: Middel-Middle"/>
          <p:cNvSpPr/>
          <p:nvPr/>
        </p:nvSpPr>
        <p:spPr>
          <a:xfrm>
            <a:off x="4201147" y="2410177"/>
            <a:ext cx="2000357" cy="97210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 know about the First Pentecost</a:t>
            </a:r>
          </a:p>
        </p:txBody>
      </p:sp>
      <p:pic>
        <p:nvPicPr>
          <p:cNvPr id="43" name="Picture 42"/>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86607" y="1210046"/>
            <a:ext cx="1064908" cy="1064908"/>
          </a:xfrm>
          <a:prstGeom prst="rect">
            <a:avLst/>
          </a:prstGeom>
        </p:spPr>
      </p:pic>
      <p:sp>
        <p:nvSpPr>
          <p:cNvPr id="27"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40"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4168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S-10</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396626"/>
            <a:ext cx="4288349" cy="118655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3) How is the Holy Spirit present in the Church and the world today? </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2) Explain the connection between the Holy Spirit that came at Pentecost and the Holy Spirit in the Church today.</a:t>
            </a:r>
          </a:p>
        </p:txBody>
      </p:sp>
      <p:sp>
        <p:nvSpPr>
          <p:cNvPr id="14" name="Rectangle: 1st Answer"/>
          <p:cNvSpPr/>
          <p:nvPr/>
        </p:nvSpPr>
        <p:spPr>
          <a:xfrm>
            <a:off x="204712" y="1141891"/>
            <a:ext cx="4288349"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1) Make a comic strip of the Pentecost story to share with a younger child.</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204712" y="3623070"/>
            <a:ext cx="4285966" cy="97842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5) Which activity do you think helped you to learn best in this resource?</a:t>
            </a:r>
          </a:p>
          <a:p>
            <a:endParaRPr lang="en-NZ" sz="1200" dirty="0">
              <a:solidFill>
                <a:schemeClr val="tx1"/>
              </a:solidFill>
            </a:endParaRPr>
          </a:p>
          <a:p>
            <a:pPr lvl="0"/>
            <a:endParaRPr lang="en-GB" sz="1200" dirty="0">
              <a:solidFill>
                <a:schemeClr val="tx1"/>
              </a:solidFill>
              <a:cs typeface="Segoe UI" panose="020B0502040204020203" pitchFamily="34" charset="0"/>
            </a:endParaRPr>
          </a:p>
        </p:txBody>
      </p:sp>
      <p:sp>
        <p:nvSpPr>
          <p:cNvPr id="17" name="Rectangle: 1st Answer"/>
          <p:cNvSpPr/>
          <p:nvPr/>
        </p:nvSpPr>
        <p:spPr>
          <a:xfrm>
            <a:off x="4670678" y="3634131"/>
            <a:ext cx="4329322" cy="9673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6) Questions I would like to ask about the topics in this resource are …</a:t>
            </a:r>
          </a:p>
          <a:p>
            <a:pPr lvl="0"/>
            <a:endParaRPr lang="en-GB" sz="1200" dirty="0">
              <a:solidFill>
                <a:schemeClr val="tx1"/>
              </a:solidFill>
              <a:cs typeface="Segoe UI" panose="020B0502040204020203" pitchFamily="34" charset="0"/>
            </a:endParaRPr>
          </a:p>
        </p:txBody>
      </p:sp>
      <p:sp>
        <p:nvSpPr>
          <p:cNvPr id="18" name="Rectangle: 2nd Answer"/>
          <p:cNvSpPr/>
          <p:nvPr/>
        </p:nvSpPr>
        <p:spPr>
          <a:xfrm>
            <a:off x="4670677" y="2379397"/>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4) How can you recognise the Holy Spirit working in yourself and other people today?</a:t>
            </a:r>
          </a:p>
        </p:txBody>
      </p:sp>
    </p:spTree>
    <p:extLst>
      <p:ext uri="{BB962C8B-B14F-4D97-AF65-F5344CB8AC3E}">
        <p14:creationId xmlns:p14="http://schemas.microsoft.com/office/powerpoint/2010/main" val="16171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bwMode="auto">
          <a:xfrm>
            <a:off x="6537120" y="1705336"/>
            <a:ext cx="2282880" cy="1984929"/>
          </a:xfrm>
          <a:prstGeom prst="rect">
            <a:avLst/>
          </a:prstGeom>
          <a:noFill/>
          <a:ln>
            <a:noFill/>
          </a:ln>
        </p:spPr>
      </p:pic>
      <p:sp>
        <p:nvSpPr>
          <p:cNvPr id="22" name="Shape: Number 1"/>
          <p:cNvSpPr txBox="1"/>
          <p:nvPr/>
        </p:nvSpPr>
        <p:spPr>
          <a:xfrm>
            <a:off x="251522" y="1799314"/>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23" name="Intention 1 Text"/>
          <p:cNvSpPr txBox="1"/>
          <p:nvPr/>
        </p:nvSpPr>
        <p:spPr>
          <a:xfrm>
            <a:off x="695874" y="1706981"/>
            <a:ext cx="5479148" cy="830997"/>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recall the story of the first Pentecost in the life of the Church</a:t>
            </a:r>
          </a:p>
        </p:txBody>
      </p:sp>
      <p:sp>
        <p:nvSpPr>
          <p:cNvPr id="11" name="Textbox: Tool instructions"/>
          <p:cNvSpPr txBox="1"/>
          <p:nvPr/>
        </p:nvSpPr>
        <p:spPr>
          <a:xfrm>
            <a:off x="3331923" y="4912670"/>
            <a:ext cx="248016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 to reveal the Learning Intention</a:t>
            </a:r>
          </a:p>
        </p:txBody>
      </p:sp>
      <p:sp>
        <p:nvSpPr>
          <p:cNvPr id="12" name="Shape: Number 1"/>
          <p:cNvSpPr txBox="1"/>
          <p:nvPr/>
        </p:nvSpPr>
        <p:spPr>
          <a:xfrm>
            <a:off x="695874" y="800915"/>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3" name="Rectangle 12"/>
          <p:cNvSpPr/>
          <p:nvPr/>
        </p:nvSpPr>
        <p:spPr>
          <a:xfrm>
            <a:off x="107504" y="-18795"/>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Learning Intentions</a:t>
            </a:r>
          </a:p>
        </p:txBody>
      </p:sp>
      <p:sp>
        <p:nvSpPr>
          <p:cNvPr id="17" name="Shape: Number 1"/>
          <p:cNvSpPr txBox="1"/>
          <p:nvPr/>
        </p:nvSpPr>
        <p:spPr>
          <a:xfrm>
            <a:off x="251522" y="2982379"/>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19" name="Intention 2 Text"/>
          <p:cNvSpPr txBox="1"/>
          <p:nvPr/>
        </p:nvSpPr>
        <p:spPr>
          <a:xfrm>
            <a:off x="695874" y="2859268"/>
            <a:ext cx="5479148" cy="830997"/>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recognise ways the Holy Spirit </a:t>
            </a:r>
            <a:r>
              <a:rPr lang="en-NZ" sz="2400" dirty="0" err="1"/>
              <a:t>Te</a:t>
            </a:r>
            <a:r>
              <a:rPr lang="en-NZ" sz="2400" dirty="0"/>
              <a:t> Wairua </a:t>
            </a:r>
            <a:r>
              <a:rPr lang="en-NZ" sz="2400" dirty="0" err="1"/>
              <a:t>Tapu</a:t>
            </a:r>
            <a:r>
              <a:rPr lang="en-NZ" sz="2400" dirty="0"/>
              <a:t> gives life to the Church today </a:t>
            </a:r>
          </a:p>
        </p:txBody>
      </p:sp>
    </p:spTree>
    <p:extLst>
      <p:ext uri="{BB962C8B-B14F-4D97-AF65-F5344CB8AC3E}">
        <p14:creationId xmlns:p14="http://schemas.microsoft.com/office/powerpoint/2010/main" val="40497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646331"/>
          </a:xfrm>
          <a:prstGeom prst="rect">
            <a:avLst/>
          </a:prstGeom>
          <a:noFill/>
        </p:spPr>
        <p:txBody>
          <a:bodyPr wrap="square" lIns="91440" tIns="45720" rIns="91440" bIns="45720">
            <a:spAutoFit/>
          </a:bodyPr>
          <a:lstStyle/>
          <a:p>
            <a:pPr algn="ctr"/>
            <a:r>
              <a:rPr lang="en-NZ" sz="36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Make a mind map about the First Pentecost</a:t>
            </a:r>
            <a:endParaRPr lang="en-US" sz="36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Bottom-Right"/>
          <p:cNvSpPr/>
          <p:nvPr/>
        </p:nvSpPr>
        <p:spPr>
          <a:xfrm>
            <a:off x="6716045" y="340215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Bottom-Middle"/>
          <p:cNvSpPr/>
          <p:nvPr/>
        </p:nvSpPr>
        <p:spPr>
          <a:xfrm>
            <a:off x="3947260" y="3594729"/>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Bottom-Left"/>
          <p:cNvSpPr/>
          <p:nvPr/>
        </p:nvSpPr>
        <p:spPr>
          <a:xfrm>
            <a:off x="1372606" y="346439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Middle-Right"/>
          <p:cNvSpPr/>
          <p:nvPr/>
        </p:nvSpPr>
        <p:spPr>
          <a:xfrm>
            <a:off x="6639619" y="222693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Middel-Middle"/>
          <p:cNvSpPr/>
          <p:nvPr/>
        </p:nvSpPr>
        <p:spPr>
          <a:xfrm>
            <a:off x="3986664" y="2240843"/>
            <a:ext cx="2000357" cy="97210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 know about the First Pentecost</a:t>
            </a:r>
          </a:p>
        </p:txBody>
      </p:sp>
      <p:sp>
        <p:nvSpPr>
          <p:cNvPr id="22" name="Rectangle: Middel-Left"/>
          <p:cNvSpPr/>
          <p:nvPr/>
        </p:nvSpPr>
        <p:spPr>
          <a:xfrm>
            <a:off x="503649" y="222693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Top-Right"/>
          <p:cNvSpPr/>
          <p:nvPr/>
        </p:nvSpPr>
        <p:spPr>
          <a:xfrm>
            <a:off x="6819643" y="78721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Top-Middle"/>
          <p:cNvSpPr/>
          <p:nvPr/>
        </p:nvSpPr>
        <p:spPr>
          <a:xfrm>
            <a:off x="3947260" y="711595"/>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Top-Left"/>
          <p:cNvSpPr/>
          <p:nvPr/>
        </p:nvSpPr>
        <p:spPr>
          <a:xfrm>
            <a:off x="954056" y="810749"/>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ctor: North-West"/>
          <p:cNvCxnSpPr>
            <a:cxnSpLocks/>
          </p:cNvCxnSpPr>
          <p:nvPr/>
        </p:nvCxnSpPr>
        <p:spPr>
          <a:xfrm flipH="1" flipV="1">
            <a:off x="2954413" y="1767764"/>
            <a:ext cx="1075200" cy="54099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or: West"/>
          <p:cNvCxnSpPr>
            <a:cxnSpLocks/>
            <a:stCxn id="21" idx="1"/>
            <a:endCxn id="22" idx="3"/>
          </p:cNvCxnSpPr>
          <p:nvPr/>
        </p:nvCxnSpPr>
        <p:spPr>
          <a:xfrm flipH="1" flipV="1">
            <a:off x="2504006" y="2712988"/>
            <a:ext cx="1482658" cy="13909"/>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or: South-West"/>
          <p:cNvCxnSpPr>
            <a:cxnSpLocks/>
          </p:cNvCxnSpPr>
          <p:nvPr/>
        </p:nvCxnSpPr>
        <p:spPr>
          <a:xfrm flipH="1">
            <a:off x="3363821" y="3199042"/>
            <a:ext cx="659866" cy="42257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or: South"/>
          <p:cNvCxnSpPr>
            <a:cxnSpLocks/>
            <a:endCxn id="18" idx="0"/>
          </p:cNvCxnSpPr>
          <p:nvPr/>
        </p:nvCxnSpPr>
        <p:spPr>
          <a:xfrm>
            <a:off x="4947439" y="3199042"/>
            <a:ext cx="0" cy="39568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or: South-East"/>
          <p:cNvCxnSpPr/>
          <p:nvPr/>
        </p:nvCxnSpPr>
        <p:spPr>
          <a:xfrm>
            <a:off x="5952353" y="3091760"/>
            <a:ext cx="75895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or: East"/>
          <p:cNvCxnSpPr>
            <a:stCxn id="21" idx="3"/>
            <a:endCxn id="20" idx="1"/>
          </p:cNvCxnSpPr>
          <p:nvPr/>
        </p:nvCxnSpPr>
        <p:spPr>
          <a:xfrm flipV="1">
            <a:off x="5987021" y="2712988"/>
            <a:ext cx="652598" cy="13909"/>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or: North East"/>
          <p:cNvCxnSpPr>
            <a:cxnSpLocks/>
          </p:cNvCxnSpPr>
          <p:nvPr/>
        </p:nvCxnSpPr>
        <p:spPr>
          <a:xfrm flipV="1">
            <a:off x="5987021" y="1709622"/>
            <a:ext cx="832622" cy="63850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or: North"/>
          <p:cNvCxnSpPr>
            <a:cxnSpLocks/>
            <a:endCxn id="25" idx="2"/>
          </p:cNvCxnSpPr>
          <p:nvPr/>
        </p:nvCxnSpPr>
        <p:spPr>
          <a:xfrm flipV="1">
            <a:off x="4947439" y="1683703"/>
            <a:ext cx="0" cy="54323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3" y="3825264"/>
            <a:ext cx="1214736" cy="1214736"/>
          </a:xfrm>
          <a:prstGeom prst="rect">
            <a:avLst/>
          </a:prstGeom>
        </p:spPr>
      </p:pic>
      <p:sp>
        <p:nvSpPr>
          <p:cNvPr id="49"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Tree>
    <p:extLst>
      <p:ext uri="{BB962C8B-B14F-4D97-AF65-F5344CB8AC3E}">
        <p14:creationId xmlns:p14="http://schemas.microsoft.com/office/powerpoint/2010/main" val="227466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p:nvSpPr>
        <p:spPr>
          <a:xfrm>
            <a:off x="0" y="-18795"/>
            <a:ext cx="9144000" cy="584775"/>
          </a:xfrm>
          <a:prstGeom prst="rect">
            <a:avLst/>
          </a:prstGeom>
          <a:noFill/>
        </p:spPr>
        <p:txBody>
          <a:bodyPr wrap="square" lIns="91440" tIns="45720" rIns="91440" bIns="45720">
            <a:spAutoFit/>
          </a:bodyPr>
          <a:lstStyle/>
          <a:p>
            <a:pPr algn="ctr"/>
            <a:r>
              <a:rPr lang="en-US"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Pentecost in the Liturgical Year</a:t>
            </a:r>
          </a:p>
        </p:txBody>
      </p:sp>
      <p:sp>
        <p:nvSpPr>
          <p:cNvPr id="19" name="Shape: Pop-up window"/>
          <p:cNvSpPr/>
          <p:nvPr/>
        </p:nvSpPr>
        <p:spPr>
          <a:xfrm>
            <a:off x="5386301" y="565980"/>
            <a:ext cx="3668969" cy="3995927"/>
          </a:xfrm>
          <a:prstGeom prst="roundRect">
            <a:avLst>
              <a:gd name="adj" fmla="val 45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NZ" dirty="0">
                <a:solidFill>
                  <a:schemeClr val="tx1"/>
                </a:solidFill>
              </a:rPr>
              <a:t>Look at the Liturgical Calendar and make a comment or ask a question about it.</a:t>
            </a:r>
          </a:p>
          <a:p>
            <a:pPr marL="285750" indent="-285750">
              <a:buFont typeface="Wingdings" panose="05000000000000000000" pitchFamily="2" charset="2"/>
              <a:buChar char="v"/>
            </a:pPr>
            <a:r>
              <a:rPr lang="en-NZ" dirty="0">
                <a:solidFill>
                  <a:schemeClr val="tx1"/>
                </a:solidFill>
              </a:rPr>
              <a:t>Construct one sentence to describe where the Feast of Pentecost comes.</a:t>
            </a:r>
          </a:p>
          <a:p>
            <a:pPr marL="285750" indent="-285750">
              <a:buFont typeface="Wingdings" panose="05000000000000000000" pitchFamily="2" charset="2"/>
              <a:buChar char="v"/>
            </a:pPr>
            <a:r>
              <a:rPr lang="en-NZ" dirty="0">
                <a:solidFill>
                  <a:schemeClr val="tx1"/>
                </a:solidFill>
              </a:rPr>
              <a:t>Give a reason why Trinity Sunday might be placed directly after Pentecost.</a:t>
            </a:r>
          </a:p>
          <a:p>
            <a:pPr marL="285750" indent="-285750">
              <a:buFont typeface="Wingdings" panose="05000000000000000000" pitchFamily="2" charset="2"/>
              <a:buChar char="v"/>
            </a:pPr>
            <a:r>
              <a:rPr lang="en-NZ" dirty="0">
                <a:solidFill>
                  <a:schemeClr val="tx1"/>
                </a:solidFill>
              </a:rPr>
              <a:t>What feast that is related to Pentecost is not marked on the calendar?</a:t>
            </a:r>
          </a:p>
          <a:p>
            <a:pPr marL="285750" indent="-285750">
              <a:buFont typeface="Wingdings" panose="05000000000000000000" pitchFamily="2" charset="2"/>
              <a:buChar char="v"/>
            </a:pPr>
            <a:r>
              <a:rPr lang="en-NZ" dirty="0">
                <a:solidFill>
                  <a:schemeClr val="tx1"/>
                </a:solidFill>
              </a:rPr>
              <a:t>What seasons does Pentecost come between?</a:t>
            </a:r>
          </a:p>
        </p:txBody>
      </p:sp>
      <p:sp>
        <p:nvSpPr>
          <p:cNvPr id="20" name="Action Button: Information">
            <a:hlinkClick r:id="" action="ppaction://noaction" highlightClick="1"/>
          </p:cNvPr>
          <p:cNvSpPr/>
          <p:nvPr/>
        </p:nvSpPr>
        <p:spPr>
          <a:xfrm>
            <a:off x="7092000" y="4680000"/>
            <a:ext cx="360000"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Tool instructions"/>
          <p:cNvSpPr txBox="1"/>
          <p:nvPr/>
        </p:nvSpPr>
        <p:spPr>
          <a:xfrm>
            <a:off x="3508259" y="4912668"/>
            <a:ext cx="2127505"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I-button to reveal information</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43" y="690907"/>
            <a:ext cx="4125204" cy="4131732"/>
          </a:xfrm>
          <a:prstGeom prst="rect">
            <a:avLst/>
          </a:prstGeom>
        </p:spPr>
      </p:pic>
      <p:sp>
        <p:nvSpPr>
          <p:cNvPr id="23" name="Shape: Close button"/>
          <p:cNvSpPr/>
          <p:nvPr/>
        </p:nvSpPr>
        <p:spPr>
          <a:xfrm>
            <a:off x="8820429" y="584096"/>
            <a:ext cx="224727" cy="213547"/>
          </a:xfrm>
          <a:prstGeom prst="roundRect">
            <a:avLst>
              <a:gd name="adj" fmla="val 412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X</a:t>
            </a:r>
            <a:endParaRPr lang="en-GB" dirty="0">
              <a:solidFill>
                <a:schemeClr val="bg1"/>
              </a:solidFill>
            </a:endParaRPr>
          </a:p>
        </p:txBody>
      </p:sp>
    </p:spTree>
    <p:extLst>
      <p:ext uri="{BB962C8B-B14F-4D97-AF65-F5344CB8AC3E}">
        <p14:creationId xmlns:p14="http://schemas.microsoft.com/office/powerpoint/2010/main" val="99995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nextCondLst>
                <p:cond evt="onClick" delay="0">
                  <p:tgtEl>
                    <p:spTgt spid="20"/>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9" grpId="0" animBg="1"/>
      <p:bldP spid="19" grpId="1" animBg="1"/>
      <p:bldP spid="19" grpId="2" animBg="1"/>
      <p:bldP spid="19" grpId="3" animBg="1"/>
      <p:bldP spid="23" grpId="0" animBg="1"/>
      <p:bldP spid="23" grpId="1" animBg="1"/>
      <p:bldP spid="23" grpId="2" animBg="1"/>
      <p:bldP spid="23"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Slide Title"/>
          <p:cNvSpPr/>
          <p:nvPr/>
        </p:nvSpPr>
        <p:spPr>
          <a:xfrm>
            <a:off x="0" y="-60362"/>
            <a:ext cx="9144000" cy="584775"/>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Brush up on your Pentecost knowledge</a:t>
            </a:r>
            <a:endParaRPr lang="en-US"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502" y="699875"/>
            <a:ext cx="5844995" cy="2810483"/>
          </a:xfrm>
          <a:prstGeom prst="rect">
            <a:avLst/>
          </a:prstGeom>
        </p:spPr>
      </p:pic>
      <p:sp>
        <p:nvSpPr>
          <p:cNvPr id="39"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Tool instructions"/>
          <p:cNvSpPr txBox="1"/>
          <p:nvPr/>
        </p:nvSpPr>
        <p:spPr>
          <a:xfrm>
            <a:off x="3043382" y="4903906"/>
            <a:ext cx="3057247" cy="246221"/>
          </a:xfrm>
          <a:prstGeom prst="rect">
            <a:avLst/>
          </a:prstGeom>
          <a:noFill/>
        </p:spPr>
        <p:txBody>
          <a:bodyPr wrap="none" rtlCol="0">
            <a:spAutoFit/>
          </a:bodyPr>
          <a:lstStyle/>
          <a:p>
            <a:pPr algn="ctr"/>
            <a:r>
              <a:rPr lang="en-GB" sz="1000" dirty="0"/>
              <a:t>Click the video button to play ‘What is Pentecost’ video</a:t>
            </a:r>
          </a:p>
        </p:txBody>
      </p:sp>
      <p:sp>
        <p:nvSpPr>
          <p:cNvPr id="3" name="Rectangle 2"/>
          <p:cNvSpPr/>
          <p:nvPr/>
        </p:nvSpPr>
        <p:spPr>
          <a:xfrm>
            <a:off x="2410290" y="3730464"/>
            <a:ext cx="5401734" cy="729430"/>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In groups make your own version of PENTECOST </a:t>
            </a:r>
            <a:r>
              <a:rPr lang="en-NZ" dirty="0" err="1">
                <a:latin typeface="Calibri" panose="020F0502020204030204" pitchFamily="34" charset="0"/>
                <a:ea typeface="Calibri" panose="020F0502020204030204" pitchFamily="34" charset="0"/>
                <a:cs typeface="Times New Roman" panose="02020603050405020304" pitchFamily="18" charset="0"/>
              </a:rPr>
              <a:t>boxofquestions</a:t>
            </a:r>
            <a:r>
              <a:rPr lang="en-NZ" dirty="0">
                <a:latin typeface="Calibri" panose="020F0502020204030204" pitchFamily="34" charset="0"/>
                <a:ea typeface="Calibri" panose="020F0502020204030204" pitchFamily="34" charset="0"/>
                <a:cs typeface="Times New Roman" panose="02020603050405020304" pitchFamily="18" charset="0"/>
              </a:rPr>
              <a:t> and record them to share</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0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p:nvPr/>
        </p:nvSpPr>
        <p:spPr>
          <a:xfrm>
            <a:off x="0" y="-18797"/>
            <a:ext cx="9144000" cy="1077218"/>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The room that is the site where it is believed </a:t>
            </a:r>
          </a:p>
          <a:p>
            <a:pPr algn="ctr"/>
            <a:r>
              <a:rPr lang="en-NZ" sz="32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several significant events in Jesus’ life took place</a:t>
            </a:r>
          </a:p>
        </p:txBody>
      </p:sp>
      <p:sp>
        <p:nvSpPr>
          <p:cNvPr id="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35" name="Textbox: Tool instructions"/>
          <p:cNvSpPr txBox="1"/>
          <p:nvPr/>
        </p:nvSpPr>
        <p:spPr>
          <a:xfrm>
            <a:off x="3543531" y="4912668"/>
            <a:ext cx="205697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small pictures to reveal text</a:t>
            </a:r>
          </a:p>
        </p:txBody>
      </p:sp>
      <p:sp>
        <p:nvSpPr>
          <p:cNvPr id="7" name="Statement 1"/>
          <p:cNvSpPr/>
          <p:nvPr/>
        </p:nvSpPr>
        <p:spPr>
          <a:xfrm>
            <a:off x="547511" y="1058421"/>
            <a:ext cx="5173416" cy="923330"/>
          </a:xfrm>
          <a:prstGeom prst="rect">
            <a:avLst/>
          </a:prstGeom>
        </p:spPr>
        <p:txBody>
          <a:bodyPr wrap="square">
            <a:spAutoFit/>
          </a:bodyPr>
          <a:lstStyle/>
          <a:p>
            <a:r>
              <a:rPr lang="en-NZ" dirty="0"/>
              <a:t>The ‘Cenacle’ which means dining room, also known as the ‘Upper Room’, is a room in Jerusalem traditionally held to be the site of the Last Supper.</a:t>
            </a:r>
          </a:p>
        </p:txBody>
      </p:sp>
      <p:sp>
        <p:nvSpPr>
          <p:cNvPr id="14" name="Statement 2"/>
          <p:cNvSpPr/>
          <p:nvPr/>
        </p:nvSpPr>
        <p:spPr>
          <a:xfrm>
            <a:off x="547511" y="1950627"/>
            <a:ext cx="4572000" cy="923330"/>
          </a:xfrm>
          <a:prstGeom prst="rect">
            <a:avLst/>
          </a:prstGeom>
        </p:spPr>
        <p:txBody>
          <a:bodyPr>
            <a:spAutoFit/>
          </a:bodyPr>
          <a:lstStyle/>
          <a:p>
            <a:r>
              <a:rPr lang="en-NZ" dirty="0"/>
              <a:t>The Cenacle is also considered the site where other significant events described in the New Testament took place, such as:</a:t>
            </a:r>
          </a:p>
        </p:txBody>
      </p:sp>
      <p:sp>
        <p:nvSpPr>
          <p:cNvPr id="16" name="Statement 3"/>
          <p:cNvSpPr/>
          <p:nvPr/>
        </p:nvSpPr>
        <p:spPr>
          <a:xfrm>
            <a:off x="547511" y="2749778"/>
            <a:ext cx="3909956" cy="646331"/>
          </a:xfrm>
          <a:prstGeom prst="rect">
            <a:avLst/>
          </a:prstGeom>
        </p:spPr>
        <p:txBody>
          <a:bodyPr wrap="square">
            <a:spAutoFit/>
          </a:bodyPr>
          <a:lstStyle/>
          <a:p>
            <a:r>
              <a:rPr lang="en-NZ" dirty="0"/>
              <a:t>preparation for the celebration of Jesus' final Passover meal </a:t>
            </a:r>
          </a:p>
        </p:txBody>
      </p:sp>
      <p:sp>
        <p:nvSpPr>
          <p:cNvPr id="19" name="Statement 4"/>
          <p:cNvSpPr/>
          <p:nvPr/>
        </p:nvSpPr>
        <p:spPr>
          <a:xfrm>
            <a:off x="5119511" y="2749778"/>
            <a:ext cx="3260893" cy="369332"/>
          </a:xfrm>
          <a:prstGeom prst="rect">
            <a:avLst/>
          </a:prstGeom>
        </p:spPr>
        <p:txBody>
          <a:bodyPr wrap="none">
            <a:spAutoFit/>
          </a:bodyPr>
          <a:lstStyle/>
          <a:p>
            <a:r>
              <a:rPr lang="en-NZ" dirty="0"/>
              <a:t>Jesus washed his disciples' feet </a:t>
            </a:r>
          </a:p>
        </p:txBody>
      </p:sp>
      <p:sp>
        <p:nvSpPr>
          <p:cNvPr id="22" name="Statement 5"/>
          <p:cNvSpPr/>
          <p:nvPr/>
        </p:nvSpPr>
        <p:spPr>
          <a:xfrm>
            <a:off x="547511" y="3449667"/>
            <a:ext cx="3909956" cy="369332"/>
          </a:xfrm>
          <a:prstGeom prst="rect">
            <a:avLst/>
          </a:prstGeom>
        </p:spPr>
        <p:txBody>
          <a:bodyPr wrap="square">
            <a:spAutoFit/>
          </a:bodyPr>
          <a:lstStyle/>
          <a:p>
            <a:r>
              <a:rPr lang="en-NZ" dirty="0"/>
              <a:t>Jesus appeared after his resurrection</a:t>
            </a:r>
          </a:p>
        </p:txBody>
      </p:sp>
      <p:sp>
        <p:nvSpPr>
          <p:cNvPr id="24" name="Statement 6"/>
          <p:cNvSpPr/>
          <p:nvPr/>
        </p:nvSpPr>
        <p:spPr>
          <a:xfrm>
            <a:off x="5119510" y="3164405"/>
            <a:ext cx="3520489" cy="646331"/>
          </a:xfrm>
          <a:prstGeom prst="rect">
            <a:avLst/>
          </a:prstGeom>
        </p:spPr>
        <p:txBody>
          <a:bodyPr wrap="square">
            <a:spAutoFit/>
          </a:bodyPr>
          <a:lstStyle/>
          <a:p>
            <a:r>
              <a:rPr lang="en-NZ" dirty="0"/>
              <a:t>the disciples gathered after the Ascension of Jesus</a:t>
            </a:r>
          </a:p>
        </p:txBody>
      </p:sp>
      <p:sp>
        <p:nvSpPr>
          <p:cNvPr id="26" name="Statement 7"/>
          <p:cNvSpPr/>
          <p:nvPr/>
        </p:nvSpPr>
        <p:spPr>
          <a:xfrm>
            <a:off x="547510" y="3921604"/>
            <a:ext cx="3909957" cy="646331"/>
          </a:xfrm>
          <a:prstGeom prst="rect">
            <a:avLst/>
          </a:prstGeom>
        </p:spPr>
        <p:txBody>
          <a:bodyPr wrap="square">
            <a:spAutoFit/>
          </a:bodyPr>
          <a:lstStyle/>
          <a:p>
            <a:r>
              <a:rPr lang="en-NZ" dirty="0"/>
              <a:t>the election of Saint Matthias as the apostle to replace Judas Iscariot</a:t>
            </a:r>
          </a:p>
        </p:txBody>
      </p:sp>
      <p:sp>
        <p:nvSpPr>
          <p:cNvPr id="28" name="Statement 8"/>
          <p:cNvSpPr/>
          <p:nvPr/>
        </p:nvSpPr>
        <p:spPr>
          <a:xfrm>
            <a:off x="5119510" y="3809725"/>
            <a:ext cx="3880490" cy="923330"/>
          </a:xfrm>
          <a:prstGeom prst="rect">
            <a:avLst/>
          </a:prstGeom>
        </p:spPr>
        <p:txBody>
          <a:bodyPr wrap="square">
            <a:spAutoFit/>
          </a:bodyPr>
          <a:lstStyle/>
          <a:p>
            <a:r>
              <a:rPr lang="en-NZ" dirty="0"/>
              <a:t>the descent or coming down of the Holy Spirit upon the disciples on the day of Pentecost.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064" y="1024554"/>
            <a:ext cx="2928936" cy="1646062"/>
          </a:xfrm>
          <a:prstGeom prst="rect">
            <a:avLst/>
          </a:prstGeom>
        </p:spPr>
      </p:pic>
      <p:pic>
        <p:nvPicPr>
          <p:cNvPr id="34" name="Button 2"/>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133343" y="2165234"/>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Button 1"/>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133343" y="1273028"/>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Button 3"/>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133343" y="2825885"/>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Button 5"/>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133343" y="3422426"/>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Button 7"/>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133343" y="3997711"/>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Button 4"/>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8639999" y="2673828"/>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Button 6"/>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8639999" y="3292822"/>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Button 8"/>
          <p:cNvPicPr>
            <a:picLocks noChangeAspect="1"/>
          </p:cNvPicPr>
          <p:nvPr/>
        </p:nvPicPr>
        <p:blipFill rotWithShape="1">
          <a:blip r:embed="rId4" cstate="print">
            <a:extLst>
              <a:ext uri="{28A0092B-C50C-407E-A947-70E740481C1C}">
                <a14:useLocalDpi xmlns:a14="http://schemas.microsoft.com/office/drawing/2010/main" val="0"/>
              </a:ext>
            </a:extLst>
          </a:blip>
          <a:srcRect l="33038" t="12600" r="40154" b="21526"/>
          <a:stretch/>
        </p:blipFill>
        <p:spPr>
          <a:xfrm>
            <a:off x="8642194" y="4024332"/>
            <a:ext cx="357806" cy="49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66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xit" presetSubtype="0" fill="hold" nodeType="with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xit" presetSubtype="0" fill="hold" nodeType="withEffect">
                                  <p:stCondLst>
                                    <p:cond delay="0"/>
                                  </p:stCondLst>
                                  <p:childTnLst>
                                    <p:animEffect transition="out" filter="fad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9" restart="whenNotActive" fill="hold" evtFilter="cancelBubble" nodeType="interactiveSeq">
                <p:stCondLst>
                  <p:cond evt="onClick" delay="0">
                    <p:tgtEl>
                      <p:spTgt spid="42"/>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nodeType="with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xit" presetSubtype="0" fill="hold"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xit" presetSubtype="0" fill="hold" nodeType="with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xit" presetSubtype="0" fill="hold" nodeType="withEffect">
                                  <p:stCondLst>
                                    <p:cond delay="0"/>
                                  </p:stCondLst>
                                  <p:childTnLst>
                                    <p:animEffect transition="out" filter="fade">
                                      <p:cBhvr>
                                        <p:cTn id="63" dur="500"/>
                                        <p:tgtEl>
                                          <p:spTgt spid="44"/>
                                        </p:tgtEl>
                                      </p:cBhvr>
                                    </p:animEffect>
                                    <p:set>
                                      <p:cBhvr>
                                        <p:cTn id="6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xit" presetSubtype="0" fill="hold" nodeType="withEffect">
                                  <p:stCondLst>
                                    <p:cond delay="0"/>
                                  </p:stCondLst>
                                  <p:childTnLst>
                                    <p:animEffect transition="out" filter="fade">
                                      <p:cBhvr>
                                        <p:cTn id="72" dur="500"/>
                                        <p:tgtEl>
                                          <p:spTgt spid="43"/>
                                        </p:tgtEl>
                                      </p:cBhvr>
                                    </p:animEffect>
                                    <p:set>
                                      <p:cBhvr>
                                        <p:cTn id="7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xit" presetSubtype="0" fill="hold" grpId="2" nodeType="withEffect">
                                  <p:stCondLst>
                                    <p:cond delay="0"/>
                                  </p:stCondLst>
                                  <p:childTnLst>
                                    <p:set>
                                      <p:cBhvr>
                                        <p:cTn id="94" dur="1" fill="hold">
                                          <p:stCondLst>
                                            <p:cond delay="0"/>
                                          </p:stCondLst>
                                        </p:cTn>
                                        <p:tgtEl>
                                          <p:spTgt spid="28"/>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26"/>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4"/>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9" restart="whenNotActive" fill="hold" evtFilter="cancelBubble" nodeType="interactiveSeq">
                <p:stCondLst>
                  <p:cond evt="onClick" delay="0">
                    <p:tgtEl>
                      <p:spTgt spid="9"/>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3"/>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childTnLst>
                                </p:cTn>
                              </p:par>
                              <p:par>
                                <p:cTn id="128" presetID="1" presetClass="exit" presetSubtype="0" fill="hold" grpId="1" nodeType="withEffect">
                                  <p:stCondLst>
                                    <p:cond delay="0"/>
                                  </p:stCondLst>
                                  <p:childTnLst>
                                    <p:set>
                                      <p:cBhvr>
                                        <p:cTn id="129" dur="1" fill="hold">
                                          <p:stCondLst>
                                            <p:cond delay="0"/>
                                          </p:stCondLst>
                                        </p:cTn>
                                        <p:tgtEl>
                                          <p:spTgt spid="28"/>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4"/>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2"/>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9"/>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4"/>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P spid="7" grpId="1"/>
      <p:bldP spid="7" grpId="2"/>
      <p:bldP spid="14" grpId="0"/>
      <p:bldP spid="14" grpId="1"/>
      <p:bldP spid="14" grpId="2"/>
      <p:bldP spid="16" grpId="0"/>
      <p:bldP spid="16" grpId="1"/>
      <p:bldP spid="16" grpId="2"/>
      <p:bldP spid="19" grpId="0"/>
      <p:bldP spid="19" grpId="1"/>
      <p:bldP spid="19" grpId="2"/>
      <p:bldP spid="22" grpId="0"/>
      <p:bldP spid="22" grpId="1"/>
      <p:bldP spid="22" grpId="2"/>
      <p:bldP spid="24" grpId="0"/>
      <p:bldP spid="24" grpId="1"/>
      <p:bldP spid="24" grpId="2"/>
      <p:bldP spid="26" grpId="0"/>
      <p:bldP spid="26" grpId="1"/>
      <p:bldP spid="26" grpId="2"/>
      <p:bldP spid="28" grpId="0"/>
      <p:bldP spid="28" grpId="1"/>
      <p:bldP spid="2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618" y="937964"/>
            <a:ext cx="5175211" cy="3243132"/>
          </a:xfrm>
          <a:prstGeom prst="rect">
            <a:avLst/>
          </a:prstGeom>
        </p:spPr>
      </p:pic>
      <p:sp>
        <p:nvSpPr>
          <p:cNvPr id="12" name="Slide Title"/>
          <p:cNvSpPr/>
          <p:nvPr/>
        </p:nvSpPr>
        <p:spPr>
          <a:xfrm>
            <a:off x="0" y="-18797"/>
            <a:ext cx="9144000" cy="954107"/>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Through the power of the Holy Spirit </a:t>
            </a: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Te</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Wairua </a:t>
            </a: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Tapu</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a:t>
            </a:r>
          </a:p>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the work of the Church continues today</a:t>
            </a:r>
            <a:endParaRPr lang="en-US"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4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4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2" name="Shape: Post-it 5"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286499" y="652686"/>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Line 5"/>
          <p:cNvSpPr txBox="1"/>
          <p:nvPr/>
        </p:nvSpPr>
        <p:spPr>
          <a:xfrm rot="20948926">
            <a:off x="6452262" y="877168"/>
            <a:ext cx="1964188" cy="1754326"/>
          </a:xfrm>
          <a:prstGeom prst="rect">
            <a:avLst/>
          </a:prstGeom>
          <a:noFill/>
        </p:spPr>
        <p:txBody>
          <a:bodyPr wrap="square" rtlCol="0">
            <a:spAutoFit/>
          </a:bodyPr>
          <a:lstStyle/>
          <a:p>
            <a:r>
              <a:rPr lang="en-NZ" sz="1200" dirty="0"/>
              <a:t>But the Spirit who came at Pentecost was sent to the members of the Church for all time. It is through the same power of the same Holy Spirit sent at Pentecost that the Church today is able to continue to spread the gospel. </a:t>
            </a:r>
          </a:p>
        </p:txBody>
      </p:sp>
      <p:sp>
        <p:nvSpPr>
          <p:cNvPr id="59" name="Textbox: Tool instructions"/>
          <p:cNvSpPr txBox="1"/>
          <p:nvPr/>
        </p:nvSpPr>
        <p:spPr>
          <a:xfrm>
            <a:off x="3248572" y="4912668"/>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pic>
        <p:nvPicPr>
          <p:cNvPr id="44"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301368" y="2605949"/>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Line 4"/>
          <p:cNvSpPr txBox="1"/>
          <p:nvPr/>
        </p:nvSpPr>
        <p:spPr>
          <a:xfrm rot="20948926">
            <a:off x="6537803" y="2804396"/>
            <a:ext cx="1765072" cy="1754326"/>
          </a:xfrm>
          <a:prstGeom prst="rect">
            <a:avLst/>
          </a:prstGeom>
          <a:noFill/>
        </p:spPr>
        <p:txBody>
          <a:bodyPr wrap="square" rtlCol="0">
            <a:spAutoFit/>
          </a:bodyPr>
          <a:lstStyle/>
          <a:p>
            <a:r>
              <a:rPr lang="en-NZ" sz="1200" dirty="0"/>
              <a:t>It is the same Holy Spirit who is confirmed in people at the Sacrament of Confirmation to help them grow strong in their belief in Jesus and do their part to carry on his work in the Church today.</a:t>
            </a:r>
          </a:p>
        </p:txBody>
      </p:sp>
      <p:sp>
        <p:nvSpPr>
          <p:cNvPr id="24" name="TextBox: Tool instructions"/>
          <p:cNvSpPr txBox="1"/>
          <p:nvPr/>
        </p:nvSpPr>
        <p:spPr>
          <a:xfrm>
            <a:off x="2400578" y="4779727"/>
            <a:ext cx="4342856" cy="246221"/>
          </a:xfrm>
          <a:prstGeom prst="rect">
            <a:avLst/>
          </a:prstGeom>
          <a:noFill/>
        </p:spPr>
        <p:txBody>
          <a:bodyPr wrap="none" rtlCol="0">
            <a:spAutoFit/>
          </a:bodyPr>
          <a:lstStyle/>
          <a:p>
            <a:pPr algn="ctr"/>
            <a:r>
              <a:rPr lang="en-GB" sz="1000" dirty="0"/>
              <a:t>Click the video button to play ‘</a:t>
            </a:r>
            <a:r>
              <a:rPr lang="en-NZ" sz="1000" dirty="0"/>
              <a:t>Pentecost Parody – We didn’t start the fire</a:t>
            </a:r>
            <a:r>
              <a:rPr lang="en-GB" sz="1000" dirty="0"/>
              <a:t>’ video</a:t>
            </a:r>
          </a:p>
        </p:txBody>
      </p:sp>
      <p:pic>
        <p:nvPicPr>
          <p:cNvPr id="48"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101553" y="2951835"/>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Line 3"/>
          <p:cNvSpPr txBox="1"/>
          <p:nvPr/>
        </p:nvSpPr>
        <p:spPr>
          <a:xfrm rot="20948926">
            <a:off x="3331390" y="3189711"/>
            <a:ext cx="1765072" cy="1615827"/>
          </a:xfrm>
          <a:prstGeom prst="rect">
            <a:avLst/>
          </a:prstGeom>
          <a:noFill/>
        </p:spPr>
        <p:txBody>
          <a:bodyPr wrap="square" rtlCol="0">
            <a:spAutoFit/>
          </a:bodyPr>
          <a:lstStyle/>
          <a:p>
            <a:r>
              <a:rPr lang="en-NZ" sz="1100" dirty="0"/>
              <a:t>Pentecost celebrated the coming of the Spirit on the disciples of Jesus who were the first to take over his mission which he passed on to them. His mission became the mission of the Church when it was born at the first Pentecost.</a:t>
            </a:r>
          </a:p>
        </p:txBody>
      </p:sp>
      <p:pic>
        <p:nvPicPr>
          <p:cNvPr id="50"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11511" y="2905421"/>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Line 2"/>
          <p:cNvSpPr txBox="1"/>
          <p:nvPr/>
        </p:nvSpPr>
        <p:spPr>
          <a:xfrm rot="20948926">
            <a:off x="424997" y="3120655"/>
            <a:ext cx="1765072" cy="1754326"/>
          </a:xfrm>
          <a:prstGeom prst="rect">
            <a:avLst/>
          </a:prstGeom>
          <a:noFill/>
        </p:spPr>
        <p:txBody>
          <a:bodyPr wrap="square" rtlCol="0">
            <a:spAutoFit/>
          </a:bodyPr>
          <a:lstStyle/>
          <a:p>
            <a:r>
              <a:rPr lang="en-NZ" sz="1200" dirty="0"/>
              <a:t>The first members of the Church became the first missionaries sent to carry on the work Jesus began and to follow his last command to them to make disciples of all people - Gentiles as well as Jews. </a:t>
            </a:r>
          </a:p>
        </p:txBody>
      </p:sp>
      <p:pic>
        <p:nvPicPr>
          <p:cNvPr id="52"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90426" y="813640"/>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Line 1"/>
          <p:cNvSpPr txBox="1"/>
          <p:nvPr/>
        </p:nvSpPr>
        <p:spPr>
          <a:xfrm rot="20948926">
            <a:off x="332281" y="982590"/>
            <a:ext cx="1765072" cy="1785104"/>
          </a:xfrm>
          <a:prstGeom prst="rect">
            <a:avLst/>
          </a:prstGeom>
          <a:noFill/>
        </p:spPr>
        <p:txBody>
          <a:bodyPr wrap="square" rtlCol="0">
            <a:spAutoFit/>
          </a:bodyPr>
          <a:lstStyle/>
          <a:p>
            <a:r>
              <a:rPr lang="en-NZ" sz="1000" dirty="0"/>
              <a:t>When the Church was established by Jesus the work God had sent him to do was done. It now became the disciples’ work to open the Church up to all nations through their teaching and preaching. The Holy Spirit empowered them so the Church could become known throughout the world.</a:t>
            </a:r>
          </a:p>
        </p:txBody>
      </p:sp>
      <p:pic>
        <p:nvPicPr>
          <p:cNvPr id="54" name="Shape: Pin 5"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4" y="324736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55"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952609"/>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56"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57"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58"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23" name="Action Button: Video">
            <a:hlinkClick r:id="rId7"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154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900" decel="100000" fill="hold"/>
                                        <p:tgtEl>
                                          <p:spTgt spid="5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up)">
                                      <p:cBhvr>
                                        <p:cTn id="14" dur="500"/>
                                        <p:tgtEl>
                                          <p:spTgt spid="53"/>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58"/>
                                        </p:tgtEl>
                                      </p:cBhvr>
                                    </p:animEffect>
                                    <p:set>
                                      <p:cBhvr>
                                        <p:cTn id="18"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9" restart="whenNotActive" fill="hold" evtFilter="cancelBubble" nodeType="interactiveSeq">
                <p:stCondLst>
                  <p:cond evt="onClick" delay="0">
                    <p:tgtEl>
                      <p:spTgt spid="57"/>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900" decel="100000" fill="hold"/>
                                        <p:tgtEl>
                                          <p:spTgt spid="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500"/>
                                        <p:tgtEl>
                                          <p:spTgt spid="51"/>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6" restart="whenNotActive" fill="hold" evtFilter="cancelBubble" nodeType="interactiveSeq">
                <p:stCondLst>
                  <p:cond evt="onClick" delay="0">
                    <p:tgtEl>
                      <p:spTgt spid="56"/>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900" decel="100000" fill="hold"/>
                                        <p:tgtEl>
                                          <p:spTgt spid="4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900" decel="100000" fill="hold"/>
                                        <p:tgtEl>
                                          <p:spTgt spid="44"/>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55"/>
                                        </p:tgtEl>
                                      </p:cBhvr>
                                    </p:animEffect>
                                    <p:set>
                                      <p:cBhvr>
                                        <p:cTn id="69"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54"/>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ppt_x</p:attrName>
                                        </p:attrNameLst>
                                      </p:cBhvr>
                                      <p:tavLst>
                                        <p:tav tm="0">
                                          <p:val>
                                            <p:strVal val="#ppt_x"/>
                                          </p:val>
                                        </p:tav>
                                        <p:tav tm="100000">
                                          <p:val>
                                            <p:strVal val="#ppt_x"/>
                                          </p:val>
                                        </p:tav>
                                      </p:tavLst>
                                    </p:anim>
                                    <p:anim calcmode="lin" valueType="num">
                                      <p:cBhvr>
                                        <p:cTn id="77" dur="900" decel="100000" fill="hold"/>
                                        <p:tgtEl>
                                          <p:spTgt spid="4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54"/>
                                        </p:tgtEl>
                                      </p:cBhvr>
                                    </p:animEffect>
                                    <p:set>
                                      <p:cBhvr>
                                        <p:cTn id="8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7" restart="whenNotActive" fill="hold" evtFilter="cancelBubble" nodeType="interactiveSeq">
                <p:stCondLst>
                  <p:cond evt="onClick" delay="0">
                    <p:tgtEl>
                      <p:spTgt spid="46"/>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5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5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50"/>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51"/>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48"/>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49"/>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44"/>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4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42"/>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0" restart="whenNotActive" fill="hold" evtFilter="cancelBubble" nodeType="interactiveSeq">
                <p:stCondLst>
                  <p:cond evt="onClick" delay="0">
                    <p:tgtEl>
                      <p:spTgt spid="47"/>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52"/>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8"/>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49"/>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44"/>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4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42"/>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3" grpId="0"/>
      <p:bldP spid="43" grpId="1"/>
      <p:bldP spid="43" grpId="2"/>
      <p:bldP spid="45" grpId="0"/>
      <p:bldP spid="45" grpId="1"/>
      <p:bldP spid="45" grpId="2"/>
      <p:bldP spid="49" grpId="0"/>
      <p:bldP spid="49" grpId="1"/>
      <p:bldP spid="49" grpId="2"/>
      <p:bldP spid="51" grpId="0"/>
      <p:bldP spid="51" grpId="1"/>
      <p:bldP spid="51" grpId="2"/>
      <p:bldP spid="53" grpId="0"/>
      <p:bldP spid="53" grpId="1"/>
      <p:bldP spid="5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entecost Y6-R01-S08 - Send us your spir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8350" y="0"/>
            <a:ext cx="609600" cy="609600"/>
          </a:xfrm>
          <a:prstGeom prst="rect">
            <a:avLst/>
          </a:prstGeom>
        </p:spPr>
      </p:pic>
      <p:sp>
        <p:nvSpPr>
          <p:cNvPr id="12" name="Slide Title"/>
          <p:cNvSpPr/>
          <p:nvPr/>
        </p:nvSpPr>
        <p:spPr>
          <a:xfrm>
            <a:off x="0" y="-18797"/>
            <a:ext cx="9144000" cy="954107"/>
          </a:xfrm>
          <a:prstGeom prst="rect">
            <a:avLst/>
          </a:prstGeom>
          <a:noFill/>
        </p:spPr>
        <p:txBody>
          <a:bodyPr wrap="square" lIns="91440" tIns="45720" rIns="91440" bIns="45720">
            <a:spAutoFit/>
          </a:bodyPr>
          <a:lstStyle/>
          <a:p>
            <a:pPr algn="ct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Te</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Wairua </a:t>
            </a: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Tapu</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of </a:t>
            </a:r>
            <a:r>
              <a:rPr lang="en-NZ" sz="28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Jesus pours </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out </a:t>
            </a:r>
            <a:r>
              <a:rPr lang="en-NZ" sz="28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gifts </a:t>
            </a:r>
          </a:p>
          <a:p>
            <a:pPr algn="ctr"/>
            <a:r>
              <a:rPr lang="en-NZ" sz="28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on </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people to build up the Church</a:t>
            </a:r>
            <a:endParaRPr lang="en-US"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4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3" y="1618916"/>
            <a:ext cx="5542040" cy="2388639"/>
          </a:xfrm>
          <a:prstGeom prst="rect">
            <a:avLst/>
          </a:prstGeom>
        </p:spPr>
      </p:pic>
      <p:sp>
        <p:nvSpPr>
          <p:cNvPr id="4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6" name="Group 5"/>
          <p:cNvGrpSpPr/>
          <p:nvPr/>
        </p:nvGrpSpPr>
        <p:grpSpPr>
          <a:xfrm>
            <a:off x="6666941" y="2260379"/>
            <a:ext cx="778935" cy="778933"/>
            <a:chOff x="5339643" y="1817511"/>
            <a:chExt cx="778935" cy="778933"/>
          </a:xfrm>
        </p:grpSpPr>
        <p:sp>
          <p:nvSpPr>
            <p:cNvPr id="4" name="Arrow: Curved Left 3"/>
            <p:cNvSpPr/>
            <p:nvPr/>
          </p:nvSpPr>
          <p:spPr>
            <a:xfrm>
              <a:off x="5779911" y="1851378"/>
              <a:ext cx="338667"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0" name="Arrow: Curved Left 19"/>
            <p:cNvSpPr/>
            <p:nvPr/>
          </p:nvSpPr>
          <p:spPr>
            <a:xfrm rot="10800000">
              <a:off x="5339643" y="1817511"/>
              <a:ext cx="378178"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sp>
        <p:nvSpPr>
          <p:cNvPr id="9" name="Shape: Card 6 (bottom)"/>
          <p:cNvSpPr/>
          <p:nvPr/>
        </p:nvSpPr>
        <p:spPr>
          <a:xfrm>
            <a:off x="5817165" y="1026544"/>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Holy Spirit in people gives life to the Church, helps it to grow, keeps it going and makes it holy and connected to God. The Pope and the bishops are guided by the Holy Spirit to lead the people of God. </a:t>
            </a:r>
            <a:r>
              <a:rPr lang="en-NZ" sz="1600" dirty="0">
                <a:solidFill>
                  <a:srgbClr val="FF0000"/>
                </a:solidFill>
              </a:rPr>
              <a:t>Children of your age can ask the Holy Spirit to guide you to make good choices. </a:t>
            </a:r>
          </a:p>
        </p:txBody>
      </p:sp>
      <p:sp>
        <p:nvSpPr>
          <p:cNvPr id="10" name="Shape: Card 5"/>
          <p:cNvSpPr/>
          <p:nvPr/>
        </p:nvSpPr>
        <p:spPr>
          <a:xfrm>
            <a:off x="5845386" y="1066054"/>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Spirit pours out gifts on people to use to build up the Church and make the world a better place. This is how the Spirit is present in the world through the gifts that are shared with people.             </a:t>
            </a:r>
            <a:r>
              <a:rPr lang="en-NZ" sz="1600" dirty="0">
                <a:solidFill>
                  <a:srgbClr val="FF0000"/>
                </a:solidFill>
              </a:rPr>
              <a:t>What gifts do you recognise in the people around you that show the Spirit is present in them?</a:t>
            </a:r>
          </a:p>
        </p:txBody>
      </p:sp>
      <p:sp>
        <p:nvSpPr>
          <p:cNvPr id="11" name="Shape: Card 4"/>
          <p:cNvSpPr/>
          <p:nvPr/>
        </p:nvSpPr>
        <p:spPr>
          <a:xfrm>
            <a:off x="5862319" y="1082987"/>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gifts of the Spirit are passed on to everyone who becomes a follower of Jesus through the Sacrament of Baptism. People are encouraged to use their gifts to build God’s kingdom on earth. </a:t>
            </a:r>
            <a:r>
              <a:rPr lang="en-NZ" sz="1600" dirty="0">
                <a:solidFill>
                  <a:srgbClr val="FF0000"/>
                </a:solidFill>
              </a:rPr>
              <a:t>What gifts have you been given that you can use to help build up the Church?</a:t>
            </a:r>
          </a:p>
        </p:txBody>
      </p:sp>
      <p:sp>
        <p:nvSpPr>
          <p:cNvPr id="13" name="Shape: Card 3"/>
          <p:cNvSpPr/>
          <p:nvPr/>
        </p:nvSpPr>
        <p:spPr>
          <a:xfrm>
            <a:off x="5890542" y="1122498"/>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Holy Spirit is God’s gift to the world and it is the Spirit of Jesus that fills people with Jesus’ love, kindness, gentleness, truth, goodness, generosity. </a:t>
            </a:r>
          </a:p>
          <a:p>
            <a:r>
              <a:rPr lang="en-NZ" sz="1600" dirty="0">
                <a:solidFill>
                  <a:srgbClr val="FF0000"/>
                </a:solidFill>
              </a:rPr>
              <a:t>Can you name some other gifts of Jesus that the Spirit also gives?</a:t>
            </a:r>
          </a:p>
        </p:txBody>
      </p:sp>
      <p:sp>
        <p:nvSpPr>
          <p:cNvPr id="14" name="Shape: Card 2"/>
          <p:cNvSpPr/>
          <p:nvPr/>
        </p:nvSpPr>
        <p:spPr>
          <a:xfrm>
            <a:off x="5918762" y="1139431"/>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gifts people need are the same gifts Jesus used to lay the foundations of the Church while he lived on earth. </a:t>
            </a:r>
          </a:p>
          <a:p>
            <a:r>
              <a:rPr lang="en-NZ" sz="1600" dirty="0">
                <a:solidFill>
                  <a:srgbClr val="FF0000"/>
                </a:solidFill>
              </a:rPr>
              <a:t>What gifts do you think helped Jesus to gather and train his first apostles?</a:t>
            </a:r>
          </a:p>
        </p:txBody>
      </p:sp>
      <p:sp>
        <p:nvSpPr>
          <p:cNvPr id="15" name="Shape: Card 1 (top)"/>
          <p:cNvSpPr/>
          <p:nvPr/>
        </p:nvSpPr>
        <p:spPr>
          <a:xfrm>
            <a:off x="5946984" y="1178941"/>
            <a:ext cx="2648069" cy="3329001"/>
          </a:xfrm>
          <a:prstGeom prst="roundRect">
            <a:avLst/>
          </a:prstGeom>
          <a:blipFill>
            <a:blip r:embed="rId7"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Holy Spirit gives people the gifts they need to do the work of the Church.                                   </a:t>
            </a:r>
            <a:r>
              <a:rPr lang="en-NZ" sz="1600" dirty="0">
                <a:solidFill>
                  <a:srgbClr val="FF0000"/>
                </a:solidFill>
              </a:rPr>
              <a:t>Name 3 gifts people need to do the work of the Church.</a:t>
            </a:r>
          </a:p>
        </p:txBody>
      </p:sp>
      <p:sp>
        <p:nvSpPr>
          <p:cNvPr id="25"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Tool instructions 2"/>
          <p:cNvSpPr txBox="1"/>
          <p:nvPr/>
        </p:nvSpPr>
        <p:spPr>
          <a:xfrm>
            <a:off x="3694198" y="4932962"/>
            <a:ext cx="1755609" cy="221018"/>
          </a:xfrm>
          <a:prstGeom prst="rect">
            <a:avLst/>
          </a:prstGeom>
          <a:noFill/>
        </p:spPr>
        <p:txBody>
          <a:bodyPr wrap="none" bIns="36000" rtlCol="0">
            <a:spAutoFit/>
          </a:bodyPr>
          <a:lstStyle/>
          <a:p>
            <a:pPr algn="ctr"/>
            <a:r>
              <a:rPr lang="en-GB" sz="900" dirty="0">
                <a:latin typeface="Arial" pitchFamily="34" charset="0"/>
                <a:ea typeface="Segoe UI" pitchFamily="34" charset="0"/>
                <a:cs typeface="Arial" pitchFamily="34" charset="0"/>
              </a:rPr>
              <a:t>Click the reset button to restart</a:t>
            </a:r>
          </a:p>
        </p:txBody>
      </p:sp>
      <p:sp>
        <p:nvSpPr>
          <p:cNvPr id="22" name="Textbox: Tool instructions 1"/>
          <p:cNvSpPr txBox="1"/>
          <p:nvPr/>
        </p:nvSpPr>
        <p:spPr>
          <a:xfrm>
            <a:off x="3716640" y="4793400"/>
            <a:ext cx="171072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top card to reveal others</a:t>
            </a:r>
          </a:p>
        </p:txBody>
      </p:sp>
      <p:sp>
        <p:nvSpPr>
          <p:cNvPr id="26" name="TextBox: Tool instructions stop"/>
          <p:cNvSpPr txBox="1"/>
          <p:nvPr/>
        </p:nvSpPr>
        <p:spPr>
          <a:xfrm>
            <a:off x="3140683" y="4674737"/>
            <a:ext cx="2730235"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stop </a:t>
            </a:r>
            <a:r>
              <a:rPr lang="en-GB" sz="900" dirty="0" smtClean="0">
                <a:latin typeface="Arial" pitchFamily="34" charset="0"/>
                <a:ea typeface="Segoe UI" pitchFamily="34" charset="0"/>
                <a:cs typeface="Arial" pitchFamily="34" charset="0"/>
              </a:rPr>
              <a:t>‘Send us your Spirit’</a:t>
            </a:r>
            <a:endParaRPr lang="en-GB" sz="900" dirty="0">
              <a:latin typeface="Arial" pitchFamily="34" charset="0"/>
              <a:ea typeface="Segoe UI" pitchFamily="34" charset="0"/>
              <a:cs typeface="Arial" pitchFamily="34" charset="0"/>
            </a:endParaRPr>
          </a:p>
        </p:txBody>
      </p:sp>
      <p:sp>
        <p:nvSpPr>
          <p:cNvPr id="27" name="TextBox: Tool instructions start"/>
          <p:cNvSpPr txBox="1"/>
          <p:nvPr/>
        </p:nvSpPr>
        <p:spPr>
          <a:xfrm>
            <a:off x="3140683" y="4674737"/>
            <a:ext cx="272382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audio button to play </a:t>
            </a:r>
            <a:r>
              <a:rPr lang="en-GB" sz="900" dirty="0" smtClean="0">
                <a:latin typeface="Arial" pitchFamily="34" charset="0"/>
                <a:ea typeface="Segoe UI" pitchFamily="34" charset="0"/>
                <a:cs typeface="Arial" pitchFamily="34" charset="0"/>
              </a:rPr>
              <a:t>‘Send us your Spirit’</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3856654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5"/>
                                        </p:tgtEl>
                                        <p:attrNameLst>
                                          <p:attrName>ppt_x</p:attrName>
                                        </p:attrNameLst>
                                      </p:cBhvr>
                                      <p:tavLst>
                                        <p:tav tm="0">
                                          <p:val>
                                            <p:strVal val="ppt_x"/>
                                          </p:val>
                                        </p:tav>
                                        <p:tav tm="100000">
                                          <p:val>
                                            <p:strVal val="1+ppt_w/2"/>
                                          </p:val>
                                        </p:tav>
                                      </p:tavLst>
                                    </p:anim>
                                    <p:anim calcmode="lin" valueType="num">
                                      <p:cBhvr additive="base">
                                        <p:cTn id="7" dur="1000"/>
                                        <p:tgtEl>
                                          <p:spTgt spid="15"/>
                                        </p:tgtEl>
                                        <p:attrNameLst>
                                          <p:attrName>ppt_y</p:attrName>
                                        </p:attrNameLst>
                                      </p:cBhvr>
                                      <p:tavLst>
                                        <p:tav tm="0">
                                          <p:val>
                                            <p:strVal val="ppt_y"/>
                                          </p:val>
                                        </p:tav>
                                        <p:tav tm="100000">
                                          <p:val>
                                            <p:strVal val="0-ppt_h/2"/>
                                          </p:val>
                                        </p:tav>
                                      </p:tavLst>
                                    </p:anim>
                                    <p:set>
                                      <p:cBhvr>
                                        <p:cTn id="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14"/>
                                        </p:tgtEl>
                                        <p:attrNameLst>
                                          <p:attrName>ppt_x</p:attrName>
                                        </p:attrNameLst>
                                      </p:cBhvr>
                                      <p:tavLst>
                                        <p:tav tm="0">
                                          <p:val>
                                            <p:strVal val="ppt_x"/>
                                          </p:val>
                                        </p:tav>
                                        <p:tav tm="100000">
                                          <p:val>
                                            <p:strVal val="1+ppt_w/2"/>
                                          </p:val>
                                        </p:tav>
                                      </p:tavLst>
                                    </p:anim>
                                    <p:anim calcmode="lin" valueType="num">
                                      <p:cBhvr additive="base">
                                        <p:cTn id="14" dur="1000"/>
                                        <p:tgtEl>
                                          <p:spTgt spid="14"/>
                                        </p:tgtEl>
                                        <p:attrNameLst>
                                          <p:attrName>ppt_y</p:attrName>
                                        </p:attrNameLst>
                                      </p:cBhvr>
                                      <p:tavLst>
                                        <p:tav tm="0">
                                          <p:val>
                                            <p:strVal val="ppt_y"/>
                                          </p:val>
                                        </p:tav>
                                        <p:tav tm="100000">
                                          <p:val>
                                            <p:strVal val="0-ppt_h/2"/>
                                          </p:val>
                                        </p:tav>
                                      </p:tavLst>
                                    </p:anim>
                                    <p:set>
                                      <p:cBhvr>
                                        <p:cTn id="15"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13"/>
                                        </p:tgtEl>
                                        <p:attrNameLst>
                                          <p:attrName>ppt_x</p:attrName>
                                        </p:attrNameLst>
                                      </p:cBhvr>
                                      <p:tavLst>
                                        <p:tav tm="0">
                                          <p:val>
                                            <p:strVal val="ppt_x"/>
                                          </p:val>
                                        </p:tav>
                                        <p:tav tm="100000">
                                          <p:val>
                                            <p:strVal val="1+ppt_w/2"/>
                                          </p:val>
                                        </p:tav>
                                      </p:tavLst>
                                    </p:anim>
                                    <p:anim calcmode="lin" valueType="num">
                                      <p:cBhvr additive="base">
                                        <p:cTn id="21" dur="1000"/>
                                        <p:tgtEl>
                                          <p:spTgt spid="13"/>
                                        </p:tgtEl>
                                        <p:attrNameLst>
                                          <p:attrName>ppt_y</p:attrName>
                                        </p:attrNameLst>
                                      </p:cBhvr>
                                      <p:tavLst>
                                        <p:tav tm="0">
                                          <p:val>
                                            <p:strVal val="ppt_y"/>
                                          </p:val>
                                        </p:tav>
                                        <p:tav tm="100000">
                                          <p:val>
                                            <p:strVal val="0-ppt_h/2"/>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11"/>
                                        </p:tgtEl>
                                        <p:attrNameLst>
                                          <p:attrName>ppt_x</p:attrName>
                                        </p:attrNameLst>
                                      </p:cBhvr>
                                      <p:tavLst>
                                        <p:tav tm="0">
                                          <p:val>
                                            <p:strVal val="ppt_x"/>
                                          </p:val>
                                        </p:tav>
                                        <p:tav tm="100000">
                                          <p:val>
                                            <p:strVal val="1+ppt_w/2"/>
                                          </p:val>
                                        </p:tav>
                                      </p:tavLst>
                                    </p:anim>
                                    <p:anim calcmode="lin" valueType="num">
                                      <p:cBhvr additive="base">
                                        <p:cTn id="28" dur="1000"/>
                                        <p:tgtEl>
                                          <p:spTgt spid="11"/>
                                        </p:tgtEl>
                                        <p:attrNameLst>
                                          <p:attrName>ppt_y</p:attrName>
                                        </p:attrNameLst>
                                      </p:cBhvr>
                                      <p:tavLst>
                                        <p:tav tm="0">
                                          <p:val>
                                            <p:strVal val="ppt_y"/>
                                          </p:val>
                                        </p:tav>
                                        <p:tav tm="100000">
                                          <p:val>
                                            <p:strVal val="0-ppt_h/2"/>
                                          </p:val>
                                        </p:tav>
                                      </p:tavLst>
                                    </p:anim>
                                    <p:set>
                                      <p:cBhvr>
                                        <p:cTn id="2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10"/>
                                        </p:tgtEl>
                                        <p:attrNameLst>
                                          <p:attrName>ppt_x</p:attrName>
                                        </p:attrNameLst>
                                      </p:cBhvr>
                                      <p:tavLst>
                                        <p:tav tm="0">
                                          <p:val>
                                            <p:strVal val="ppt_x"/>
                                          </p:val>
                                        </p:tav>
                                        <p:tav tm="100000">
                                          <p:val>
                                            <p:strVal val="1+ppt_w/2"/>
                                          </p:val>
                                        </p:tav>
                                      </p:tavLst>
                                    </p:anim>
                                    <p:anim calcmode="lin" valueType="num">
                                      <p:cBhvr additive="base">
                                        <p:cTn id="35" dur="1000"/>
                                        <p:tgtEl>
                                          <p:spTgt spid="10"/>
                                        </p:tgtEl>
                                        <p:attrNameLst>
                                          <p:attrName>ppt_y</p:attrName>
                                        </p:attrNameLst>
                                      </p:cBhvr>
                                      <p:tavLst>
                                        <p:tav tm="0">
                                          <p:val>
                                            <p:strVal val="ppt_y"/>
                                          </p:val>
                                        </p:tav>
                                        <p:tav tm="100000">
                                          <p:val>
                                            <p:strVal val="0-ppt_h/2"/>
                                          </p:val>
                                        </p:tav>
                                      </p:tavLst>
                                    </p:anim>
                                    <p:set>
                                      <p:cBhvr>
                                        <p:cTn id="36"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9"/>
                                        </p:tgtEl>
                                        <p:attrNameLst>
                                          <p:attrName>ppt_x</p:attrName>
                                        </p:attrNameLst>
                                      </p:cBhvr>
                                      <p:tavLst>
                                        <p:tav tm="0">
                                          <p:val>
                                            <p:strVal val="ppt_x"/>
                                          </p:val>
                                        </p:tav>
                                        <p:tav tm="100000">
                                          <p:val>
                                            <p:strVal val="1+ppt_w/2"/>
                                          </p:val>
                                        </p:tav>
                                      </p:tavLst>
                                    </p:anim>
                                    <p:anim calcmode="lin" valueType="num">
                                      <p:cBhvr additive="base">
                                        <p:cTn id="42" dur="1000"/>
                                        <p:tgtEl>
                                          <p:spTgt spid="9"/>
                                        </p:tgtEl>
                                        <p:attrNameLst>
                                          <p:attrName>ppt_y</p:attrName>
                                        </p:attrNameLst>
                                      </p:cBhvr>
                                      <p:tavLst>
                                        <p:tav tm="0">
                                          <p:val>
                                            <p:strVal val="ppt_y"/>
                                          </p:val>
                                        </p:tav>
                                        <p:tav tm="100000">
                                          <p:val>
                                            <p:strVal val="0-ppt_h/2"/>
                                          </p:val>
                                        </p:tav>
                                      </p:tavLst>
                                    </p:anim>
                                    <p:set>
                                      <p:cBhvr>
                                        <p:cTn id="43" dur="1" fill="hold">
                                          <p:stCondLst>
                                            <p:cond delay="999"/>
                                          </p:stCondLst>
                                        </p:cTn>
                                        <p:tgtEl>
                                          <p:spTgt spid="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grpId="1"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1"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1" presetClass="entr" presetSubtype="0" fill="hold" grpId="1"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9" restart="whenNotActive" fill="hold" evtFilter="cancelBubble" nodeType="interactiveSeq">
                <p:stCondLst>
                  <p:cond evt="onClick" delay="0">
                    <p:tgtEl>
                      <p:spTgt spid="4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3" nodeType="clickEffect">
                                  <p:stCondLst>
                                    <p:cond delay="0"/>
                                  </p:stCondLst>
                                  <p:childTnLst>
                                    <p:set>
                                      <p:cBhvr>
                                        <p:cTn id="83" dur="1" fill="hold">
                                          <p:stCondLst>
                                            <p:cond delay="0"/>
                                          </p:stCondLst>
                                        </p:cTn>
                                        <p:tgtEl>
                                          <p:spTgt spid="15"/>
                                        </p:tgtEl>
                                        <p:attrNameLst>
                                          <p:attrName>style.visibility</p:attrName>
                                        </p:attrNameLst>
                                      </p:cBhvr>
                                      <p:to>
                                        <p:strVal val="visible"/>
                                      </p:to>
                                    </p:set>
                                  </p:childTnLst>
                                </p:cTn>
                              </p:par>
                              <p:par>
                                <p:cTn id="84" presetID="1" presetClass="entr" presetSubtype="0" fill="hold" grpId="3" nodeType="withEffect">
                                  <p:stCondLst>
                                    <p:cond delay="0"/>
                                  </p:stCondLst>
                                  <p:childTnLst>
                                    <p:set>
                                      <p:cBhvr>
                                        <p:cTn id="85" dur="1" fill="hold">
                                          <p:stCondLst>
                                            <p:cond delay="0"/>
                                          </p:stCondLst>
                                        </p:cTn>
                                        <p:tgtEl>
                                          <p:spTgt spid="14"/>
                                        </p:tgtEl>
                                        <p:attrNameLst>
                                          <p:attrName>style.visibility</p:attrName>
                                        </p:attrNameLst>
                                      </p:cBhvr>
                                      <p:to>
                                        <p:strVal val="visible"/>
                                      </p:to>
                                    </p:set>
                                  </p:childTnLst>
                                </p:cTn>
                              </p:par>
                              <p:par>
                                <p:cTn id="86" presetID="1" presetClass="entr" presetSubtype="0" fill="hold" grpId="3"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3" nodeType="withEffect">
                                  <p:stCondLst>
                                    <p:cond delay="0"/>
                                  </p:stCondLst>
                                  <p:childTnLst>
                                    <p:set>
                                      <p:cBhvr>
                                        <p:cTn id="89" dur="1" fill="hold">
                                          <p:stCondLst>
                                            <p:cond delay="0"/>
                                          </p:stCondLst>
                                        </p:cTn>
                                        <p:tgtEl>
                                          <p:spTgt spid="11"/>
                                        </p:tgtEl>
                                        <p:attrNameLst>
                                          <p:attrName>style.visibility</p:attrName>
                                        </p:attrNameLst>
                                      </p:cBhvr>
                                      <p:to>
                                        <p:strVal val="visible"/>
                                      </p:to>
                                    </p:set>
                                  </p:childTnLst>
                                </p:cTn>
                              </p:par>
                              <p:par>
                                <p:cTn id="90" presetID="1" presetClass="entr" presetSubtype="0" fill="hold" grpId="3" nodeType="with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par>
                                <p:cTn id="92" presetID="1" presetClass="entr" presetSubtype="0" fill="hold" grpId="3" nodeType="with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3" nodeType="with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1" presetClass="exit" presetSubtype="0" fill="hold" grpId="2" nodeType="withEffect">
                                  <p:stCondLst>
                                    <p:cond delay="0"/>
                                  </p:stCondLst>
                                  <p:childTnLst>
                                    <p:set>
                                      <p:cBhvr>
                                        <p:cTn id="9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98" restart="whenNotActive" fill="hold" evtFilter="cancelBubble" nodeType="interactiveSeq">
                <p:stCondLst>
                  <p:cond evt="onClick" delay="0">
                    <p:tgtEl>
                      <p:spTgt spid="47"/>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grpId="2" nodeType="withEffect">
                                  <p:stCondLst>
                                    <p:cond delay="0"/>
                                  </p:stCondLst>
                                  <p:childTnLst>
                                    <p:set>
                                      <p:cBhvr>
                                        <p:cTn id="110" dur="1" fill="hold">
                                          <p:stCondLst>
                                            <p:cond delay="0"/>
                                          </p:stCondLst>
                                        </p:cTn>
                                        <p:tgtEl>
                                          <p:spTgt spid="10"/>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9"/>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par>
                                <p:cTn id="115" presetID="1" presetClass="exit" presetSubtype="0" fill="hold" grpId="3" nodeType="withEffect">
                                  <p:stCondLst>
                                    <p:cond delay="0"/>
                                  </p:stCondLst>
                                  <p:childTnLst>
                                    <p:set>
                                      <p:cBhvr>
                                        <p:cTn id="11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17" restart="whenNotActive" fill="hold" evtFilter="cancelBubble" nodeType="interactiveSeq">
                <p:stCondLst>
                  <p:cond evt="onClick" delay="0">
                    <p:tgtEl>
                      <p:spTgt spid="25"/>
                    </p:tgtEl>
                  </p:cond>
                </p:stCondLst>
                <p:endSync evt="end" delay="0">
                  <p:rtn val="all"/>
                </p:endSync>
                <p:childTnLst>
                  <p:par>
                    <p:cTn id="118" fill="hold">
                      <p:stCondLst>
                        <p:cond delay="0"/>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par>
                                <p:cTn id="123" presetID="10" presetClass="exit" presetSubtype="0" fill="hold" grpId="1" nodeType="withEffect">
                                  <p:stCondLst>
                                    <p:cond delay="0"/>
                                  </p:stCondLst>
                                  <p:childTnLst>
                                    <p:animEffect transition="out" filter="fade">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 presetClass="mediacall" presetSubtype="0" fill="hold" nodeType="withEffect">
                                  <p:stCondLst>
                                    <p:cond delay="0"/>
                                  </p:stCondLst>
                                  <p:childTnLst>
                                    <p:cmd type="call" cmd="playFrom(0.0)">
                                      <p:cBhvr>
                                        <p:cTn id="127" dur="50352" fill="hold"/>
                                        <p:tgtEl>
                                          <p:spTgt spid="5"/>
                                        </p:tgtEl>
                                      </p:cBhvr>
                                    </p:cmd>
                                  </p:childTnLst>
                                </p:cTn>
                              </p:par>
                              <p:par>
                                <p:cTn id="128" presetID="1" presetClass="emph" presetSubtype="2" fill="hold" nodeType="withEffect">
                                  <p:stCondLst>
                                    <p:cond delay="0"/>
                                  </p:stCondLst>
                                  <p:childTnLst>
                                    <p:animClr clrSpc="rgb" dir="cw">
                                      <p:cBhvr>
                                        <p:cTn id="129" dur="1000" fill="hold"/>
                                        <p:tgtEl>
                                          <p:spTgt spid="25"/>
                                        </p:tgtEl>
                                        <p:attrNameLst>
                                          <p:attrName>fillcolor</p:attrName>
                                        </p:attrNameLst>
                                      </p:cBhvr>
                                      <p:to>
                                        <a:schemeClr val="accent2"/>
                                      </p:to>
                                    </p:animClr>
                                    <p:set>
                                      <p:cBhvr>
                                        <p:cTn id="130" dur="1000" fill="hold"/>
                                        <p:tgtEl>
                                          <p:spTgt spid="25"/>
                                        </p:tgtEl>
                                        <p:attrNameLst>
                                          <p:attrName>fill.type</p:attrName>
                                        </p:attrNameLst>
                                      </p:cBhvr>
                                      <p:to>
                                        <p:strVal val="solid"/>
                                      </p:to>
                                    </p:set>
                                    <p:set>
                                      <p:cBhvr>
                                        <p:cTn id="131" dur="1000" fill="hold"/>
                                        <p:tgtEl>
                                          <p:spTgt spid="25"/>
                                        </p:tgtEl>
                                        <p:attrNameLst>
                                          <p:attrName>fill.on</p:attrName>
                                        </p:attrNameLst>
                                      </p:cBhvr>
                                      <p:to>
                                        <p:strVal val="true"/>
                                      </p:to>
                                    </p:set>
                                  </p:childTnLst>
                                </p:cTn>
                              </p:par>
                            </p:childTnLst>
                          </p:cTn>
                        </p:par>
                      </p:childTnLst>
                    </p:cTn>
                  </p:par>
                  <p:par>
                    <p:cTn id="132" fill="hold">
                      <p:stCondLst>
                        <p:cond delay="indefinite"/>
                      </p:stCondLst>
                      <p:childTnLst>
                        <p:par>
                          <p:cTn id="133" fill="hold">
                            <p:stCondLst>
                              <p:cond delay="0"/>
                            </p:stCondLst>
                            <p:childTnLst>
                              <p:par>
                                <p:cTn id="134" presetID="3" presetClass="mediacall" presetSubtype="0" fill="hold" nodeType="clickEffect">
                                  <p:stCondLst>
                                    <p:cond delay="0"/>
                                  </p:stCondLst>
                                  <p:childTnLst>
                                    <p:cmd type="call" cmd="stop">
                                      <p:cBhvr>
                                        <p:cTn id="135" dur="1" fill="hold"/>
                                        <p:tgtEl>
                                          <p:spTgt spid="5"/>
                                        </p:tgtEl>
                                      </p:cBhvr>
                                    </p:cmd>
                                  </p:childTnLst>
                                </p:cTn>
                              </p:par>
                              <p:par>
                                <p:cTn id="136" presetID="10" presetClass="exit" presetSubtype="0" fill="hold" grpId="1" nodeType="withEffect">
                                  <p:stCondLst>
                                    <p:cond delay="0"/>
                                  </p:stCondLst>
                                  <p:childTnLst>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par>
                                <p:cTn id="139" presetID="10" presetClass="entr" presetSubtype="0" fill="hold" grpId="2"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500"/>
                                        <p:tgtEl>
                                          <p:spTgt spid="27"/>
                                        </p:tgtEl>
                                      </p:cBhvr>
                                    </p:animEffect>
                                  </p:childTnLst>
                                </p:cTn>
                              </p:par>
                              <p:par>
                                <p:cTn id="142" presetID="1" presetClass="emph" presetSubtype="2" fill="hold" nodeType="withEffect">
                                  <p:stCondLst>
                                    <p:cond delay="0"/>
                                  </p:stCondLst>
                                  <p:childTnLst>
                                    <p:animClr clrSpc="rgb" dir="cw">
                                      <p:cBhvr>
                                        <p:cTn id="143" dur="2000" fill="hold"/>
                                        <p:tgtEl>
                                          <p:spTgt spid="25"/>
                                        </p:tgtEl>
                                        <p:attrNameLst>
                                          <p:attrName>fillcolor</p:attrName>
                                        </p:attrNameLst>
                                      </p:cBhvr>
                                      <p:to>
                                        <a:schemeClr val="bg1"/>
                                      </p:to>
                                    </p:animClr>
                                    <p:set>
                                      <p:cBhvr>
                                        <p:cTn id="144" dur="2000" fill="hold"/>
                                        <p:tgtEl>
                                          <p:spTgt spid="25"/>
                                        </p:tgtEl>
                                        <p:attrNameLst>
                                          <p:attrName>fill.type</p:attrName>
                                        </p:attrNameLst>
                                      </p:cBhvr>
                                      <p:to>
                                        <p:strVal val="solid"/>
                                      </p:to>
                                    </p:set>
                                    <p:set>
                                      <p:cBhvr>
                                        <p:cTn id="145"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audio>
              <p:cMediaNode vol="80000">
                <p:cTn id="146" fill="hold" display="0">
                  <p:stCondLst>
                    <p:cond delay="indefinite"/>
                  </p:stCondLst>
                  <p:endCondLst>
                    <p:cond evt="onStopAudio" delay="0">
                      <p:tgtEl>
                        <p:sldTgt/>
                      </p:tgtEl>
                    </p:cond>
                  </p:endCondLst>
                </p:cTn>
                <p:tgtEl>
                  <p:spTgt spid="5"/>
                </p:tgtEl>
              </p:cMediaNode>
            </p:audio>
          </p:childTnLst>
        </p:cTn>
      </p:par>
    </p:tnLst>
    <p:bldLst>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P spid="28" grpId="0"/>
      <p:bldP spid="28" grpId="1"/>
      <p:bldP spid="28" grpId="2"/>
      <p:bldP spid="28" grpId="3"/>
      <p:bldP spid="22" grpId="0"/>
      <p:bldP spid="22" grpId="1"/>
      <p:bldP spid="22" grpId="2"/>
      <p:bldP spid="22" grpId="3"/>
      <p:bldP spid="26" grpId="0"/>
      <p:bldP spid="26" grpId="1"/>
      <p:bldP spid="27" grpId="1"/>
      <p:bldP spid="27"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p:cNvSpPr/>
          <p:nvPr/>
        </p:nvSpPr>
        <p:spPr>
          <a:xfrm>
            <a:off x="0" y="-18797"/>
            <a:ext cx="9144000" cy="954107"/>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Signs that the Holy Spirit </a:t>
            </a: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Te</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Wairua </a:t>
            </a:r>
            <a:r>
              <a:rPr lang="en-NZ" sz="2800" b="1" dirty="0" err="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Tapu</a:t>
            </a: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 </a:t>
            </a:r>
          </a:p>
          <a:p>
            <a:pPr algn="ctr"/>
            <a:r>
              <a:rPr lang="en-NZ"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is alive in the Church today</a:t>
            </a:r>
            <a:endParaRPr lang="en-US" sz="28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sp>
        <p:nvSpPr>
          <p:cNvPr id="4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825" y="935310"/>
            <a:ext cx="4152349" cy="3068846"/>
          </a:xfrm>
          <a:prstGeom prst="rect">
            <a:avLst/>
          </a:prstGeom>
        </p:spPr>
      </p:pic>
      <p:sp>
        <p:nvSpPr>
          <p:cNvPr id="4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p:cNvSpPr/>
          <p:nvPr/>
        </p:nvSpPr>
        <p:spPr>
          <a:xfrm>
            <a:off x="429600" y="3950570"/>
            <a:ext cx="8390400" cy="729430"/>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Make a collage of all the people you know, including yourselves, who are signs that the Holy Spirit is alive in the Church today. Display your collage in your school and parish.</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746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2797</TotalTime>
  <Words>1653</Words>
  <Application>Microsoft Office PowerPoint</Application>
  <PresentationFormat>On-screen Show (16:9)</PresentationFormat>
  <Paragraphs>147</Paragraphs>
  <Slides>13</Slides>
  <Notes>12</Notes>
  <HiddenSlides>2</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56</cp:revision>
  <dcterms:created xsi:type="dcterms:W3CDTF">2017-05-11T04:43:41Z</dcterms:created>
  <dcterms:modified xsi:type="dcterms:W3CDTF">2017-05-25T08:37:13Z</dcterms:modified>
</cp:coreProperties>
</file>