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79" r:id="rId2"/>
    <p:sldId id="257" r:id="rId3"/>
    <p:sldId id="258" r:id="rId4"/>
    <p:sldId id="281" r:id="rId5"/>
    <p:sldId id="280" r:id="rId6"/>
    <p:sldId id="275" r:id="rId7"/>
    <p:sldId id="274" r:id="rId8"/>
    <p:sldId id="276" r:id="rId9"/>
    <p:sldId id="269" r:id="rId10"/>
    <p:sldId id="271" r:id="rId11"/>
    <p:sldId id="263"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8BD"/>
    <a:srgbClr val="EEECE1"/>
    <a:srgbClr val="CC0000"/>
    <a:srgbClr val="51BD84"/>
    <a:srgbClr val="66FF66"/>
    <a:srgbClr val="098C20"/>
    <a:srgbClr val="097F1D"/>
    <a:srgbClr val="0C8C21"/>
    <a:srgbClr val="0C8B20"/>
    <a:srgbClr val="098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6744" autoAdjust="0"/>
  </p:normalViewPr>
  <p:slideViewPr>
    <p:cSldViewPr snapToGrid="0">
      <p:cViewPr varScale="1">
        <p:scale>
          <a:sx n="127" d="100"/>
          <a:sy n="127" d="100"/>
        </p:scale>
        <p:origin x="1086" y="144"/>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25/05/2017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J5tr4pqWIo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Jesus gives his Spirit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Feast of Pentecost and how the life of the Spirit continues in the followers of Jesus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Scripture stories about Pentecost during class prayer this week.</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Teacher’s Note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Slide 5 you will need a red, yellow or white ribbon or streamer of crepe paper long enough to pass around your class circle.</a:t>
            </a:r>
            <a:endParaRPr lang="en-NZ"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66516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recall how God planned that the Spirit of Jesus would continue to enable his followers to believe in Jesus and live the message of love and justice that he taught. Reflect on how they are living Jesus’ message and how well they are spreading it so others can be enriched by it – remember Jesus’ last message to the disciples.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Feast of Pentecost within the Liturgical Year – one part of a bigger story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respond to the bullet points on the slide.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1) Pentecost comes between Easter and Ordinary Time.</a:t>
            </a:r>
          </a:p>
          <a:p>
            <a:r>
              <a:rPr lang="en-NZ" sz="1200" kern="1200" dirty="0" smtClean="0">
                <a:solidFill>
                  <a:schemeClr val="tx1"/>
                </a:solidFill>
                <a:effectLst/>
                <a:latin typeface="+mn-lt"/>
                <a:ea typeface="+mn-ea"/>
                <a:cs typeface="+mn-cs"/>
              </a:rPr>
              <a:t>2) Easter</a:t>
            </a:r>
          </a:p>
          <a:p>
            <a:r>
              <a:rPr lang="en-NZ" sz="1200" kern="1200" dirty="0" smtClean="0">
                <a:solidFill>
                  <a:schemeClr val="tx1"/>
                </a:solidFill>
                <a:effectLst/>
                <a:latin typeface="+mn-lt"/>
                <a:ea typeface="+mn-ea"/>
                <a:cs typeface="+mn-cs"/>
              </a:rPr>
              <a:t>3) His Ascension to heaven.</a:t>
            </a:r>
          </a:p>
          <a:p>
            <a:r>
              <a:rPr lang="en-NZ" sz="1200" kern="1200" dirty="0" smtClean="0">
                <a:solidFill>
                  <a:schemeClr val="tx1"/>
                </a:solidFill>
                <a:effectLst/>
                <a:latin typeface="+mn-lt"/>
                <a:ea typeface="+mn-ea"/>
                <a:cs typeface="+mn-cs"/>
              </a:rPr>
              <a:t>4) At his Ascension Jesus promised he would be with his followers always and he would send them his Spirit.</a:t>
            </a:r>
          </a:p>
          <a:p>
            <a:r>
              <a:rPr lang="en-GB" sz="1200" kern="1200" dirty="0" smtClean="0">
                <a:solidFill>
                  <a:schemeClr val="tx1"/>
                </a:solidFill>
                <a:effectLst/>
                <a:latin typeface="+mn-lt"/>
                <a:ea typeface="+mn-ea"/>
                <a:cs typeface="+mn-cs"/>
              </a:rPr>
              <a:t>5) Pentecost is red to remind us of the tongues of fire that symbolised the Holy Spirit that hovered about the disciples’ heads. At Pentecost red can be seen in churches on banners, the priest’s vestments and the altar cloths and frontals.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Understanding the connection between Jesus’ life, death and resurrection, his Ascension and the coming of the Holy Spirit at Pentecost.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 pop up to generate discussion to help the young people to  make the connection between the effects of his life, death, resurrection, ascension and Pentecost when he sent his Spirit to fill and guide and strengthen his followers forever.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really the feasts of Easter, the Ascension and Pentecost are like one big feast stretched out over time. The story is completed by Pentecost and the Holy Spirit keeps it alive in the lives of people in the Church today.</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14902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Recalling the parts of the Easter story that led up to Pentecost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 2.</a:t>
            </a:r>
          </a:p>
          <a:p>
            <a:r>
              <a:rPr lang="en-NZ" sz="1200" kern="1200" dirty="0" smtClean="0">
                <a:solidFill>
                  <a:schemeClr val="tx1"/>
                </a:solidFill>
                <a:effectLst/>
                <a:latin typeface="+mn-lt"/>
                <a:ea typeface="+mn-ea"/>
                <a:cs typeface="+mn-cs"/>
              </a:rPr>
              <a:t>Sit in a class circle with your ribbon or crepe paper.</a:t>
            </a:r>
          </a:p>
          <a:p>
            <a:r>
              <a:rPr lang="en-NZ" sz="1200" kern="1200" dirty="0" smtClean="0">
                <a:solidFill>
                  <a:schemeClr val="tx1"/>
                </a:solidFill>
                <a:effectLst/>
                <a:latin typeface="+mn-lt"/>
                <a:ea typeface="+mn-ea"/>
                <a:cs typeface="+mn-cs"/>
              </a:rPr>
              <a:t>Starting with recalling events in Jesus’ life, then moving on to Jesus’ death, each student continues to say around the circle the </a:t>
            </a:r>
            <a:r>
              <a:rPr lang="en-NZ" sz="1200" b="1" kern="1200" dirty="0" smtClean="0">
                <a:solidFill>
                  <a:schemeClr val="tx1"/>
                </a:solidFill>
                <a:effectLst/>
                <a:latin typeface="+mn-lt"/>
                <a:ea typeface="+mn-ea"/>
                <a:cs typeface="+mn-cs"/>
              </a:rPr>
              <a:t>name</a:t>
            </a:r>
            <a:r>
              <a:rPr lang="en-NZ" sz="1200" kern="1200" dirty="0" smtClean="0">
                <a:solidFill>
                  <a:schemeClr val="tx1"/>
                </a:solidFill>
                <a:effectLst/>
                <a:latin typeface="+mn-lt"/>
                <a:ea typeface="+mn-ea"/>
                <a:cs typeface="+mn-cs"/>
              </a:rPr>
              <a:t> of a feast in the Easter season in the order they happened.   </a:t>
            </a:r>
          </a:p>
          <a:p>
            <a:r>
              <a:rPr lang="en-GB" sz="1200" kern="1200" dirty="0" smtClean="0">
                <a:solidFill>
                  <a:schemeClr val="tx1"/>
                </a:solidFill>
                <a:effectLst/>
                <a:latin typeface="+mn-lt"/>
                <a:ea typeface="+mn-ea"/>
                <a:cs typeface="+mn-cs"/>
              </a:rPr>
              <a:t>Read and discuss the post it notes and follow the instructions on post its 3 &amp; 4. Explain the links between the events to show how one event leads to another.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b="1" kern="1200" dirty="0" smtClean="0">
                <a:solidFill>
                  <a:schemeClr val="tx1"/>
                </a:solidFill>
                <a:effectLst/>
                <a:latin typeface="+mn-lt"/>
                <a:ea typeface="+mn-ea"/>
                <a:cs typeface="+mn-cs"/>
              </a:rPr>
              <a:t>Pentecost in 2:18  minutes</a:t>
            </a:r>
            <a:endParaRPr lang="en-NZ" sz="1200" kern="1200" dirty="0" smtClean="0">
              <a:solidFill>
                <a:schemeClr val="tx1"/>
              </a:solidFill>
              <a:effectLst/>
              <a:latin typeface="+mn-lt"/>
              <a:ea typeface="+mn-ea"/>
              <a:cs typeface="+mn-cs"/>
            </a:endParaRPr>
          </a:p>
          <a:p>
            <a:r>
              <a:rPr lang="en-NZ" sz="1200" b="1" u="sng" kern="1200" dirty="0" smtClean="0">
                <a:solidFill>
                  <a:schemeClr val="tx1"/>
                </a:solidFill>
                <a:effectLst/>
                <a:latin typeface="+mn-lt"/>
                <a:ea typeface="+mn-ea"/>
                <a:cs typeface="+mn-cs"/>
                <a:hlinkClick r:id="rId3"/>
              </a:rPr>
              <a:t>https://www.youtube.com/watch?v=J5tr4pqWIo4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Repeat the circle activity and add to the comments made in the first round.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00466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Putting the Story of Pentecost and what followed into your own words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text prompts on the screen and follow the directions.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 the outcomes and use it as a resource for future 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share in pairs about their favourite part of the Pentecost story.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make their own Pentecost </a:t>
            </a:r>
            <a:r>
              <a:rPr lang="en-GB" sz="1200" kern="1200" dirty="0" err="1" smtClean="0">
                <a:solidFill>
                  <a:schemeClr val="tx1"/>
                </a:solidFill>
                <a:effectLst/>
                <a:latin typeface="+mn-lt"/>
                <a:ea typeface="+mn-ea"/>
                <a:cs typeface="+mn-cs"/>
              </a:rPr>
              <a:t>Wordle</a:t>
            </a:r>
            <a:r>
              <a:rPr lang="en-GB" sz="1200" kern="1200" dirty="0" smtClean="0">
                <a:solidFill>
                  <a:schemeClr val="tx1"/>
                </a:solidFill>
                <a:effectLst/>
                <a:latin typeface="+mn-lt"/>
                <a:ea typeface="+mn-ea"/>
                <a:cs typeface="+mn-cs"/>
              </a:rPr>
              <a:t> to share at home.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work of the Holy Spirit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Wairua </a:t>
            </a:r>
            <a:r>
              <a:rPr lang="en-GB" sz="1200" b="1" kern="1200" dirty="0" err="1" smtClean="0">
                <a:solidFill>
                  <a:schemeClr val="tx1"/>
                </a:solidFill>
                <a:effectLst/>
                <a:latin typeface="+mn-lt"/>
                <a:ea typeface="+mn-ea"/>
                <a:cs typeface="+mn-cs"/>
              </a:rPr>
              <a:t>Tapu</a:t>
            </a:r>
            <a:r>
              <a:rPr lang="en-GB" sz="1200" b="1" kern="1200" dirty="0" smtClean="0">
                <a:solidFill>
                  <a:schemeClr val="tx1"/>
                </a:solidFill>
                <a:effectLst/>
                <a:latin typeface="+mn-lt"/>
                <a:ea typeface="+mn-ea"/>
                <a:cs typeface="+mn-cs"/>
              </a:rPr>
              <a:t> in the Church today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the flip cards and respond to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name 2 ways they recognise the Holy Spirit working in the Church today through people in their parish pastoral area and in their school and home. Adapt Teaching and Learning Experience 4.</a:t>
            </a:r>
            <a:endParaRPr lang="en-NZ" b="0"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Listen for and identify the similarities in the messages in John’s Gospel and the Easter story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Respond to the questions and explore  the similarities in the stories such as: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1) Happened on the same day of the week</a:t>
            </a:r>
          </a:p>
          <a:p>
            <a:r>
              <a:rPr lang="en-NZ" sz="1200" kern="1200" dirty="0" smtClean="0">
                <a:solidFill>
                  <a:schemeClr val="tx1"/>
                </a:solidFill>
                <a:effectLst/>
                <a:latin typeface="+mn-lt"/>
                <a:ea typeface="+mn-ea"/>
                <a:cs typeface="+mn-cs"/>
              </a:rPr>
              <a:t>2) Jesus and the Spirit both came unexpectedly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3) The disciples stayed in the upper room</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4) Jesus used a symbol of the Holy Spirit – his breath which is like the wind</a:t>
            </a:r>
          </a:p>
          <a:p>
            <a:r>
              <a:rPr lang="en-GB" sz="1200" kern="1200" dirty="0" smtClean="0">
                <a:solidFill>
                  <a:schemeClr val="tx1"/>
                </a:solidFill>
                <a:effectLst/>
                <a:latin typeface="+mn-lt"/>
                <a:ea typeface="+mn-ea"/>
                <a:cs typeface="+mn-cs"/>
              </a:rPr>
              <a:t>5) Jesus gave the disciples the power to forgive sins and that power has been passed down through the ages to the apostles and on to the first bishops and priests of the Church and that is how we receive the forgiveness of our sins in the Sacrament of Penance today.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24261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25/05/2017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25/05/2017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25/05/2017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a:xfrm>
            <a:off x="0" y="-1"/>
            <a:ext cx="9144000" cy="5143501"/>
          </a:xfrm>
          <a:prstGeom prst="rect">
            <a:avLst/>
          </a:prstGeom>
          <a:solidFill>
            <a:srgbClr val="CC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25/05/2017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youtube.com/watch?v=RMuoHudWRw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www.youtube.com/watch?v=J5tr4pqWIo4"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a:blip r:embed="rId3"/>
          <a:stretch>
            <a:fillRect/>
          </a:stretch>
        </p:blipFill>
        <p:spPr>
          <a:xfrm>
            <a:off x="504076" y="674881"/>
            <a:ext cx="7812340" cy="3906169"/>
          </a:xfrm>
          <a:prstGeom prst="rect">
            <a:avLst/>
          </a:prstGeom>
        </p:spPr>
      </p:pic>
      <p:sp>
        <p:nvSpPr>
          <p:cNvPr id="6" name="Title"/>
          <p:cNvSpPr txBox="1">
            <a:spLocks/>
          </p:cNvSpPr>
          <p:nvPr/>
        </p:nvSpPr>
        <p:spPr>
          <a:xfrm>
            <a:off x="0" y="21933"/>
            <a:ext cx="9144000" cy="553998"/>
          </a:xfrm>
          <a:prstGeom prst="rect">
            <a:avLst/>
          </a:prstGeom>
        </p:spPr>
        <p:txBody>
          <a:bodyPr vert="horz" lIns="0" tIns="0" rIns="0" bIns="0" rtlCol="0" anchor="ctr">
            <a:sp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US"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Jesus gives his Spirit</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253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flective Music - Pentecost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2650" y="145200"/>
            <a:ext cx="609600" cy="609600"/>
          </a:xfrm>
          <a:prstGeom prst="rect">
            <a:avLst/>
          </a:prstGeom>
        </p:spPr>
      </p:pic>
      <p:pic>
        <p:nvPicPr>
          <p:cNvPr id="11" name="Picture" descr="C:\Users\a.kennedy\Pictures\St. Peter's College\20140916-DSC_0006.jpg"/>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1816" t="3496" r="7309" b="30087"/>
          <a:stretch/>
        </p:blipFill>
        <p:spPr bwMode="auto">
          <a:xfrm>
            <a:off x="1544012" y="922921"/>
            <a:ext cx="5678311" cy="3539117"/>
          </a:xfrm>
          <a:prstGeom prst="rect">
            <a:avLst/>
          </a:prstGeom>
          <a:noFill/>
          <a:ln>
            <a:noFill/>
          </a:ln>
          <a:effectLst>
            <a:softEdge rad="88900"/>
          </a:effectLst>
          <a:extLst>
            <a:ext uri="{53640926-AAD7-44D8-BBD7-CCE9431645EC}">
              <a14:shadowObscured xmlns:a14="http://schemas.microsoft.com/office/drawing/2010/main"/>
            </a:ext>
          </a:extLst>
        </p:spPr>
      </p:pic>
      <p:sp>
        <p:nvSpPr>
          <p:cNvPr id="2" name="Title"/>
          <p:cNvSpPr>
            <a:spLocks noGrp="1"/>
          </p:cNvSpPr>
          <p:nvPr>
            <p:ph type="ctrTitle"/>
          </p:nvPr>
        </p:nvSpPr>
        <p:spPr>
          <a:xfrm>
            <a:off x="0" y="0"/>
            <a:ext cx="9144000" cy="900000"/>
          </a:xfrm>
        </p:spPr>
        <p:txBody>
          <a:bodyPr>
            <a:normAutofit/>
          </a:bodyPr>
          <a:lstStyle/>
          <a:p>
            <a:r>
              <a:rPr lang="en-US" sz="2800" dirty="0">
                <a:ln w="0"/>
                <a:solidFill>
                  <a:srgbClr val="F4E8BD"/>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Time for Reflection</a:t>
            </a:r>
            <a:endParaRPr lang="en-GB" sz="2800" dirty="0">
              <a:ln w="0"/>
              <a:solidFill>
                <a:srgbClr val="F4E8BD"/>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8"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solidFill>
                  <a:srgbClr val="F4E8BD"/>
                </a:solidFill>
                <a:latin typeface="Arial" panose="020B0604020202020204" pitchFamily="34" charset="0"/>
                <a:cs typeface="Arial" panose="020B0604020202020204" pitchFamily="34" charset="0"/>
              </a:rPr>
              <a:t>Click the audio button to play reflective music</a:t>
            </a:r>
          </a:p>
        </p:txBody>
      </p:sp>
      <p:pic>
        <p:nvPicPr>
          <p:cNvPr id="19" name="Feedback">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57677"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mph" presetSubtype="2" fill="hold" nodeType="withEffect">
                                  <p:stCondLst>
                                    <p:cond delay="0"/>
                                  </p:stCondLst>
                                  <p:childTnLst>
                                    <p:animClr clrSpc="rgb" dir="cw">
                                      <p:cBhvr>
                                        <p:cTn id="33" dur="2000" fill="hold"/>
                                        <p:tgtEl>
                                          <p:spTgt spid="16"/>
                                        </p:tgtEl>
                                        <p:attrNameLst>
                                          <p:attrName>fillcolor</p:attrName>
                                        </p:attrNameLst>
                                      </p:cBhvr>
                                      <p:to>
                                        <a:schemeClr val="bg1"/>
                                      </p:to>
                                    </p:animClr>
                                    <p:set>
                                      <p:cBhvr>
                                        <p:cTn id="34" dur="2000" fill="hold"/>
                                        <p:tgtEl>
                                          <p:spTgt spid="16"/>
                                        </p:tgtEl>
                                        <p:attrNameLst>
                                          <p:attrName>fill.type</p:attrName>
                                        </p:attrNameLst>
                                      </p:cBhvr>
                                      <p:to>
                                        <p:strVal val="solid"/>
                                      </p:to>
                                    </p:set>
                                    <p:set>
                                      <p:cBhvr>
                                        <p:cTn id="3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7" grpId="0"/>
      <p:bldP spid="17" grpId="1"/>
      <p:bldP spid="18" grpId="0"/>
      <p:bldP spid="18" grpId="1"/>
      <p:bldP spid="18"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Questions I would like to ask about the topics in this resource are …</a:t>
            </a:r>
            <a:endParaRPr lang="en-GB" sz="900" dirty="0">
              <a:latin typeface="Arial" panose="020B0604020202020204" pitchFamily="34" charset="0"/>
              <a:cs typeface="Arial" panose="020B0604020202020204" pitchFamily="34" charset="0"/>
            </a:endParaRPr>
          </a:p>
        </p:txBody>
      </p:sp>
      <p:sp>
        <p:nvSpPr>
          <p:cNvPr id="42" name="Textbox: Line 5"/>
          <p:cNvSpPr txBox="1"/>
          <p:nvPr/>
        </p:nvSpPr>
        <p:spPr>
          <a:xfrm>
            <a:off x="139828" y="3003588"/>
            <a:ext cx="8856045"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Which activity do you think helped you to learn best in this resource?</a:t>
            </a:r>
            <a:endParaRPr lang="en-GB" sz="900" dirty="0">
              <a:latin typeface="Arial" panose="020B0604020202020204" pitchFamily="34" charset="0"/>
              <a:cs typeface="Arial" panose="020B0604020202020204" pitchFamily="34" charset="0"/>
            </a:endParaRPr>
          </a:p>
        </p:txBody>
      </p:sp>
      <p:sp>
        <p:nvSpPr>
          <p:cNvPr id="43" name="Textbox: Line 4"/>
          <p:cNvSpPr txBox="1"/>
          <p:nvPr/>
        </p:nvSpPr>
        <p:spPr>
          <a:xfrm>
            <a:off x="4605137" y="2127854"/>
            <a:ext cx="4390737" cy="720069"/>
          </a:xfrm>
          <a:prstGeom prst="rect">
            <a:avLst/>
          </a:prstGeom>
          <a:noFill/>
        </p:spPr>
        <p:txBody>
          <a:bodyPr wrap="square" rtlCol="0">
            <a:spAutoFit/>
          </a:bodyPr>
          <a:lstStyle/>
          <a:p>
            <a:pPr lvl="0">
              <a:lnSpc>
                <a:spcPct val="115000"/>
              </a:lnSpc>
              <a:spcAft>
                <a:spcPts val="1000"/>
              </a:spcAft>
            </a:pPr>
            <a:r>
              <a:rPr lang="en-US" sz="900" dirty="0" smtClean="0">
                <a:latin typeface="Calibri" panose="020F0502020204030204" pitchFamily="34" charset="0"/>
                <a:ea typeface="Calibri" panose="020F0502020204030204" pitchFamily="34" charset="0"/>
                <a:cs typeface="Times New Roman" panose="02020603050405020304" pitchFamily="18" charset="0"/>
              </a:rPr>
              <a:t>Explain </a:t>
            </a:r>
            <a:r>
              <a:rPr lang="en-US" sz="900" dirty="0">
                <a:latin typeface="Calibri" panose="020F0502020204030204" pitchFamily="34" charset="0"/>
                <a:ea typeface="Calibri" panose="020F0502020204030204" pitchFamily="34" charset="0"/>
                <a:cs typeface="Times New Roman" panose="02020603050405020304" pitchFamily="18" charset="0"/>
              </a:rPr>
              <a:t>how the events of Easter and Pentecost help people to understand the meaning of the events in Jesus’ life that led up to them and the importance of knowing the sequence of the stories that are part of the Easter celebration and how they relate to the life of the Church today. </a:t>
            </a:r>
            <a:endParaRPr lang="en-NZ"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Line 3"/>
          <p:cNvSpPr txBox="1"/>
          <p:nvPr/>
        </p:nvSpPr>
        <p:spPr>
          <a:xfrm>
            <a:off x="139829" y="2127854"/>
            <a:ext cx="4349108" cy="729430"/>
          </a:xfrm>
          <a:prstGeom prst="rect">
            <a:avLst/>
          </a:prstGeom>
          <a:noFill/>
        </p:spPr>
        <p:txBody>
          <a:bodyPr wrap="square" rtlCol="0">
            <a:spAutoFit/>
          </a:bodyPr>
          <a:lstStyle/>
          <a:p>
            <a:pPr lvl="0">
              <a:lnSpc>
                <a:spcPct val="115000"/>
              </a:lnSpc>
              <a:spcAft>
                <a:spcPts val="1000"/>
              </a:spcAft>
            </a:pPr>
            <a:r>
              <a:rPr lang="en-US" sz="900" dirty="0" smtClean="0">
                <a:latin typeface="Calibri" panose="020F0502020204030204" pitchFamily="34" charset="0"/>
                <a:ea typeface="Calibri" panose="020F0502020204030204" pitchFamily="34" charset="0"/>
                <a:cs typeface="Times New Roman" panose="02020603050405020304" pitchFamily="18" charset="0"/>
              </a:rPr>
              <a:t>Create </a:t>
            </a:r>
            <a:r>
              <a:rPr lang="en-US" sz="900" dirty="0">
                <a:latin typeface="Calibri" panose="020F0502020204030204" pitchFamily="34" charset="0"/>
                <a:ea typeface="Calibri" panose="020F0502020204030204" pitchFamily="34" charset="0"/>
                <a:cs typeface="Times New Roman" panose="02020603050405020304" pitchFamily="18" charset="0"/>
              </a:rPr>
              <a:t>a dance, movement or dramatic presentation to enable those who watch it to understand more clearly God’s plan that the Holy Spirit could continue to work in the world starting with the work Jesus did down to the present day and add how it will continue into the future. Film your presentation to share in your school and your parish.</a:t>
            </a:r>
            <a:endParaRPr lang="en-NZ"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Line 2"/>
          <p:cNvSpPr txBox="1"/>
          <p:nvPr/>
        </p:nvSpPr>
        <p:spPr>
          <a:xfrm>
            <a:off x="4605138" y="1233811"/>
            <a:ext cx="4394862" cy="720069"/>
          </a:xfrm>
          <a:prstGeom prst="rect">
            <a:avLst/>
          </a:prstGeom>
          <a:noFill/>
        </p:spPr>
        <p:txBody>
          <a:bodyPr wrap="square" rtlCol="0">
            <a:spAutoFit/>
          </a:bodyPr>
          <a:lstStyle/>
          <a:p>
            <a:pPr lvl="0">
              <a:lnSpc>
                <a:spcPct val="115000"/>
              </a:lnSpc>
              <a:spcAft>
                <a:spcPts val="1000"/>
              </a:spcAft>
            </a:pPr>
            <a:r>
              <a:rPr lang="en-US" sz="900" dirty="0" smtClean="0">
                <a:latin typeface="Calibri" panose="020F0502020204030204" pitchFamily="34" charset="0"/>
                <a:ea typeface="Calibri" panose="020F0502020204030204" pitchFamily="34" charset="0"/>
                <a:cs typeface="Times New Roman" panose="02020603050405020304" pitchFamily="18" charset="0"/>
              </a:rPr>
              <a:t>Make </a:t>
            </a:r>
            <a:r>
              <a:rPr lang="en-US" sz="900" dirty="0">
                <a:latin typeface="Calibri" panose="020F0502020204030204" pitchFamily="34" charset="0"/>
                <a:ea typeface="Calibri" panose="020F0502020204030204" pitchFamily="34" charset="0"/>
                <a:cs typeface="Times New Roman" panose="02020603050405020304" pitchFamily="18" charset="0"/>
              </a:rPr>
              <a:t>a flow chart that illustrates how the Holy Spirit given to the first disciples at Pentecost has continued to empower Jesus’ followers  and their descendants for hundreds of year throughout the world and has been passed on to you here today in </a:t>
            </a:r>
            <a:r>
              <a:rPr lang="en-US" sz="900" dirty="0" err="1">
                <a:latin typeface="Calibri" panose="020F0502020204030204" pitchFamily="34" charset="0"/>
                <a:ea typeface="Calibri" panose="020F0502020204030204" pitchFamily="34" charset="0"/>
                <a:cs typeface="Times New Roman" panose="02020603050405020304" pitchFamily="18" charset="0"/>
              </a:rPr>
              <a:t>Aotearoa</a:t>
            </a:r>
            <a:r>
              <a:rPr lang="en-US" sz="900" dirty="0">
                <a:latin typeface="Calibri" panose="020F0502020204030204" pitchFamily="34" charset="0"/>
                <a:ea typeface="Calibri" panose="020F0502020204030204" pitchFamily="34" charset="0"/>
                <a:cs typeface="Times New Roman" panose="02020603050405020304" pitchFamily="18" charset="0"/>
              </a:rPr>
              <a:t> New Zealand.</a:t>
            </a:r>
            <a:endParaRPr lang="en-NZ"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Line 1"/>
          <p:cNvSpPr txBox="1"/>
          <p:nvPr/>
        </p:nvSpPr>
        <p:spPr>
          <a:xfrm>
            <a:off x="139829" y="1233811"/>
            <a:ext cx="4349108" cy="507831"/>
          </a:xfrm>
          <a:prstGeom prst="rect">
            <a:avLst/>
          </a:prstGeom>
          <a:noFill/>
        </p:spPr>
        <p:txBody>
          <a:bodyPr wrap="square" rtlCol="0">
            <a:spAutoFit/>
          </a:bodyPr>
          <a:lstStyle/>
          <a:p>
            <a:pPr lvl="0"/>
            <a:r>
              <a:rPr lang="en-US" sz="900" dirty="0" smtClean="0">
                <a:latin typeface="Arial" panose="020B0604020202020204" pitchFamily="34" charset="0"/>
                <a:ea typeface="Calibri" panose="020F0502020204030204" pitchFamily="34" charset="0"/>
                <a:cs typeface="Arial" panose="020B0604020202020204" pitchFamily="34" charset="0"/>
              </a:rPr>
              <a:t>Draw </a:t>
            </a:r>
            <a:r>
              <a:rPr lang="en-US" sz="900" dirty="0">
                <a:latin typeface="Arial" panose="020B0604020202020204" pitchFamily="34" charset="0"/>
                <a:ea typeface="Calibri" panose="020F0502020204030204" pitchFamily="34" charset="0"/>
                <a:cs typeface="Arial" panose="020B0604020202020204" pitchFamily="34" charset="0"/>
              </a:rPr>
              <a:t>a diagram and use words and symbols that show the relationship between the stories of Jesus’ life, death, resurrection, ascension and the coming down of his Spirit at Pentecost.</a:t>
            </a:r>
            <a:endParaRPr lang="en-US" sz="900" dirty="0">
              <a:latin typeface="Arial" panose="020B0604020202020204" pitchFamily="34" charset="0"/>
              <a:cs typeface="Arial" panose="020B0604020202020204" pitchFamily="34" charset="0"/>
            </a:endParaRP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a:t>
            </a:r>
            <a:r>
              <a:rPr lang="en-US" sz="40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2" name="Picture: Top right"/>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Lst>
          </a:blip>
          <a:stretch>
            <a:fillRect/>
          </a:stretch>
        </p:blipFill>
        <p:spPr>
          <a:xfrm>
            <a:off x="8260422" y="78663"/>
            <a:ext cx="791885" cy="1143227"/>
          </a:xfrm>
          <a:prstGeom prst="rect">
            <a:avLst/>
          </a:prstGeom>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Line 2"/>
          <p:cNvSpPr txBox="1"/>
          <p:nvPr/>
        </p:nvSpPr>
        <p:spPr>
          <a:xfrm>
            <a:off x="859997" y="2846242"/>
            <a:ext cx="7744315" cy="707886"/>
          </a:xfrm>
          <a:prstGeom prst="rect">
            <a:avLst/>
          </a:prstGeom>
          <a:noFill/>
        </p:spPr>
        <p:txBody>
          <a:bodyPr wrap="square" rtlCol="0">
            <a:spAutoFit/>
          </a:bodyPr>
          <a:lstStyle/>
          <a:p>
            <a:pPr lvl="0"/>
            <a:r>
              <a:rPr lang="en-NZ" sz="2000" i="1" dirty="0">
                <a:solidFill>
                  <a:srgbClr val="F4E8BD"/>
                </a:solidFill>
                <a:latin typeface="Arial" panose="020B0604020202020204" pitchFamily="34" charset="0"/>
                <a:cs typeface="Arial" panose="020B0604020202020204" pitchFamily="34" charset="0"/>
              </a:rPr>
              <a:t>recognise that it is the same Holy Spirit </a:t>
            </a:r>
            <a:r>
              <a:rPr lang="en-NZ" sz="2000" i="1" dirty="0" err="1">
                <a:solidFill>
                  <a:srgbClr val="F4E8BD"/>
                </a:solidFill>
                <a:latin typeface="Arial" panose="020B0604020202020204" pitchFamily="34" charset="0"/>
                <a:cs typeface="Arial" panose="020B0604020202020204" pitchFamily="34" charset="0"/>
              </a:rPr>
              <a:t>Te</a:t>
            </a:r>
            <a:r>
              <a:rPr lang="en-NZ" sz="2000" i="1" dirty="0">
                <a:solidFill>
                  <a:srgbClr val="F4E8BD"/>
                </a:solidFill>
                <a:latin typeface="Arial" panose="020B0604020202020204" pitchFamily="34" charset="0"/>
                <a:cs typeface="Arial" panose="020B0604020202020204" pitchFamily="34" charset="0"/>
              </a:rPr>
              <a:t> Wairua </a:t>
            </a:r>
            <a:r>
              <a:rPr lang="en-NZ" sz="2000" i="1" dirty="0" err="1">
                <a:solidFill>
                  <a:srgbClr val="F4E8BD"/>
                </a:solidFill>
                <a:latin typeface="Arial" panose="020B0604020202020204" pitchFamily="34" charset="0"/>
                <a:cs typeface="Arial" panose="020B0604020202020204" pitchFamily="34" charset="0"/>
              </a:rPr>
              <a:t>Tapu</a:t>
            </a:r>
            <a:r>
              <a:rPr lang="en-NZ" sz="2000" i="1" dirty="0">
                <a:solidFill>
                  <a:srgbClr val="F4E8BD"/>
                </a:solidFill>
                <a:latin typeface="Arial" panose="020B0604020202020204" pitchFamily="34" charset="0"/>
                <a:cs typeface="Arial" panose="020B0604020202020204" pitchFamily="34" charset="0"/>
              </a:rPr>
              <a:t> at work in the life of the early Church as in the Church </a:t>
            </a:r>
            <a:r>
              <a:rPr lang="en-NZ" sz="2000" i="1" dirty="0" smtClean="0">
                <a:solidFill>
                  <a:srgbClr val="F4E8BD"/>
                </a:solidFill>
                <a:latin typeface="Arial" panose="020B0604020202020204" pitchFamily="34" charset="0"/>
                <a:cs typeface="Arial" panose="020B0604020202020204" pitchFamily="34" charset="0"/>
              </a:rPr>
              <a:t>today </a:t>
            </a:r>
            <a:endParaRPr lang="en-NZ" sz="2000" i="1" dirty="0">
              <a:solidFill>
                <a:srgbClr val="F4E8BD"/>
              </a:solidFill>
              <a:latin typeface="Arial" panose="020B0604020202020204" pitchFamily="34" charset="0"/>
              <a:cs typeface="Arial" panose="020B0604020202020204" pitchFamily="34" charset="0"/>
            </a:endParaRPr>
          </a:p>
        </p:txBody>
      </p:sp>
      <p:sp>
        <p:nvSpPr>
          <p:cNvPr id="9" name="Textbox: Line 1"/>
          <p:cNvSpPr txBox="1"/>
          <p:nvPr/>
        </p:nvSpPr>
        <p:spPr>
          <a:xfrm>
            <a:off x="859997" y="2112761"/>
            <a:ext cx="7958884" cy="400110"/>
          </a:xfrm>
          <a:prstGeom prst="rect">
            <a:avLst/>
          </a:prstGeom>
          <a:noFill/>
        </p:spPr>
        <p:txBody>
          <a:bodyPr wrap="square" rtlCol="0">
            <a:spAutoFit/>
          </a:bodyPr>
          <a:lstStyle/>
          <a:p>
            <a:pPr lvl="0"/>
            <a:r>
              <a:rPr lang="en-NZ" sz="2000" i="1" dirty="0">
                <a:solidFill>
                  <a:srgbClr val="F4E8BD"/>
                </a:solidFill>
                <a:latin typeface="Arial" panose="020B0604020202020204" pitchFamily="34" charset="0"/>
                <a:cs typeface="Arial" panose="020B0604020202020204" pitchFamily="34" charset="0"/>
              </a:rPr>
              <a:t>recognise that Pentecost brings to fulfilment the Easter story</a:t>
            </a:r>
            <a:endParaRPr lang="en-NZ" i="1" dirty="0">
              <a:solidFill>
                <a:srgbClr val="F4E8BD"/>
              </a:solidFill>
              <a:latin typeface="Arial" panose="020B0604020202020204" pitchFamily="34" charset="0"/>
              <a:cs typeface="Arial" panose="020B0604020202020204" pitchFamily="34" charset="0"/>
            </a:endParaRPr>
          </a:p>
        </p:txBody>
      </p:sp>
      <p:sp>
        <p:nvSpPr>
          <p:cNvPr id="20" name="Shape: Border 2"/>
          <p:cNvSpPr/>
          <p:nvPr/>
        </p:nvSpPr>
        <p:spPr>
          <a:xfrm>
            <a:off x="859997" y="2831001"/>
            <a:ext cx="7964689" cy="799926"/>
          </a:xfrm>
          <a:prstGeom prst="rect">
            <a:avLst/>
          </a:prstGeom>
          <a:solidFill>
            <a:srgbClr val="33CC33">
              <a:alpha val="0"/>
            </a:srgbClr>
          </a:solidFill>
          <a:ln>
            <a:solidFill>
              <a:srgbClr val="F4E8BD">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12" name="Shape: Border 1"/>
          <p:cNvSpPr/>
          <p:nvPr/>
        </p:nvSpPr>
        <p:spPr>
          <a:xfrm>
            <a:off x="859997" y="2151261"/>
            <a:ext cx="7964689" cy="338554"/>
          </a:xfrm>
          <a:prstGeom prst="rect">
            <a:avLst/>
          </a:prstGeom>
          <a:solidFill>
            <a:srgbClr val="33CC33">
              <a:alpha val="0"/>
            </a:srgbClr>
          </a:solidFill>
          <a:ln>
            <a:solidFill>
              <a:srgbClr val="F4E8BD">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21" name="Shape: Number 2"/>
          <p:cNvSpPr txBox="1"/>
          <p:nvPr/>
        </p:nvSpPr>
        <p:spPr>
          <a:xfrm>
            <a:off x="395536" y="2854210"/>
            <a:ext cx="412292" cy="400110"/>
          </a:xfrm>
          <a:prstGeom prst="rect">
            <a:avLst/>
          </a:prstGeom>
          <a:noFill/>
        </p:spPr>
        <p:txBody>
          <a:bodyPr wrap="none" rtlCol="0">
            <a:spAutoFit/>
          </a:bodyPr>
          <a:lstStyle/>
          <a:p>
            <a:r>
              <a:rPr lang="en-US" sz="2000" i="1" dirty="0">
                <a:solidFill>
                  <a:srgbClr val="EEECE1"/>
                </a:solidFill>
                <a:latin typeface="Arial" panose="020B0604020202020204" pitchFamily="34" charset="0"/>
                <a:ea typeface="Adobe Heiti Std R" pitchFamily="34" charset="-128"/>
                <a:cs typeface="Arial" panose="020B0604020202020204" pitchFamily="34" charset="0"/>
              </a:rPr>
              <a:t>2</a:t>
            </a:r>
            <a:r>
              <a:rPr lang="en-US" sz="2000" i="1" dirty="0" smtClean="0">
                <a:solidFill>
                  <a:srgbClr val="EEECE1"/>
                </a:solidFill>
                <a:latin typeface="Arial" panose="020B0604020202020204" pitchFamily="34" charset="0"/>
                <a:ea typeface="Adobe Heiti Std R" pitchFamily="34" charset="-128"/>
                <a:cs typeface="Arial" panose="020B0604020202020204" pitchFamily="34" charset="0"/>
              </a:rPr>
              <a:t>)</a:t>
            </a:r>
            <a:endParaRPr lang="en-GB" sz="2000" i="1" dirty="0">
              <a:solidFill>
                <a:srgbClr val="EEECE1"/>
              </a:solidFill>
              <a:latin typeface="Arial" panose="020B0604020202020204" pitchFamily="34" charset="0"/>
              <a:ea typeface="Adobe Heiti Std R" pitchFamily="34" charset="-128"/>
              <a:cs typeface="Arial" panose="020B0604020202020204" pitchFamily="34" charset="0"/>
            </a:endParaRPr>
          </a:p>
        </p:txBody>
      </p:sp>
      <p:sp>
        <p:nvSpPr>
          <p:cNvPr id="15" name="Shape: Number 1"/>
          <p:cNvSpPr txBox="1"/>
          <p:nvPr/>
        </p:nvSpPr>
        <p:spPr>
          <a:xfrm>
            <a:off x="395536" y="2135826"/>
            <a:ext cx="412292" cy="400110"/>
          </a:xfrm>
          <a:prstGeom prst="rect">
            <a:avLst/>
          </a:prstGeom>
          <a:noFill/>
        </p:spPr>
        <p:txBody>
          <a:bodyPr wrap="none" rtlCol="0">
            <a:spAutoFit/>
          </a:bodyPr>
          <a:lstStyle/>
          <a:p>
            <a:r>
              <a:rPr lang="en-US" sz="2000" i="1" dirty="0" smtClean="0">
                <a:solidFill>
                  <a:srgbClr val="EEECE1"/>
                </a:solidFill>
                <a:latin typeface="Arial" panose="020B0604020202020204" pitchFamily="34" charset="0"/>
                <a:ea typeface="Adobe Heiti Std R" pitchFamily="34" charset="-128"/>
                <a:cs typeface="Arial" panose="020B0604020202020204" pitchFamily="34" charset="0"/>
              </a:rPr>
              <a:t>1)</a:t>
            </a:r>
            <a:endParaRPr lang="en-GB" sz="2000" i="1" dirty="0">
              <a:solidFill>
                <a:srgbClr val="EEECE1"/>
              </a:solidFill>
              <a:latin typeface="Arial" panose="020B0604020202020204" pitchFamily="34" charset="0"/>
              <a:ea typeface="Adobe Heiti Std R" pitchFamily="34" charset="-128"/>
              <a:cs typeface="Arial" panose="020B0604020202020204" pitchFamily="34" charset="0"/>
            </a:endParaRPr>
          </a:p>
        </p:txBody>
      </p:sp>
      <p:sp>
        <p:nvSpPr>
          <p:cNvPr id="3" name="Subtile"/>
          <p:cNvSpPr txBox="1"/>
          <p:nvPr/>
        </p:nvSpPr>
        <p:spPr>
          <a:xfrm>
            <a:off x="539552" y="1622920"/>
            <a:ext cx="2304256" cy="338554"/>
          </a:xfrm>
          <a:prstGeom prst="rect">
            <a:avLst/>
          </a:prstGeom>
          <a:noFill/>
        </p:spPr>
        <p:txBody>
          <a:bodyPr wrap="square" rtlCol="0">
            <a:spAutoFit/>
          </a:bodyPr>
          <a:lstStyle/>
          <a:p>
            <a:pPr algn="ctr">
              <a:spcBef>
                <a:spcPct val="0"/>
              </a:spcBef>
            </a:pPr>
            <a:r>
              <a:rPr lang="en-NZ" sz="1600" dirty="0">
                <a:ln w="0"/>
                <a:solidFill>
                  <a:srgbClr val="F4E8BD"/>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rPr>
              <a:t>The students will:</a:t>
            </a:r>
            <a:endParaRPr lang="en-GB" sz="1600" dirty="0">
              <a:ln w="0"/>
              <a:solidFill>
                <a:srgbClr val="F4E8BD"/>
              </a:solidFill>
              <a:effectLst>
                <a:outerShdw blurRad="50800" dist="38100" dir="2700000" algn="tl" rotWithShape="0">
                  <a:prstClr val="black">
                    <a:alpha val="40000"/>
                  </a:prstClr>
                </a:outerShdw>
              </a:effectLst>
              <a:latin typeface="Arial" panose="020B0604020202020204" pitchFamily="34"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539552" y="85319"/>
            <a:ext cx="7772400" cy="553998"/>
          </a:xfrm>
        </p:spPr>
        <p:txBody>
          <a:bodyPr lIns="0" tIns="0" rIns="0" bIns="0">
            <a:spAutoFit/>
          </a:bodyPr>
          <a:lstStyle/>
          <a:p>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Learning Intentions</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00608" y="4912668"/>
            <a:ext cx="1742785" cy="230832"/>
          </a:xfrm>
          <a:prstGeom prst="rect">
            <a:avLst/>
          </a:prstGeom>
          <a:noFill/>
        </p:spPr>
        <p:txBody>
          <a:bodyPr wrap="none" rtlCol="0">
            <a:spAutoFit/>
          </a:bodyPr>
          <a:lstStyle/>
          <a:p>
            <a:pPr algn="ctr"/>
            <a:r>
              <a:rPr lang="en-GB" sz="900" dirty="0" smtClean="0">
                <a:solidFill>
                  <a:srgbClr val="F4E8BD"/>
                </a:solidFill>
                <a:latin typeface="Arial" panose="020B0604020202020204" pitchFamily="34" charset="0"/>
                <a:ea typeface="Adobe Heiti Std R" pitchFamily="34" charset="-128"/>
                <a:cs typeface="Arial" panose="020B0604020202020204" pitchFamily="34" charset="0"/>
              </a:rPr>
              <a:t>Click the borders to reveal text</a:t>
            </a:r>
            <a:endParaRPr lang="en-GB" sz="900" dirty="0">
              <a:solidFill>
                <a:srgbClr val="F4E8BD"/>
              </a:solidFill>
              <a:latin typeface="Arial" panose="020B0604020202020204" pitchFamily="34" charset="0"/>
              <a:ea typeface="Adobe Heiti Std R" pitchFamily="34" charset="-128"/>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416800" y="71495"/>
            <a:ext cx="1648037" cy="824019"/>
          </a:xfrm>
          <a:prstGeom prst="rect">
            <a:avLst/>
          </a:prstGeom>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childTnLst>
              </p:cTn>
              <p:nextCondLst>
                <p:cond evt="onClick" delay="0">
                  <p:tgtEl>
                    <p:spTgt spid="20"/>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rgbClr val="F4EFBD"/>
                                      </p:to>
                                    </p:animClr>
                                  </p:childTnLst>
                                </p:cTn>
                              </p:par>
                              <p:par>
                                <p:cTn id="15" presetID="1" presetClass="exit" presetSubtype="0" fill="hold" grpId="2"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rgbClr val="F4EFBD"/>
                                      </p:to>
                                    </p:animClr>
                                  </p:childTnLst>
                                </p:cTn>
                              </p:par>
                              <p:par>
                                <p:cTn id="22" presetID="1" presetClass="exit" presetSubtype="0" fill="hold" grpId="1" nodeType="with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cNvPicPr>
            <a:picLocks noChangeAspect="1"/>
          </p:cNvPicPr>
          <p:nvPr/>
        </p:nvPicPr>
        <p:blipFill>
          <a:blip r:embed="rId3"/>
          <a:stretch>
            <a:fillRect/>
          </a:stretch>
        </p:blipFill>
        <p:spPr>
          <a:xfrm>
            <a:off x="5619383" y="1047004"/>
            <a:ext cx="3380617" cy="3380617"/>
          </a:xfrm>
          <a:prstGeom prst="rect">
            <a:avLst/>
          </a:prstGeom>
        </p:spPr>
      </p:pic>
      <p:sp>
        <p:nvSpPr>
          <p:cNvPr id="14" name="Rounded Rectangle:BG"/>
          <p:cNvSpPr/>
          <p:nvPr/>
        </p:nvSpPr>
        <p:spPr>
          <a:xfrm>
            <a:off x="145786" y="1091104"/>
            <a:ext cx="5302340" cy="3731057"/>
          </a:xfrm>
          <a:prstGeom prst="round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lvl="0" indent="-342900">
              <a:lnSpc>
                <a:spcPct val="115000"/>
              </a:lnSpc>
              <a:spcAft>
                <a:spcPts val="0"/>
              </a:spcAft>
              <a:buFont typeface="Wingdings" panose="05000000000000000000" pitchFamily="2" charset="2"/>
              <a:buChar char=""/>
            </a:pPr>
            <a:endParaRPr lang="en-NZ" i="1" dirty="0">
              <a:solidFill>
                <a:srgbClr val="F4E8BD"/>
              </a:solidFill>
              <a:latin typeface="Arial" panose="020B0604020202020204" pitchFamily="34" charset="0"/>
              <a:cs typeface="Arial" panose="020B0604020202020204" pitchFamily="34" charset="0"/>
            </a:endParaRPr>
          </a:p>
        </p:txBody>
      </p:sp>
      <p:sp>
        <p:nvSpPr>
          <p:cNvPr id="9" name="Rounded Rectangle"/>
          <p:cNvSpPr/>
          <p:nvPr/>
        </p:nvSpPr>
        <p:spPr>
          <a:xfrm>
            <a:off x="145786" y="1091104"/>
            <a:ext cx="5302340" cy="37310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lvl="0" indent="-342900">
              <a:lnSpc>
                <a:spcPct val="115000"/>
              </a:lnSpc>
              <a:spcAft>
                <a:spcPts val="0"/>
              </a:spcAft>
              <a:buFont typeface="Wingdings" panose="05000000000000000000" pitchFamily="2" charset="2"/>
              <a:buChar char=""/>
            </a:pPr>
            <a:r>
              <a:rPr lang="en-NZ" dirty="0">
                <a:solidFill>
                  <a:srgbClr val="F4E8BD"/>
                </a:solidFill>
                <a:latin typeface="Arial" panose="020B0604020202020204" pitchFamily="34" charset="0"/>
                <a:ea typeface="Calibri" panose="020F0502020204030204" pitchFamily="34" charset="0"/>
                <a:cs typeface="Arial" panose="020B0604020202020204" pitchFamily="34" charset="0"/>
              </a:rPr>
              <a:t>Look at the Liturgical Calendar and locate where the Feast of Pentecost is.</a:t>
            </a:r>
          </a:p>
          <a:p>
            <a:pPr marL="342900" lvl="0" indent="-342900">
              <a:lnSpc>
                <a:spcPct val="115000"/>
              </a:lnSpc>
              <a:spcAft>
                <a:spcPts val="0"/>
              </a:spcAft>
              <a:buFont typeface="Wingdings" panose="05000000000000000000" pitchFamily="2" charset="2"/>
              <a:buChar char=""/>
            </a:pPr>
            <a:r>
              <a:rPr lang="en-NZ" dirty="0">
                <a:solidFill>
                  <a:srgbClr val="F4E8BD"/>
                </a:solidFill>
                <a:latin typeface="Arial" panose="020B0604020202020204" pitchFamily="34" charset="0"/>
                <a:ea typeface="Calibri" panose="020F0502020204030204" pitchFamily="34" charset="0"/>
                <a:cs typeface="Arial" panose="020B0604020202020204" pitchFamily="34" charset="0"/>
              </a:rPr>
              <a:t>Name the season it completes.</a:t>
            </a:r>
          </a:p>
          <a:p>
            <a:pPr marL="342900" lvl="0" indent="-342900">
              <a:lnSpc>
                <a:spcPct val="115000"/>
              </a:lnSpc>
              <a:spcAft>
                <a:spcPts val="0"/>
              </a:spcAft>
              <a:buFont typeface="Wingdings" panose="05000000000000000000" pitchFamily="2" charset="2"/>
              <a:buChar char=""/>
            </a:pPr>
            <a:r>
              <a:rPr lang="en-NZ" dirty="0">
                <a:solidFill>
                  <a:srgbClr val="F4E8BD"/>
                </a:solidFill>
                <a:latin typeface="Arial" panose="020B0604020202020204" pitchFamily="34" charset="0"/>
                <a:ea typeface="Calibri" panose="020F0502020204030204" pitchFamily="34" charset="0"/>
                <a:cs typeface="Arial" panose="020B0604020202020204" pitchFamily="34" charset="0"/>
              </a:rPr>
              <a:t>What was the important event for Jesus after this season that had to happen to enable the Holy Spirit to come?</a:t>
            </a:r>
          </a:p>
          <a:p>
            <a:pPr marL="342900" lvl="0" indent="-342900">
              <a:lnSpc>
                <a:spcPct val="115000"/>
              </a:lnSpc>
              <a:spcAft>
                <a:spcPts val="1000"/>
              </a:spcAft>
              <a:buFont typeface="Wingdings" panose="05000000000000000000" pitchFamily="2" charset="2"/>
              <a:buChar char=""/>
            </a:pPr>
            <a:r>
              <a:rPr lang="en-NZ" dirty="0">
                <a:solidFill>
                  <a:srgbClr val="F4E8BD"/>
                </a:solidFill>
                <a:latin typeface="Arial" panose="020B0604020202020204" pitchFamily="34" charset="0"/>
                <a:ea typeface="Calibri" panose="020F0502020204030204" pitchFamily="34" charset="0"/>
                <a:cs typeface="Arial" panose="020B0604020202020204" pitchFamily="34" charset="0"/>
              </a:rPr>
              <a:t>Explain the connection between the Feast of the Ascension and the Feast of Pentecost.</a:t>
            </a:r>
          </a:p>
          <a:p>
            <a:r>
              <a:rPr lang="en-NZ" i="1" dirty="0">
                <a:solidFill>
                  <a:srgbClr val="F4E8BD"/>
                </a:solidFill>
                <a:latin typeface="Arial" panose="020B0604020202020204" pitchFamily="34" charset="0"/>
                <a:ea typeface="Calibri" panose="020F0502020204030204" pitchFamily="34" charset="0"/>
                <a:cs typeface="Arial" panose="020B0604020202020204" pitchFamily="34" charset="0"/>
              </a:rPr>
              <a:t>Give reasons for why the colour for Pentecost is red and where this can be seen.</a:t>
            </a:r>
            <a:endParaRPr lang="en-NZ" i="1" dirty="0">
              <a:solidFill>
                <a:srgbClr val="F4E8BD"/>
              </a:solidFill>
              <a:latin typeface="Arial" panose="020B0604020202020204" pitchFamily="34" charset="0"/>
              <a:cs typeface="Arial" panose="020B0604020202020204" pitchFamily="34" charset="0"/>
            </a:endParaRPr>
          </a:p>
        </p:txBody>
      </p:sp>
      <p:sp>
        <p:nvSpPr>
          <p:cNvPr id="2" name="Title"/>
          <p:cNvSpPr>
            <a:spLocks noGrp="1"/>
          </p:cNvSpPr>
          <p:nvPr>
            <p:ph type="ctrTitle"/>
          </p:nvPr>
        </p:nvSpPr>
        <p:spPr>
          <a:xfrm>
            <a:off x="0" y="69576"/>
            <a:ext cx="9144000" cy="900000"/>
          </a:xfrm>
        </p:spPr>
        <p:txBody>
          <a:bodyPr>
            <a:noAutofit/>
          </a:bodyPr>
          <a:lstStyle/>
          <a:p>
            <a:r>
              <a:rPr lang="en-NZ" sz="28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The Feast of Pentecost within the Liturgical Year – one part of a bigger story</a:t>
            </a:r>
            <a:endParaRPr lang="en-GB" sz="28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2733163" y="4912668"/>
            <a:ext cx="2864888" cy="230832"/>
          </a:xfrm>
          <a:prstGeom prst="rect">
            <a:avLst/>
          </a:prstGeom>
          <a:noFill/>
        </p:spPr>
        <p:txBody>
          <a:bodyPr wrap="none" rtlCol="0">
            <a:spAutoFit/>
          </a:bodyPr>
          <a:lstStyle/>
          <a:p>
            <a:pPr algn="ctr"/>
            <a:r>
              <a:rPr lang="en-GB" sz="900" dirty="0" smtClean="0">
                <a:solidFill>
                  <a:srgbClr val="F4E8BD"/>
                </a:solidFill>
                <a:latin typeface="Arial" pitchFamily="34" charset="0"/>
                <a:ea typeface="Segoe UI" pitchFamily="34" charset="0"/>
                <a:cs typeface="Arial" pitchFamily="34" charset="0"/>
              </a:rPr>
              <a:t>Click the video button to play ‘We didn’t </a:t>
            </a:r>
            <a:r>
              <a:rPr lang="en-GB" sz="900" smtClean="0">
                <a:solidFill>
                  <a:srgbClr val="F4E8BD"/>
                </a:solidFill>
                <a:latin typeface="Arial" pitchFamily="34" charset="0"/>
                <a:ea typeface="Segoe UI" pitchFamily="34" charset="0"/>
                <a:cs typeface="Arial" pitchFamily="34" charset="0"/>
              </a:rPr>
              <a:t>start the fire’</a:t>
            </a:r>
            <a:endParaRPr lang="en-GB" sz="900" dirty="0" smtClean="0">
              <a:solidFill>
                <a:srgbClr val="F4E8BD"/>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3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700"/>
                                        <p:tgtEl>
                                          <p:spTgt spid="9">
                                            <p:txEl>
                                              <p:pRg st="0" end="0"/>
                                            </p:txEl>
                                          </p:spTgt>
                                        </p:tgtEl>
                                      </p:cBhvr>
                                    </p:animEffect>
                                    <p:anim calcmode="lin" valueType="num">
                                      <p:cBhvr>
                                        <p:cTn id="11" dur="7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2" dur="700" fill="hold"/>
                                        <p:tgtEl>
                                          <p:spTgt spid="9">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70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700"/>
                                        <p:tgtEl>
                                          <p:spTgt spid="9">
                                            <p:txEl>
                                              <p:pRg st="1" end="1"/>
                                            </p:txEl>
                                          </p:spTgt>
                                        </p:tgtEl>
                                      </p:cBhvr>
                                    </p:animEffect>
                                    <p:anim calcmode="lin" valueType="num">
                                      <p:cBhvr>
                                        <p:cTn id="16" dur="7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700" fill="hold"/>
                                        <p:tgtEl>
                                          <p:spTgt spid="9">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40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700"/>
                                        <p:tgtEl>
                                          <p:spTgt spid="9">
                                            <p:txEl>
                                              <p:pRg st="2" end="2"/>
                                            </p:txEl>
                                          </p:spTgt>
                                        </p:tgtEl>
                                      </p:cBhvr>
                                    </p:animEffect>
                                    <p:anim calcmode="lin" valueType="num">
                                      <p:cBhvr>
                                        <p:cTn id="21" dur="7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2" dur="700" fill="hold"/>
                                        <p:tgtEl>
                                          <p:spTgt spid="9">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10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600"/>
                                        <p:tgtEl>
                                          <p:spTgt spid="9">
                                            <p:txEl>
                                              <p:pRg st="3" end="3"/>
                                            </p:txEl>
                                          </p:spTgt>
                                        </p:tgtEl>
                                      </p:cBhvr>
                                    </p:animEffect>
                                    <p:anim calcmode="lin" valueType="num">
                                      <p:cBhvr>
                                        <p:cTn id="26" dur="6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600" fill="hold"/>
                                        <p:tgtEl>
                                          <p:spTgt spid="9">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80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700"/>
                                        <p:tgtEl>
                                          <p:spTgt spid="9">
                                            <p:txEl>
                                              <p:pRg st="4" end="4"/>
                                            </p:txEl>
                                          </p:spTgt>
                                        </p:tgtEl>
                                      </p:cBhvr>
                                    </p:animEffect>
                                    <p:anim calcmode="lin" valueType="num">
                                      <p:cBhvr>
                                        <p:cTn id="31" dur="7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700" fill="hold"/>
                                        <p:tgtEl>
                                          <p:spTgt spid="9">
                                            <p:txEl>
                                              <p:pRg st="4" end="4"/>
                                            </p:txEl>
                                          </p:spTgt>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1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4"/>
          <p:cNvCxnSpPr/>
          <p:nvPr/>
        </p:nvCxnSpPr>
        <p:spPr>
          <a:xfrm flipV="1">
            <a:off x="3702756" y="4223559"/>
            <a:ext cx="2111022" cy="137152"/>
          </a:xfrm>
          <a:prstGeom prst="line">
            <a:avLst/>
          </a:prstGeom>
          <a:ln>
            <a:solidFill>
              <a:srgbClr val="EEECE1"/>
            </a:solidFill>
          </a:ln>
        </p:spPr>
        <p:style>
          <a:lnRef idx="1">
            <a:schemeClr val="accent1"/>
          </a:lnRef>
          <a:fillRef idx="0">
            <a:schemeClr val="accent1"/>
          </a:fillRef>
          <a:effectRef idx="0">
            <a:schemeClr val="accent1"/>
          </a:effectRef>
          <a:fontRef idx="minor">
            <a:schemeClr val="tx1"/>
          </a:fontRef>
        </p:style>
      </p:cxnSp>
      <p:cxnSp>
        <p:nvCxnSpPr>
          <p:cNvPr id="25" name="Straight Connector 3"/>
          <p:cNvCxnSpPr/>
          <p:nvPr/>
        </p:nvCxnSpPr>
        <p:spPr>
          <a:xfrm>
            <a:off x="5475111" y="3173015"/>
            <a:ext cx="2912533" cy="0"/>
          </a:xfrm>
          <a:prstGeom prst="line">
            <a:avLst/>
          </a:prstGeom>
          <a:ln>
            <a:solidFill>
              <a:srgbClr val="EEECE1"/>
            </a:solidFill>
          </a:ln>
        </p:spPr>
        <p:style>
          <a:lnRef idx="1">
            <a:schemeClr val="accent1"/>
          </a:lnRef>
          <a:fillRef idx="0">
            <a:schemeClr val="accent1"/>
          </a:fillRef>
          <a:effectRef idx="0">
            <a:schemeClr val="accent1"/>
          </a:effectRef>
          <a:fontRef idx="minor">
            <a:schemeClr val="tx1"/>
          </a:fontRef>
        </p:style>
      </p:cxnSp>
      <p:cxnSp>
        <p:nvCxnSpPr>
          <p:cNvPr id="22" name="Straight Connector 2"/>
          <p:cNvCxnSpPr/>
          <p:nvPr/>
        </p:nvCxnSpPr>
        <p:spPr>
          <a:xfrm>
            <a:off x="4010637" y="2198459"/>
            <a:ext cx="1803141" cy="25452"/>
          </a:xfrm>
          <a:prstGeom prst="line">
            <a:avLst/>
          </a:prstGeom>
          <a:ln>
            <a:solidFill>
              <a:srgbClr val="EEECE1"/>
            </a:solidFill>
          </a:ln>
        </p:spPr>
        <p:style>
          <a:lnRef idx="1">
            <a:schemeClr val="accent1"/>
          </a:lnRef>
          <a:fillRef idx="0">
            <a:schemeClr val="accent1"/>
          </a:fillRef>
          <a:effectRef idx="0">
            <a:schemeClr val="accent1"/>
          </a:effectRef>
          <a:fontRef idx="minor">
            <a:schemeClr val="tx1"/>
          </a:fontRef>
        </p:style>
      </p:cxnSp>
      <p:cxnSp>
        <p:nvCxnSpPr>
          <p:cNvPr id="20" name="Straight Connector 1"/>
          <p:cNvCxnSpPr/>
          <p:nvPr/>
        </p:nvCxnSpPr>
        <p:spPr>
          <a:xfrm flipV="1">
            <a:off x="3940592" y="1249355"/>
            <a:ext cx="3984208" cy="304800"/>
          </a:xfrm>
          <a:prstGeom prst="line">
            <a:avLst/>
          </a:prstGeom>
          <a:ln>
            <a:solidFill>
              <a:srgbClr val="F4E8BD"/>
            </a:solidFill>
          </a:ln>
        </p:spPr>
        <p:style>
          <a:lnRef idx="1">
            <a:schemeClr val="accent1"/>
          </a:lnRef>
          <a:fillRef idx="0">
            <a:schemeClr val="accent1"/>
          </a:fillRef>
          <a:effectRef idx="0">
            <a:schemeClr val="accent1"/>
          </a:effectRef>
          <a:fontRef idx="minor">
            <a:schemeClr val="tx1"/>
          </a:fontRef>
        </p:style>
      </p:cxnSp>
      <p:pic>
        <p:nvPicPr>
          <p:cNvPr id="3" name="Picture 1"/>
          <p:cNvPicPr>
            <a:picLocks noChangeAspect="1"/>
          </p:cNvPicPr>
          <p:nvPr/>
        </p:nvPicPr>
        <p:blipFill>
          <a:blip r:embed="rId3"/>
          <a:stretch>
            <a:fillRect/>
          </a:stretch>
        </p:blipFill>
        <p:spPr>
          <a:xfrm>
            <a:off x="6244069" y="1476594"/>
            <a:ext cx="2575931" cy="2564827"/>
          </a:xfrm>
          <a:prstGeom prst="rect">
            <a:avLst/>
          </a:prstGeom>
          <a:ln>
            <a:solidFill>
              <a:srgbClr val="F4E8BD"/>
            </a:solidFill>
          </a:ln>
        </p:spPr>
      </p:pic>
      <p:pic>
        <p:nvPicPr>
          <p:cNvPr id="7" name="Picture 2"/>
          <p:cNvPicPr>
            <a:picLocks noChangeAspect="1"/>
          </p:cNvPicPr>
          <p:nvPr/>
        </p:nvPicPr>
        <p:blipFill>
          <a:blip r:embed="rId4"/>
          <a:stretch>
            <a:fillRect/>
          </a:stretch>
        </p:blipFill>
        <p:spPr>
          <a:xfrm>
            <a:off x="6494113" y="1294455"/>
            <a:ext cx="2075842" cy="2929104"/>
          </a:xfrm>
          <a:prstGeom prst="rect">
            <a:avLst/>
          </a:prstGeom>
          <a:ln>
            <a:solidFill>
              <a:srgbClr val="F4E8BD"/>
            </a:solidFill>
          </a:ln>
        </p:spPr>
      </p:pic>
      <p:pic>
        <p:nvPicPr>
          <p:cNvPr id="9" name="Picture 3"/>
          <p:cNvPicPr>
            <a:picLocks noChangeAspect="1"/>
          </p:cNvPicPr>
          <p:nvPr/>
        </p:nvPicPr>
        <p:blipFill>
          <a:blip r:embed="rId5"/>
          <a:stretch>
            <a:fillRect/>
          </a:stretch>
        </p:blipFill>
        <p:spPr>
          <a:xfrm>
            <a:off x="6494113" y="1245177"/>
            <a:ext cx="2075842" cy="2978382"/>
          </a:xfrm>
          <a:prstGeom prst="rect">
            <a:avLst/>
          </a:prstGeom>
          <a:ln>
            <a:solidFill>
              <a:srgbClr val="F4E8BD"/>
            </a:solidFill>
          </a:ln>
        </p:spPr>
      </p:pic>
      <p:pic>
        <p:nvPicPr>
          <p:cNvPr id="10" name="Picture 4"/>
          <p:cNvPicPr>
            <a:picLocks noChangeAspect="1"/>
          </p:cNvPicPr>
          <p:nvPr/>
        </p:nvPicPr>
        <p:blipFill>
          <a:blip r:embed="rId6"/>
          <a:stretch>
            <a:fillRect/>
          </a:stretch>
        </p:blipFill>
        <p:spPr>
          <a:xfrm>
            <a:off x="6564158" y="1132123"/>
            <a:ext cx="2075842" cy="3196797"/>
          </a:xfrm>
          <a:prstGeom prst="rect">
            <a:avLst/>
          </a:prstGeom>
          <a:ln>
            <a:solidFill>
              <a:srgbClr val="F4E8BD"/>
            </a:solidFill>
          </a:ln>
        </p:spPr>
      </p:pic>
      <p:pic>
        <p:nvPicPr>
          <p:cNvPr id="11" name="Picture 5"/>
          <p:cNvPicPr>
            <a:picLocks noChangeAspect="1"/>
          </p:cNvPicPr>
          <p:nvPr/>
        </p:nvPicPr>
        <p:blipFill>
          <a:blip r:embed="rId7"/>
          <a:stretch>
            <a:fillRect/>
          </a:stretch>
        </p:blipFill>
        <p:spPr>
          <a:xfrm>
            <a:off x="6354645" y="1352775"/>
            <a:ext cx="2395931" cy="3007936"/>
          </a:xfrm>
          <a:prstGeom prst="rect">
            <a:avLst/>
          </a:prstGeom>
          <a:ln>
            <a:solidFill>
              <a:srgbClr val="F4E8BD"/>
            </a:solidFill>
          </a:ln>
        </p:spPr>
      </p:pic>
      <p:sp>
        <p:nvSpPr>
          <p:cNvPr id="17" name="TextBox 4"/>
          <p:cNvSpPr txBox="1"/>
          <p:nvPr/>
        </p:nvSpPr>
        <p:spPr>
          <a:xfrm>
            <a:off x="248304" y="3939826"/>
            <a:ext cx="3979631" cy="830997"/>
          </a:xfrm>
          <a:prstGeom prst="rect">
            <a:avLst/>
          </a:prstGeom>
          <a:noFill/>
        </p:spPr>
        <p:txBody>
          <a:bodyPr wrap="square" lIns="0" tIns="0" rIns="0" bIns="0" rtlCol="0">
            <a:spAutoFit/>
          </a:bodyPr>
          <a:lstStyle/>
          <a:p>
            <a:r>
              <a:rPr lang="en-NZ" dirty="0">
                <a:solidFill>
                  <a:srgbClr val="F4E8BD"/>
                </a:solidFill>
                <a:latin typeface="Arial" panose="020B0604020202020204" pitchFamily="34" charset="0"/>
                <a:cs typeface="Arial" panose="020B0604020202020204" pitchFamily="34" charset="0"/>
              </a:rPr>
              <a:t>So that the Spirit could remain </a:t>
            </a:r>
          </a:p>
          <a:p>
            <a:r>
              <a:rPr lang="en-NZ" dirty="0">
                <a:solidFill>
                  <a:srgbClr val="F4E8BD"/>
                </a:solidFill>
                <a:latin typeface="Arial" panose="020B0604020202020204" pitchFamily="34" charset="0"/>
                <a:cs typeface="Arial" panose="020B0604020202020204" pitchFamily="34" charset="0"/>
              </a:rPr>
              <a:t>with his followers in his Church </a:t>
            </a:r>
          </a:p>
          <a:p>
            <a:r>
              <a:rPr lang="en-NZ" dirty="0" smtClean="0">
                <a:solidFill>
                  <a:srgbClr val="F4E8BD"/>
                </a:solidFill>
                <a:latin typeface="Arial" panose="020B0604020202020204" pitchFamily="34" charset="0"/>
                <a:cs typeface="Arial" panose="020B0604020202020204" pitchFamily="34" charset="0"/>
              </a:rPr>
              <a:t>to </a:t>
            </a:r>
            <a:r>
              <a:rPr lang="en-NZ" dirty="0">
                <a:solidFill>
                  <a:srgbClr val="F4E8BD"/>
                </a:solidFill>
                <a:latin typeface="Arial" panose="020B0604020202020204" pitchFamily="34" charset="0"/>
                <a:cs typeface="Arial" panose="020B0604020202020204" pitchFamily="34" charset="0"/>
              </a:rPr>
              <a:t>guide and strengthen them forever.</a:t>
            </a:r>
          </a:p>
        </p:txBody>
      </p:sp>
      <p:sp>
        <p:nvSpPr>
          <p:cNvPr id="16" name="TextBox 3"/>
          <p:cNvSpPr txBox="1"/>
          <p:nvPr/>
        </p:nvSpPr>
        <p:spPr>
          <a:xfrm>
            <a:off x="248304" y="2730522"/>
            <a:ext cx="5366434" cy="830997"/>
          </a:xfrm>
          <a:prstGeom prst="rect">
            <a:avLst/>
          </a:prstGeom>
          <a:noFill/>
        </p:spPr>
        <p:txBody>
          <a:bodyPr wrap="square" lIns="0" tIns="0" rIns="0" bIns="0" rtlCol="0">
            <a:spAutoFit/>
          </a:bodyPr>
          <a:lstStyle/>
          <a:p>
            <a:r>
              <a:rPr lang="en-NZ" dirty="0">
                <a:solidFill>
                  <a:srgbClr val="F4E8BD"/>
                </a:solidFill>
                <a:latin typeface="Arial" panose="020B0604020202020204" pitchFamily="34" charset="0"/>
                <a:cs typeface="Arial" panose="020B0604020202020204" pitchFamily="34" charset="0"/>
              </a:rPr>
              <a:t>So he could rise again and overcome death and </a:t>
            </a:r>
          </a:p>
          <a:p>
            <a:r>
              <a:rPr lang="en-NZ" dirty="0">
                <a:solidFill>
                  <a:srgbClr val="F4E8BD"/>
                </a:solidFill>
                <a:latin typeface="Arial" panose="020B0604020202020204" pitchFamily="34" charset="0"/>
                <a:cs typeface="Arial" panose="020B0604020202020204" pitchFamily="34" charset="0"/>
              </a:rPr>
              <a:t>a</a:t>
            </a:r>
            <a:r>
              <a:rPr lang="en-NZ" dirty="0" smtClean="0">
                <a:solidFill>
                  <a:srgbClr val="F4E8BD"/>
                </a:solidFill>
                <a:latin typeface="Arial" panose="020B0604020202020204" pitchFamily="34" charset="0"/>
                <a:cs typeface="Arial" panose="020B0604020202020204" pitchFamily="34" charset="0"/>
              </a:rPr>
              <a:t>scend </a:t>
            </a:r>
            <a:r>
              <a:rPr lang="en-NZ" dirty="0">
                <a:solidFill>
                  <a:srgbClr val="F4E8BD"/>
                </a:solidFill>
                <a:latin typeface="Arial" panose="020B0604020202020204" pitchFamily="34" charset="0"/>
                <a:cs typeface="Arial" panose="020B0604020202020204" pitchFamily="34" charset="0"/>
              </a:rPr>
              <a:t>to God in heaven then keep his promise to </a:t>
            </a:r>
          </a:p>
          <a:p>
            <a:r>
              <a:rPr lang="en-NZ" dirty="0">
                <a:solidFill>
                  <a:srgbClr val="F4E8BD"/>
                </a:solidFill>
                <a:latin typeface="Arial" panose="020B0604020202020204" pitchFamily="34" charset="0"/>
                <a:cs typeface="Arial" panose="020B0604020202020204" pitchFamily="34" charset="0"/>
              </a:rPr>
              <a:t>s</a:t>
            </a:r>
            <a:r>
              <a:rPr lang="en-NZ" dirty="0" smtClean="0">
                <a:solidFill>
                  <a:srgbClr val="F4E8BD"/>
                </a:solidFill>
                <a:latin typeface="Arial" panose="020B0604020202020204" pitchFamily="34" charset="0"/>
                <a:cs typeface="Arial" panose="020B0604020202020204" pitchFamily="34" charset="0"/>
              </a:rPr>
              <a:t>end </a:t>
            </a:r>
            <a:r>
              <a:rPr lang="en-NZ" dirty="0">
                <a:solidFill>
                  <a:srgbClr val="F4E8BD"/>
                </a:solidFill>
                <a:latin typeface="Arial" panose="020B0604020202020204" pitchFamily="34" charset="0"/>
                <a:cs typeface="Arial" panose="020B0604020202020204" pitchFamily="34" charset="0"/>
              </a:rPr>
              <a:t>his Spirit to live in his followers for all </a:t>
            </a:r>
            <a:r>
              <a:rPr lang="en-NZ" dirty="0" smtClean="0">
                <a:solidFill>
                  <a:srgbClr val="F4E8BD"/>
                </a:solidFill>
                <a:latin typeface="Arial" panose="020B0604020202020204" pitchFamily="34" charset="0"/>
                <a:cs typeface="Arial" panose="020B0604020202020204" pitchFamily="34" charset="0"/>
              </a:rPr>
              <a:t>time</a:t>
            </a:r>
            <a:endParaRPr lang="en-NZ" sz="1400" dirty="0"/>
          </a:p>
        </p:txBody>
      </p:sp>
      <p:sp>
        <p:nvSpPr>
          <p:cNvPr id="15" name="TextBox 2"/>
          <p:cNvSpPr txBox="1"/>
          <p:nvPr/>
        </p:nvSpPr>
        <p:spPr>
          <a:xfrm>
            <a:off x="248304" y="2041349"/>
            <a:ext cx="3692288" cy="276999"/>
          </a:xfrm>
          <a:prstGeom prst="rect">
            <a:avLst/>
          </a:prstGeom>
          <a:noFill/>
        </p:spPr>
        <p:txBody>
          <a:bodyPr wrap="square" lIns="0" tIns="0" rIns="0" bIns="0" rtlCol="0">
            <a:spAutoFit/>
          </a:bodyPr>
          <a:lstStyle/>
          <a:p>
            <a:r>
              <a:rPr lang="en-NZ" dirty="0">
                <a:solidFill>
                  <a:srgbClr val="F4E8BD"/>
                </a:solidFill>
                <a:latin typeface="Arial" panose="020B0604020202020204" pitchFamily="34" charset="0"/>
                <a:cs typeface="Arial" panose="020B0604020202020204" pitchFamily="34" charset="0"/>
              </a:rPr>
              <a:t>Jesus was put to death on the </a:t>
            </a:r>
            <a:r>
              <a:rPr lang="en-NZ" dirty="0" smtClean="0">
                <a:solidFill>
                  <a:srgbClr val="F4E8BD"/>
                </a:solidFill>
                <a:latin typeface="Arial" panose="020B0604020202020204" pitchFamily="34" charset="0"/>
                <a:cs typeface="Arial" panose="020B0604020202020204" pitchFamily="34" charset="0"/>
              </a:rPr>
              <a:t>cross</a:t>
            </a:r>
            <a:endParaRPr lang="en-NZ" sz="1400" dirty="0"/>
          </a:p>
        </p:txBody>
      </p:sp>
      <p:sp>
        <p:nvSpPr>
          <p:cNvPr id="12" name="TextBox 1"/>
          <p:cNvSpPr txBox="1"/>
          <p:nvPr/>
        </p:nvSpPr>
        <p:spPr>
          <a:xfrm>
            <a:off x="248304" y="1403755"/>
            <a:ext cx="3921857" cy="281865"/>
          </a:xfrm>
          <a:prstGeom prst="rect">
            <a:avLst/>
          </a:prstGeom>
          <a:noFill/>
        </p:spPr>
        <p:txBody>
          <a:bodyPr wrap="square" lIns="0" tIns="0" rIns="0" bIns="0" rtlCol="0">
            <a:spAutoFit/>
          </a:bodyPr>
          <a:lstStyle/>
          <a:p>
            <a:r>
              <a:rPr lang="en-NZ" dirty="0">
                <a:solidFill>
                  <a:srgbClr val="F4E8BD"/>
                </a:solidFill>
                <a:latin typeface="Arial" panose="020B0604020202020204" pitchFamily="34" charset="0"/>
                <a:cs typeface="Arial" panose="020B0604020202020204" pitchFamily="34" charset="0"/>
              </a:rPr>
              <a:t>Because of the way he lived his life</a:t>
            </a:r>
          </a:p>
        </p:txBody>
      </p:sp>
      <p:sp>
        <p:nvSpPr>
          <p:cNvPr id="2" name="Title"/>
          <p:cNvSpPr>
            <a:spLocks noGrp="1"/>
          </p:cNvSpPr>
          <p:nvPr>
            <p:ph type="ctrTitle"/>
          </p:nvPr>
        </p:nvSpPr>
        <p:spPr>
          <a:xfrm>
            <a:off x="0" y="45667"/>
            <a:ext cx="9144000" cy="969496"/>
          </a:xfrm>
        </p:spPr>
        <p:txBody>
          <a:bodyPr wrap="square" lIns="0" tIns="0" rIns="0">
            <a:spAutoFit/>
          </a:bodyPr>
          <a:lstStyle/>
          <a:p>
            <a:r>
              <a:rPr lang="en-NZ" sz="2000" dirty="0">
                <a:solidFill>
                  <a:srgbClr val="F4E8BD"/>
                </a:solidFill>
                <a:latin typeface="Arial Black" panose="020B0A04020102020204" pitchFamily="34" charset="0"/>
              </a:rPr>
              <a:t>Understanding the connection between </a:t>
            </a:r>
            <a:r>
              <a:rPr lang="en-NZ" sz="2000" dirty="0" smtClean="0">
                <a:solidFill>
                  <a:srgbClr val="F4E8BD"/>
                </a:solidFill>
                <a:latin typeface="Arial Black" panose="020B0A04020102020204" pitchFamily="34" charset="0"/>
              </a:rPr>
              <a:t>Jesus’ life,</a:t>
            </a:r>
            <a:br>
              <a:rPr lang="en-NZ" sz="2000" dirty="0" smtClean="0">
                <a:solidFill>
                  <a:srgbClr val="F4E8BD"/>
                </a:solidFill>
                <a:latin typeface="Arial Black" panose="020B0A04020102020204" pitchFamily="34" charset="0"/>
              </a:rPr>
            </a:br>
            <a:r>
              <a:rPr lang="en-NZ" sz="2000" dirty="0" smtClean="0">
                <a:solidFill>
                  <a:srgbClr val="F4E8BD"/>
                </a:solidFill>
                <a:latin typeface="Arial Black" panose="020B0A04020102020204" pitchFamily="34" charset="0"/>
              </a:rPr>
              <a:t>death </a:t>
            </a:r>
            <a:r>
              <a:rPr lang="en-NZ" sz="2000" dirty="0">
                <a:solidFill>
                  <a:srgbClr val="F4E8BD"/>
                </a:solidFill>
                <a:latin typeface="Arial Black" panose="020B0A04020102020204" pitchFamily="34" charset="0"/>
              </a:rPr>
              <a:t>and resurrection, his Ascension </a:t>
            </a:r>
            <a:r>
              <a:rPr lang="en-NZ" sz="2000" dirty="0" smtClean="0">
                <a:solidFill>
                  <a:srgbClr val="F4E8BD"/>
                </a:solidFill>
                <a:latin typeface="Arial Black" panose="020B0A04020102020204" pitchFamily="34" charset="0"/>
              </a:rPr>
              <a:t>and</a:t>
            </a:r>
            <a:br>
              <a:rPr lang="en-NZ" sz="2000" dirty="0" smtClean="0">
                <a:solidFill>
                  <a:srgbClr val="F4E8BD"/>
                </a:solidFill>
                <a:latin typeface="Arial Black" panose="020B0A04020102020204" pitchFamily="34" charset="0"/>
              </a:rPr>
            </a:br>
            <a:r>
              <a:rPr lang="en-NZ" sz="2000" dirty="0" smtClean="0">
                <a:solidFill>
                  <a:srgbClr val="F4E8BD"/>
                </a:solidFill>
                <a:latin typeface="Arial Black" panose="020B0A04020102020204" pitchFamily="34" charset="0"/>
              </a:rPr>
              <a:t>the </a:t>
            </a:r>
            <a:r>
              <a:rPr lang="en-NZ" sz="2000" dirty="0">
                <a:solidFill>
                  <a:srgbClr val="F4E8BD"/>
                </a:solidFill>
                <a:latin typeface="Arial Black" panose="020B0A04020102020204" pitchFamily="34" charset="0"/>
              </a:rPr>
              <a:t>coming of the Holy Spirit at Pentecost</a:t>
            </a:r>
            <a:endParaRPr lang="en-GB" sz="1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Tool instructions"/>
          <p:cNvSpPr txBox="1"/>
          <p:nvPr/>
        </p:nvSpPr>
        <p:spPr>
          <a:xfrm>
            <a:off x="3408865" y="4912668"/>
            <a:ext cx="2326279" cy="230832"/>
          </a:xfrm>
          <a:prstGeom prst="rect">
            <a:avLst/>
          </a:prstGeom>
          <a:noFill/>
        </p:spPr>
        <p:txBody>
          <a:bodyPr wrap="none" rtlCol="0">
            <a:spAutoFit/>
          </a:bodyPr>
          <a:lstStyle/>
          <a:p>
            <a:pPr algn="ctr"/>
            <a:r>
              <a:rPr lang="en-GB" sz="900" dirty="0" smtClean="0">
                <a:solidFill>
                  <a:srgbClr val="F4E8BD"/>
                </a:solidFill>
                <a:latin typeface="Arial" panose="020B0604020202020204" pitchFamily="34" charset="0"/>
                <a:ea typeface="Adobe Heiti Std R" pitchFamily="34" charset="-128"/>
                <a:cs typeface="Arial" panose="020B0604020202020204" pitchFamily="34" charset="0"/>
              </a:rPr>
              <a:t>Click the info button to see the connection</a:t>
            </a:r>
            <a:endParaRPr lang="en-GB" sz="900" dirty="0">
              <a:solidFill>
                <a:srgbClr val="F4E8BD"/>
              </a:solidFill>
              <a:latin typeface="Arial" panose="020B0604020202020204" pitchFamily="34" charset="0"/>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2110289680"/>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6" presetClass="emph" presetSubtype="0" fill="hold" nodeType="afterEffect">
                                  <p:stCondLst>
                                    <p:cond delay="1000"/>
                                  </p:stCondLst>
                                  <p:childTnLst>
                                    <p:animScale>
                                      <p:cBhvr>
                                        <p:cTn id="14" dur="3000" fill="hold"/>
                                        <p:tgtEl>
                                          <p:spTgt spid="3"/>
                                        </p:tgtEl>
                                      </p:cBhvr>
                                      <p:by x="50000" y="50000"/>
                                    </p:animScale>
                                  </p:childTnLst>
                                </p:cTn>
                              </p:par>
                              <p:par>
                                <p:cTn id="15" presetID="42" presetClass="path" presetSubtype="0" accel="50000" decel="50000" fill="hold" nodeType="withEffect">
                                  <p:stCondLst>
                                    <p:cond delay="2000"/>
                                  </p:stCondLst>
                                  <p:childTnLst>
                                    <p:animMotion origin="layout" path="M -1.11111E-6 2.46914E-7 L 0.04132 -0.21512 " pathEditMode="relative" rAng="0" ptsTypes="AA">
                                      <p:cBhvr>
                                        <p:cTn id="16" dur="2000" fill="hold"/>
                                        <p:tgtEl>
                                          <p:spTgt spid="3"/>
                                        </p:tgtEl>
                                        <p:attrNameLst>
                                          <p:attrName>ppt_x</p:attrName>
                                          <p:attrName>ppt_y</p:attrName>
                                        </p:attrNameLst>
                                      </p:cBhvr>
                                      <p:rCtr x="2066" y="-10772"/>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par>
                          <p:cTn id="21" fill="hold">
                            <p:stCondLst>
                              <p:cond delay="7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par>
                          <p:cTn id="25" fill="hold">
                            <p:stCondLst>
                              <p:cond delay="8000"/>
                            </p:stCondLst>
                            <p:childTnLst>
                              <p:par>
                                <p:cTn id="26" presetID="6" presetClass="emph" presetSubtype="0" fill="hold" nodeType="afterEffect">
                                  <p:stCondLst>
                                    <p:cond delay="1000"/>
                                  </p:stCondLst>
                                  <p:childTnLst>
                                    <p:animScale>
                                      <p:cBhvr>
                                        <p:cTn id="27" dur="3000" fill="hold"/>
                                        <p:tgtEl>
                                          <p:spTgt spid="7"/>
                                        </p:tgtEl>
                                      </p:cBhvr>
                                      <p:by x="50000" y="50000"/>
                                    </p:animScale>
                                  </p:childTnLst>
                                </p:cTn>
                              </p:par>
                              <p:par>
                                <p:cTn id="28" presetID="42" presetClass="path" presetSubtype="0" accel="50000" decel="50000" fill="hold" nodeType="withEffect">
                                  <p:stCondLst>
                                    <p:cond delay="2000"/>
                                  </p:stCondLst>
                                  <p:childTnLst>
                                    <p:animMotion origin="layout" path="M -1.11111E-6 2.46914E-7 L -0.19427 -0.11049 " pathEditMode="relative" rAng="0" ptsTypes="AA">
                                      <p:cBhvr>
                                        <p:cTn id="29" dur="2000" fill="hold"/>
                                        <p:tgtEl>
                                          <p:spTgt spid="7"/>
                                        </p:tgtEl>
                                        <p:attrNameLst>
                                          <p:attrName>ppt_x</p:attrName>
                                          <p:attrName>ppt_y</p:attrName>
                                        </p:attrNameLst>
                                      </p:cBhvr>
                                      <p:rCtr x="-9722" y="-5525"/>
                                    </p:animMotion>
                                  </p:childTnLst>
                                </p:cTn>
                              </p:par>
                            </p:childTnLst>
                          </p:cTn>
                        </p:par>
                        <p:par>
                          <p:cTn id="30" fill="hold">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par>
                          <p:cTn id="34" fill="hold">
                            <p:stCondLst>
                              <p:cond delay="130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par>
                          <p:cTn id="38" fill="hold">
                            <p:stCondLst>
                              <p:cond delay="14000"/>
                            </p:stCondLst>
                            <p:childTnLst>
                              <p:par>
                                <p:cTn id="39" presetID="6" presetClass="emph" presetSubtype="0" fill="hold" nodeType="afterEffect">
                                  <p:stCondLst>
                                    <p:cond delay="1000"/>
                                  </p:stCondLst>
                                  <p:childTnLst>
                                    <p:animScale>
                                      <p:cBhvr>
                                        <p:cTn id="40" dur="3000" fill="hold"/>
                                        <p:tgtEl>
                                          <p:spTgt spid="9"/>
                                        </p:tgtEl>
                                      </p:cBhvr>
                                      <p:by x="50000" y="50000"/>
                                    </p:animScale>
                                  </p:childTnLst>
                                </p:cTn>
                              </p:par>
                              <p:par>
                                <p:cTn id="41" presetID="42" presetClass="path" presetSubtype="0" accel="50000" decel="50000" fill="hold" nodeType="withEffect">
                                  <p:stCondLst>
                                    <p:cond delay="2000"/>
                                  </p:stCondLst>
                                  <p:childTnLst>
                                    <p:animMotion origin="layout" path="M -1.11111E-6 -1.48148E-6 L -0.04583 0.08087 " pathEditMode="relative" rAng="0" ptsTypes="AA">
                                      <p:cBhvr>
                                        <p:cTn id="42" dur="2000" fill="hold"/>
                                        <p:tgtEl>
                                          <p:spTgt spid="9"/>
                                        </p:tgtEl>
                                        <p:attrNameLst>
                                          <p:attrName>ppt_x</p:attrName>
                                          <p:attrName>ppt_y</p:attrName>
                                        </p:attrNameLst>
                                      </p:cBhvr>
                                      <p:rCtr x="-2292" y="4043"/>
                                    </p:animMotion>
                                  </p:childTnLst>
                                </p:cTn>
                              </p:par>
                            </p:childTnLst>
                          </p:cTn>
                        </p:par>
                        <p:par>
                          <p:cTn id="43" fill="hold">
                            <p:stCondLst>
                              <p:cond delay="180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childTnLst>
                                </p:cTn>
                              </p:par>
                            </p:childTnLst>
                          </p:cTn>
                        </p:par>
                        <p:par>
                          <p:cTn id="47" fill="hold">
                            <p:stCondLst>
                              <p:cond delay="19000"/>
                            </p:stCondLst>
                            <p:childTnLst>
                              <p:par>
                                <p:cTn id="48" presetID="6" presetClass="emph" presetSubtype="0" fill="hold" nodeType="afterEffect">
                                  <p:stCondLst>
                                    <p:cond delay="1000"/>
                                  </p:stCondLst>
                                  <p:childTnLst>
                                    <p:animScale>
                                      <p:cBhvr>
                                        <p:cTn id="49" dur="3000" fill="hold"/>
                                        <p:tgtEl>
                                          <p:spTgt spid="10"/>
                                        </p:tgtEl>
                                      </p:cBhvr>
                                      <p:by x="50000" y="50000"/>
                                    </p:animScale>
                                  </p:childTnLst>
                                </p:cTn>
                              </p:par>
                              <p:par>
                                <p:cTn id="50" presetID="42" presetClass="path" presetSubtype="0" accel="50000" decel="50000" fill="hold" nodeType="withEffect">
                                  <p:stCondLst>
                                    <p:cond delay="2000"/>
                                  </p:stCondLst>
                                  <p:childTnLst>
                                    <p:animMotion origin="layout" path="M -3.61111E-6 -4.19753E-6 L 0.08334 0.07933 " pathEditMode="relative" rAng="0" ptsTypes="AA">
                                      <p:cBhvr>
                                        <p:cTn id="51" dur="2000" fill="hold"/>
                                        <p:tgtEl>
                                          <p:spTgt spid="10"/>
                                        </p:tgtEl>
                                        <p:attrNameLst>
                                          <p:attrName>ppt_x</p:attrName>
                                          <p:attrName>ppt_y</p:attrName>
                                        </p:attrNameLst>
                                      </p:cBhvr>
                                      <p:rCtr x="4167" y="3951"/>
                                    </p:animMotion>
                                  </p:childTnLst>
                                </p:cTn>
                              </p:par>
                            </p:childTnLst>
                          </p:cTn>
                        </p:par>
                        <p:par>
                          <p:cTn id="52" fill="hold">
                            <p:stCondLst>
                              <p:cond delay="23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par>
                          <p:cTn id="56" fill="hold">
                            <p:stCondLst>
                              <p:cond delay="2400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childTnLst>
                                </p:cTn>
                              </p:par>
                            </p:childTnLst>
                          </p:cTn>
                        </p:par>
                        <p:par>
                          <p:cTn id="60" fill="hold">
                            <p:stCondLst>
                              <p:cond delay="25000"/>
                            </p:stCondLst>
                            <p:childTnLst>
                              <p:par>
                                <p:cTn id="61" presetID="6" presetClass="emph" presetSubtype="0" fill="hold" nodeType="afterEffect">
                                  <p:stCondLst>
                                    <p:cond delay="1000"/>
                                  </p:stCondLst>
                                  <p:childTnLst>
                                    <p:animScale>
                                      <p:cBhvr>
                                        <p:cTn id="62" dur="3000" fill="hold"/>
                                        <p:tgtEl>
                                          <p:spTgt spid="11"/>
                                        </p:tgtEl>
                                      </p:cBhvr>
                                      <p:by x="50000" y="50000"/>
                                    </p:animScale>
                                  </p:childTnLst>
                                </p:cTn>
                              </p:par>
                              <p:par>
                                <p:cTn id="63" presetID="42" presetClass="path" presetSubtype="0" accel="50000" decel="50000" fill="hold" nodeType="withEffect">
                                  <p:stCondLst>
                                    <p:cond delay="2000"/>
                                  </p:stCondLst>
                                  <p:childTnLst>
                                    <p:animMotion origin="layout" path="M 1.94444E-6 3.08642E-6 L -0.18455 0.26605 " pathEditMode="relative" rAng="0" ptsTypes="AA">
                                      <p:cBhvr>
                                        <p:cTn id="64" dur="2000" fill="hold"/>
                                        <p:tgtEl>
                                          <p:spTgt spid="11"/>
                                        </p:tgtEl>
                                        <p:attrNameLst>
                                          <p:attrName>ppt_x</p:attrName>
                                          <p:attrName>ppt_y</p:attrName>
                                        </p:attrNameLst>
                                      </p:cBhvr>
                                      <p:rCtr x="-9236" y="13302"/>
                                    </p:animMotion>
                                  </p:childTnLst>
                                </p:cTn>
                              </p:par>
                            </p:childTnLst>
                          </p:cTn>
                        </p:par>
                        <p:par>
                          <p:cTn id="65" fill="hold">
                            <p:stCondLst>
                              <p:cond delay="29000"/>
                            </p:stCondLst>
                            <p:childTnLst>
                              <p:par>
                                <p:cTn id="66" presetID="22" presetClass="entr" presetSubtype="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par>
                          <p:cTn id="69" fill="hold">
                            <p:stCondLst>
                              <p:cond delay="29500"/>
                            </p:stCondLst>
                            <p:childTnLst>
                              <p:par>
                                <p:cTn id="70" presetID="22" presetClass="entr" presetSubtype="8"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30000"/>
                            </p:stCondLst>
                            <p:childTnLst>
                              <p:par>
                                <p:cTn id="74" presetID="22" presetClass="entr" presetSubtype="8"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par>
                          <p:cTn id="77" fill="hold">
                            <p:stCondLst>
                              <p:cond delay="30500"/>
                            </p:stCondLst>
                            <p:childTnLst>
                              <p:par>
                                <p:cTn id="78" presetID="22" presetClass="entr" presetSubtype="8" fill="hold"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5"/>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12"/>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9"/>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7"/>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1"/>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25"/>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0" restart="whenNotActive" fill="hold" evtFilter="cancelBubble" nodeType="interactiveSeq">
                <p:stCondLst>
                  <p:cond evt="onClick" delay="0">
                    <p:tgtEl>
                      <p:spTgt spid="6"/>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2" nodeType="clickEffect">
                                  <p:stCondLst>
                                    <p:cond delay="0"/>
                                  </p:stCondLst>
                                  <p:childTnLst>
                                    <p:set>
                                      <p:cBhvr>
                                        <p:cTn id="114" dur="1" fill="hold">
                                          <p:stCondLst>
                                            <p:cond delay="0"/>
                                          </p:stCondLst>
                                        </p:cTn>
                                        <p:tgtEl>
                                          <p:spTgt spid="1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15"/>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7"/>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9"/>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10"/>
                                        </p:tgtEl>
                                        <p:attrNameLst>
                                          <p:attrName>style.visibility</p:attrName>
                                        </p:attrNameLst>
                                      </p:cBhvr>
                                      <p:to>
                                        <p:strVal val="hidden"/>
                                      </p:to>
                                    </p:set>
                                  </p:childTnLst>
                                </p:cTn>
                              </p:par>
                              <p:par>
                                <p:cTn id="127" presetID="1" presetClass="exit" presetSubtype="0" fill="hold" grpId="2" nodeType="withEffect">
                                  <p:stCondLst>
                                    <p:cond delay="0"/>
                                  </p:stCondLst>
                                  <p:childTnLst>
                                    <p:set>
                                      <p:cBhvr>
                                        <p:cTn id="128" dur="1" fill="hold">
                                          <p:stCondLst>
                                            <p:cond delay="0"/>
                                          </p:stCondLst>
                                        </p:cTn>
                                        <p:tgtEl>
                                          <p:spTgt spid="17"/>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1"/>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25"/>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7" grpId="0"/>
      <p:bldP spid="17" grpId="1"/>
      <p:bldP spid="17" grpId="2"/>
      <p:bldP spid="16" grpId="0"/>
      <p:bldP spid="16" grpId="1"/>
      <p:bldP spid="16" grpId="2"/>
      <p:bldP spid="15" grpId="0"/>
      <p:bldP spid="15" grpId="1"/>
      <p:bldP spid="15" grpId="2"/>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descr="Image result for the gifts of the holy spirit"/>
          <p:cNvPicPr/>
          <p:nvPr/>
        </p:nvPicPr>
        <p:blipFill>
          <a:blip r:embed="rId3">
            <a:extLst>
              <a:ext uri="{28A0092B-C50C-407E-A947-70E740481C1C}">
                <a14:useLocalDpi xmlns:a14="http://schemas.microsoft.com/office/drawing/2010/main" val="0"/>
              </a:ext>
            </a:extLst>
          </a:blip>
          <a:srcRect/>
          <a:stretch>
            <a:fillRect/>
          </a:stretch>
        </p:blipFill>
        <p:spPr bwMode="auto">
          <a:xfrm>
            <a:off x="2400934" y="1512712"/>
            <a:ext cx="4452278" cy="2588324"/>
          </a:xfrm>
          <a:prstGeom prst="rect">
            <a:avLst/>
          </a:prstGeom>
          <a:noFill/>
          <a:ln>
            <a:noFill/>
          </a:ln>
        </p:spPr>
      </p:pic>
      <p:pic>
        <p:nvPicPr>
          <p:cNvPr id="32"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138226" y="2686515"/>
            <a:ext cx="3103669" cy="245698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0948926">
            <a:off x="5409868" y="3026122"/>
            <a:ext cx="2464606" cy="1754326"/>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Start with some stories about what Jesus did while he lived on earth and then move to the events of Good Friday, Easter Sunday, the Ascension story and then the Pentecost story. Use the clip on the slide as a summary of the big story and note any parts that have been missed. </a:t>
            </a:r>
          </a:p>
        </p:txBody>
      </p:sp>
      <p:pic>
        <p:nvPicPr>
          <p:cNvPr id="34"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079891" y="662568"/>
            <a:ext cx="2769292" cy="21547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0948926">
            <a:off x="6368927" y="1085861"/>
            <a:ext cx="2013158" cy="1384995"/>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Unroll and pass around the ribbon and as it reaches each student she or he tells something to continue the story naming the people and the events in sequence  …</a:t>
            </a:r>
          </a:p>
        </p:txBody>
      </p:sp>
      <p:pic>
        <p:nvPicPr>
          <p:cNvPr id="36"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2589" y="3213548"/>
            <a:ext cx="2575943" cy="192507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545578" y="3551981"/>
            <a:ext cx="1982815" cy="1200329"/>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Class sit in </a:t>
            </a:r>
            <a:r>
              <a:rPr lang="en-NZ" sz="1200">
                <a:latin typeface="Arial" panose="020B0604020202020204" pitchFamily="34" charset="0"/>
                <a:cs typeface="Arial" panose="020B0604020202020204" pitchFamily="34" charset="0"/>
              </a:rPr>
              <a:t>a </a:t>
            </a:r>
            <a:r>
              <a:rPr lang="en-NZ" sz="1200" smtClean="0">
                <a:latin typeface="Arial" panose="020B0604020202020204" pitchFamily="34" charset="0"/>
                <a:cs typeface="Arial" panose="020B0604020202020204" pitchFamily="34" charset="0"/>
              </a:rPr>
              <a:t>circle to </a:t>
            </a:r>
            <a:r>
              <a:rPr lang="en-NZ" sz="1200" dirty="0">
                <a:latin typeface="Arial" panose="020B0604020202020204" pitchFamily="34" charset="0"/>
                <a:cs typeface="Arial" panose="020B0604020202020204" pitchFamily="34" charset="0"/>
              </a:rPr>
              <a:t>get a sense that the stories of Jesus’ life and what happened after it are all part of one big story they … </a:t>
            </a:r>
          </a:p>
        </p:txBody>
      </p:sp>
      <p:pic>
        <p:nvPicPr>
          <p:cNvPr id="38"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59477" y="886214"/>
            <a:ext cx="3091787" cy="24348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76839" y="1289124"/>
            <a:ext cx="2384630" cy="1754326"/>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Feasts of the Easter Season are all part of one story. The actual timeframe is unsure but spreading them out over time and celebrating them in their sequence allows  people to understand them better and appreciate how they are part of the whole Easter story.</a:t>
            </a:r>
          </a:p>
        </p:txBody>
      </p:sp>
      <p:pic>
        <p:nvPicPr>
          <p:cNvPr id="41"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321544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258365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195186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10155" y="13200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35133"/>
            <a:ext cx="9144000" cy="1200329"/>
          </a:xfrm>
        </p:spPr>
        <p:txBody>
          <a:bodyPr>
            <a:spAutoFit/>
          </a:bodyPr>
          <a:lstStyle/>
          <a:p>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Recalling the parts of the Easter story that led up to Pentecost </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9" name="Textbox: Tool instructions"/>
          <p:cNvSpPr txBox="1"/>
          <p:nvPr/>
        </p:nvSpPr>
        <p:spPr>
          <a:xfrm>
            <a:off x="2723542" y="4774168"/>
            <a:ext cx="2884124" cy="369332"/>
          </a:xfrm>
          <a:prstGeom prst="rect">
            <a:avLst/>
          </a:prstGeom>
          <a:noFill/>
        </p:spPr>
        <p:txBody>
          <a:bodyPr wrap="none" rtlCol="0">
            <a:spAutoFit/>
          </a:bodyPr>
          <a:lstStyle/>
          <a:p>
            <a:pPr algn="ctr"/>
            <a:r>
              <a:rPr lang="en-GB" sz="900" dirty="0">
                <a:solidFill>
                  <a:srgbClr val="F4E8BD"/>
                </a:solidFill>
                <a:latin typeface="Arial" pitchFamily="34" charset="0"/>
                <a:ea typeface="Segoe UI" pitchFamily="34" charset="0"/>
                <a:cs typeface="Arial" pitchFamily="34" charset="0"/>
              </a:rPr>
              <a:t>Click the pins on the right to reveal post-it </a:t>
            </a:r>
            <a:r>
              <a:rPr lang="en-GB" sz="900" dirty="0" smtClean="0">
                <a:solidFill>
                  <a:srgbClr val="F4E8BD"/>
                </a:solidFill>
                <a:latin typeface="Arial" pitchFamily="34" charset="0"/>
                <a:ea typeface="Segoe UI" pitchFamily="34" charset="0"/>
                <a:cs typeface="Arial" pitchFamily="34" charset="0"/>
              </a:rPr>
              <a:t>notes.</a:t>
            </a:r>
          </a:p>
          <a:p>
            <a:pPr algn="ctr"/>
            <a:r>
              <a:rPr lang="en-GB" sz="900" dirty="0" smtClean="0">
                <a:solidFill>
                  <a:srgbClr val="F4E8BD"/>
                </a:solidFill>
                <a:latin typeface="Arial" pitchFamily="34" charset="0"/>
                <a:ea typeface="Segoe UI" pitchFamily="34" charset="0"/>
                <a:cs typeface="Arial" pitchFamily="34" charset="0"/>
              </a:rPr>
              <a:t>Click the video button to play ‘Pentecost in 2 minutes’</a:t>
            </a:r>
          </a:p>
        </p:txBody>
      </p:sp>
      <p:sp>
        <p:nvSpPr>
          <p:cNvPr id="20" name="Action Button: Video">
            <a:hlinkClick r:id="rId7"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6261202"/>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900" decel="100000" fill="hold"/>
                                        <p:tgtEl>
                                          <p:spTgt spid="3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900" decel="100000" fill="hold"/>
                                        <p:tgtEl>
                                          <p:spTgt spid="3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900" decel="100000" fill="hold"/>
                                        <p:tgtEl>
                                          <p:spTgt spid="3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97" restart="whenNotActive" fill="hold" evtFilter="cancelBubble" nodeType="interactiveSeq">
                <p:stCondLst>
                  <p:cond evt="onClick" delay="0">
                    <p:tgtEl>
                      <p:spTgt spid="4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3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3" grpId="0"/>
      <p:bldP spid="33" grpId="1"/>
      <p:bldP spid="33" grpId="2"/>
      <p:bldP spid="35" grpId="0"/>
      <p:bldP spid="35" grpId="1"/>
      <p:bldP spid="35" grpId="2"/>
      <p:bldP spid="37" grpId="0"/>
      <p:bldP spid="37" grpId="1"/>
      <p:bldP spid="37" grpId="2"/>
      <p:bldP spid="39" grpId="0"/>
      <p:bldP spid="39" grpId="1"/>
      <p:bldP spid="39"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7" name="Line 5"/>
          <p:cNvSpPr txBox="1"/>
          <p:nvPr/>
        </p:nvSpPr>
        <p:spPr>
          <a:xfrm>
            <a:off x="5232530" y="4104758"/>
            <a:ext cx="3585593" cy="523220"/>
          </a:xfrm>
          <a:prstGeom prst="rect">
            <a:avLst/>
          </a:prstGeom>
          <a:noFill/>
        </p:spPr>
        <p:txBody>
          <a:bodyPr wrap="square" rtlCol="0">
            <a:spAutoFit/>
          </a:bodyPr>
          <a:lstStyle/>
          <a:p>
            <a:pPr>
              <a:tabLst>
                <a:tab pos="444500" algn="l"/>
              </a:tabLst>
            </a:pPr>
            <a:r>
              <a:rPr lang="en-US" sz="1400" b="1" dirty="0" smtClean="0">
                <a:solidFill>
                  <a:srgbClr val="F4E8BD"/>
                </a:solidFill>
                <a:latin typeface="Arial" panose="020B0604020202020204" pitchFamily="34" charset="0"/>
                <a:cs typeface="Arial" panose="020B0604020202020204" pitchFamily="34" charset="0"/>
              </a:rPr>
              <a:t>	Read</a:t>
            </a:r>
            <a:r>
              <a:rPr lang="en-US" sz="1400" b="1" dirty="0">
                <a:solidFill>
                  <a:srgbClr val="F4E8BD"/>
                </a:solidFill>
                <a:latin typeface="Arial" panose="020B0604020202020204" pitchFamily="34" charset="0"/>
                <a:cs typeface="Arial" panose="020B0604020202020204" pitchFamily="34" charset="0"/>
              </a:rPr>
              <a:t>, share and display your story in your school and parish.</a:t>
            </a:r>
            <a:endParaRPr lang="en-NZ" sz="1400" dirty="0">
              <a:solidFill>
                <a:srgbClr val="F4E8BD"/>
              </a:solidFill>
              <a:latin typeface="Arial" panose="020B0604020202020204" pitchFamily="34" charset="0"/>
              <a:cs typeface="Arial" panose="020B0604020202020204" pitchFamily="34" charset="0"/>
            </a:endParaRPr>
          </a:p>
        </p:txBody>
      </p:sp>
      <p:pic>
        <p:nvPicPr>
          <p:cNvPr id="28" name="Icon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22785" y1="73684" x2="22785" y2="73684"/>
                      </a14:backgroundRemoval>
                    </a14:imgEffect>
                  </a14:imgLayer>
                </a14:imgProps>
              </a:ext>
            </a:extLst>
          </a:blip>
          <a:stretch>
            <a:fillRect/>
          </a:stretch>
        </p:blipFill>
        <p:spPr>
          <a:xfrm>
            <a:off x="5179175" y="3721829"/>
            <a:ext cx="568709" cy="683890"/>
          </a:xfrm>
          <a:prstGeom prst="rect">
            <a:avLst/>
          </a:prstGeom>
        </p:spPr>
      </p:pic>
      <p:sp>
        <p:nvSpPr>
          <p:cNvPr id="25" name="Line 4"/>
          <p:cNvSpPr txBox="1"/>
          <p:nvPr/>
        </p:nvSpPr>
        <p:spPr>
          <a:xfrm>
            <a:off x="5510281" y="2863464"/>
            <a:ext cx="3585593" cy="954107"/>
          </a:xfrm>
          <a:prstGeom prst="rect">
            <a:avLst/>
          </a:prstGeom>
          <a:noFill/>
        </p:spPr>
        <p:txBody>
          <a:bodyPr wrap="square" rtlCol="0">
            <a:spAutoFit/>
          </a:bodyPr>
          <a:lstStyle/>
          <a:p>
            <a:pPr defTabSz="534988"/>
            <a:r>
              <a:rPr lang="en-US" sz="1400" b="1" dirty="0" smtClean="0">
                <a:solidFill>
                  <a:srgbClr val="F4E8BD"/>
                </a:solidFill>
                <a:latin typeface="Arial" panose="020B0604020202020204" pitchFamily="34" charset="0"/>
                <a:cs typeface="Arial" panose="020B0604020202020204" pitchFamily="34" charset="0"/>
              </a:rPr>
              <a:t>	Put </a:t>
            </a:r>
            <a:r>
              <a:rPr lang="en-US" sz="1400" b="1" dirty="0">
                <a:solidFill>
                  <a:srgbClr val="F4E8BD"/>
                </a:solidFill>
                <a:latin typeface="Arial" panose="020B0604020202020204" pitchFamily="34" charset="0"/>
                <a:cs typeface="Arial" panose="020B0604020202020204" pitchFamily="34" charset="0"/>
              </a:rPr>
              <a:t>the story onto a </a:t>
            </a:r>
            <a:r>
              <a:rPr lang="en-US" sz="1400" b="1" dirty="0" smtClean="0">
                <a:solidFill>
                  <a:srgbClr val="F4E8BD"/>
                </a:solidFill>
                <a:latin typeface="Arial" panose="020B0604020202020204" pitchFamily="34" charset="0"/>
                <a:cs typeface="Arial" panose="020B0604020202020204" pitchFamily="34" charset="0"/>
              </a:rPr>
              <a:t>background </a:t>
            </a:r>
            <a:r>
              <a:rPr lang="en-US" sz="1400" b="1" dirty="0">
                <a:solidFill>
                  <a:srgbClr val="F4E8BD"/>
                </a:solidFill>
                <a:latin typeface="Arial" panose="020B0604020202020204" pitchFamily="34" charset="0"/>
                <a:cs typeface="Arial" panose="020B0604020202020204" pitchFamily="34" charset="0"/>
              </a:rPr>
              <a:t>to create a mural and make an appropriate frame. Enlarge and copy the </a:t>
            </a:r>
            <a:r>
              <a:rPr lang="en-US" sz="1400" b="1" dirty="0" err="1">
                <a:solidFill>
                  <a:srgbClr val="F4E8BD"/>
                </a:solidFill>
                <a:latin typeface="Arial" panose="020B0604020202020204" pitchFamily="34" charset="0"/>
                <a:cs typeface="Arial" panose="020B0604020202020204" pitchFamily="34" charset="0"/>
              </a:rPr>
              <a:t>wordle</a:t>
            </a:r>
            <a:r>
              <a:rPr lang="en-US" sz="1400" b="1" dirty="0">
                <a:solidFill>
                  <a:srgbClr val="F4E8BD"/>
                </a:solidFill>
                <a:latin typeface="Arial" panose="020B0604020202020204" pitchFamily="34" charset="0"/>
                <a:cs typeface="Arial" panose="020B0604020202020204" pitchFamily="34" charset="0"/>
              </a:rPr>
              <a:t> and include it as well. </a:t>
            </a:r>
            <a:endParaRPr lang="en-NZ" sz="1400" dirty="0">
              <a:solidFill>
                <a:srgbClr val="F4E8BD"/>
              </a:solidFill>
              <a:latin typeface="Arial" panose="020B0604020202020204" pitchFamily="34" charset="0"/>
              <a:cs typeface="Arial" panose="020B0604020202020204" pitchFamily="34" charset="0"/>
            </a:endParaRPr>
          </a:p>
        </p:txBody>
      </p:sp>
      <p:pic>
        <p:nvPicPr>
          <p:cNvPr id="26" name="Icon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22785" y1="73684" x2="22785" y2="73684"/>
                      </a14:backgroundRemoval>
                    </a14:imgEffect>
                  </a14:imgLayer>
                </a14:imgProps>
              </a:ext>
            </a:extLst>
          </a:blip>
          <a:stretch>
            <a:fillRect/>
          </a:stretch>
        </p:blipFill>
        <p:spPr>
          <a:xfrm>
            <a:off x="5476593" y="2525170"/>
            <a:ext cx="568709" cy="683890"/>
          </a:xfrm>
          <a:prstGeom prst="rect">
            <a:avLst/>
          </a:prstGeom>
        </p:spPr>
      </p:pic>
      <p:sp>
        <p:nvSpPr>
          <p:cNvPr id="23" name="Line 3"/>
          <p:cNvSpPr txBox="1"/>
          <p:nvPr/>
        </p:nvSpPr>
        <p:spPr>
          <a:xfrm>
            <a:off x="5317777" y="1414931"/>
            <a:ext cx="3585593" cy="1169551"/>
          </a:xfrm>
          <a:prstGeom prst="rect">
            <a:avLst/>
          </a:prstGeom>
          <a:noFill/>
        </p:spPr>
        <p:txBody>
          <a:bodyPr wrap="square" rtlCol="0">
            <a:spAutoFit/>
          </a:bodyPr>
          <a:lstStyle/>
          <a:p>
            <a:pPr defTabSz="352425"/>
            <a:r>
              <a:rPr lang="en-US" sz="1400" b="1" dirty="0" smtClean="0">
                <a:solidFill>
                  <a:srgbClr val="F4E8BD"/>
                </a:solidFill>
                <a:latin typeface="Arial" panose="020B0604020202020204" pitchFamily="34" charset="0"/>
                <a:cs typeface="Arial" panose="020B0604020202020204" pitchFamily="34" charset="0"/>
              </a:rPr>
              <a:t>	When </a:t>
            </a:r>
            <a:r>
              <a:rPr lang="en-US" sz="1400" b="1" dirty="0">
                <a:solidFill>
                  <a:srgbClr val="F4E8BD"/>
                </a:solidFill>
                <a:latin typeface="Arial" panose="020B0604020202020204" pitchFamily="34" charset="0"/>
                <a:cs typeface="Arial" panose="020B0604020202020204" pitchFamily="34" charset="0"/>
              </a:rPr>
              <a:t>all the sentences are completed, work together to make them into the sequence of the Pentecost story. Add an extra sentence for any important parts that are missing. </a:t>
            </a:r>
            <a:endParaRPr lang="en-NZ" sz="1400" dirty="0">
              <a:solidFill>
                <a:srgbClr val="F4E8BD"/>
              </a:solidFill>
              <a:latin typeface="Arial" panose="020B0604020202020204" pitchFamily="34" charset="0"/>
              <a:cs typeface="Arial" panose="020B0604020202020204" pitchFamily="34" charset="0"/>
            </a:endParaRPr>
          </a:p>
        </p:txBody>
      </p:sp>
      <p:pic>
        <p:nvPicPr>
          <p:cNvPr id="24" name="Icon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22785" y1="73684" x2="22785" y2="73684"/>
                      </a14:backgroundRemoval>
                    </a14:imgEffect>
                  </a14:imgLayer>
                </a14:imgProps>
              </a:ext>
            </a:extLst>
          </a:blip>
          <a:stretch>
            <a:fillRect/>
          </a:stretch>
        </p:blipFill>
        <p:spPr>
          <a:xfrm>
            <a:off x="5071194" y="1095658"/>
            <a:ext cx="568709" cy="683890"/>
          </a:xfrm>
          <a:prstGeom prst="rect">
            <a:avLst/>
          </a:prstGeom>
        </p:spPr>
      </p:pic>
      <p:sp>
        <p:nvSpPr>
          <p:cNvPr id="21" name="Line 2"/>
          <p:cNvSpPr txBox="1"/>
          <p:nvPr/>
        </p:nvSpPr>
        <p:spPr>
          <a:xfrm>
            <a:off x="344569" y="3072010"/>
            <a:ext cx="2971562" cy="1600438"/>
          </a:xfrm>
          <a:prstGeom prst="rect">
            <a:avLst/>
          </a:prstGeom>
          <a:noFill/>
        </p:spPr>
        <p:txBody>
          <a:bodyPr wrap="square" rtlCol="0">
            <a:spAutoFit/>
          </a:bodyPr>
          <a:lstStyle/>
          <a:p>
            <a:r>
              <a:rPr lang="en-NZ" sz="1400" b="1" dirty="0">
                <a:solidFill>
                  <a:srgbClr val="F4E8BD"/>
                </a:solidFill>
                <a:latin typeface="Arial" panose="020B0604020202020204" pitchFamily="34" charset="0"/>
                <a:cs typeface="Arial" panose="020B0604020202020204" pitchFamily="34" charset="0"/>
              </a:rPr>
              <a:t>Look closely at the </a:t>
            </a:r>
            <a:r>
              <a:rPr lang="en-NZ" sz="1400" b="1" dirty="0" err="1" smtClean="0">
                <a:solidFill>
                  <a:srgbClr val="F4E8BD"/>
                </a:solidFill>
                <a:latin typeface="Arial" panose="020B0604020202020204" pitchFamily="34" charset="0"/>
                <a:cs typeface="Arial" panose="020B0604020202020204" pitchFamily="34" charset="0"/>
              </a:rPr>
              <a:t>wordle</a:t>
            </a:r>
            <a:r>
              <a:rPr lang="en-NZ" sz="1400" b="1" dirty="0">
                <a:solidFill>
                  <a:srgbClr val="F4E8BD"/>
                </a:solidFill>
                <a:latin typeface="Arial" panose="020B0604020202020204" pitchFamily="34" charset="0"/>
                <a:cs typeface="Arial" panose="020B0604020202020204" pitchFamily="34" charset="0"/>
              </a:rPr>
              <a:t/>
            </a:r>
            <a:br>
              <a:rPr lang="en-NZ" sz="1400" b="1" dirty="0">
                <a:solidFill>
                  <a:srgbClr val="F4E8BD"/>
                </a:solidFill>
                <a:latin typeface="Arial" panose="020B0604020202020204" pitchFamily="34" charset="0"/>
                <a:cs typeface="Arial" panose="020B0604020202020204" pitchFamily="34" charset="0"/>
              </a:rPr>
            </a:br>
            <a:r>
              <a:rPr lang="en-NZ" sz="1400" b="1" dirty="0" smtClean="0">
                <a:solidFill>
                  <a:srgbClr val="F4E8BD"/>
                </a:solidFill>
                <a:latin typeface="Arial" panose="020B0604020202020204" pitchFamily="34" charset="0"/>
                <a:cs typeface="Arial" panose="020B0604020202020204" pitchFamily="34" charset="0"/>
              </a:rPr>
              <a:t>and choose </a:t>
            </a:r>
            <a:r>
              <a:rPr lang="en-NZ" sz="1400" b="1" dirty="0">
                <a:solidFill>
                  <a:srgbClr val="F4E8BD"/>
                </a:solidFill>
                <a:latin typeface="Arial" panose="020B0604020202020204" pitchFamily="34" charset="0"/>
                <a:cs typeface="Arial" panose="020B0604020202020204" pitchFamily="34" charset="0"/>
              </a:rPr>
              <a:t>a word and create a sentence that explains its part in the story. Make the text large enough to display on the wall and highlight the word you chose so it can be identified.</a:t>
            </a:r>
            <a:endParaRPr lang="en-NZ" sz="1400" dirty="0">
              <a:solidFill>
                <a:srgbClr val="F4E8BD"/>
              </a:solidFill>
              <a:latin typeface="Arial" panose="020B0604020202020204" pitchFamily="34" charset="0"/>
              <a:cs typeface="Arial" panose="020B0604020202020204" pitchFamily="34" charset="0"/>
            </a:endParaRPr>
          </a:p>
        </p:txBody>
      </p:sp>
      <p:pic>
        <p:nvPicPr>
          <p:cNvPr id="22" name="Icon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22785" y1="73684" x2="22785" y2="73684"/>
                      </a14:backgroundRemoval>
                    </a14:imgEffect>
                  </a14:imgLayer>
                </a14:imgProps>
              </a:ext>
            </a:extLst>
          </a:blip>
          <a:stretch>
            <a:fillRect/>
          </a:stretch>
        </p:blipFill>
        <p:spPr>
          <a:xfrm>
            <a:off x="2662899" y="2675506"/>
            <a:ext cx="568709" cy="683890"/>
          </a:xfrm>
          <a:prstGeom prst="rect">
            <a:avLst/>
          </a:prstGeom>
        </p:spPr>
      </p:pic>
      <p:sp>
        <p:nvSpPr>
          <p:cNvPr id="19" name="Line 1"/>
          <p:cNvSpPr txBox="1"/>
          <p:nvPr/>
        </p:nvSpPr>
        <p:spPr>
          <a:xfrm>
            <a:off x="543677" y="1723886"/>
            <a:ext cx="2712870" cy="738664"/>
          </a:xfrm>
          <a:prstGeom prst="rect">
            <a:avLst/>
          </a:prstGeom>
          <a:noFill/>
        </p:spPr>
        <p:txBody>
          <a:bodyPr wrap="square" rtlCol="0">
            <a:spAutoFit/>
          </a:bodyPr>
          <a:lstStyle/>
          <a:p>
            <a:r>
              <a:rPr lang="en-NZ" sz="1400" b="1" dirty="0">
                <a:solidFill>
                  <a:srgbClr val="F4E8BD"/>
                </a:solidFill>
                <a:latin typeface="Arial" panose="020B0604020202020204" pitchFamily="34" charset="0"/>
                <a:cs typeface="Arial" panose="020B0604020202020204" pitchFamily="34" charset="0"/>
              </a:rPr>
              <a:t>Take turns to read aloud Chapter 2 of the </a:t>
            </a:r>
            <a:r>
              <a:rPr lang="en-NZ" sz="1400" b="1" dirty="0" smtClean="0">
                <a:solidFill>
                  <a:srgbClr val="F4E8BD"/>
                </a:solidFill>
                <a:latin typeface="Arial" panose="020B0604020202020204" pitchFamily="34" charset="0"/>
                <a:cs typeface="Arial" panose="020B0604020202020204" pitchFamily="34" charset="0"/>
              </a:rPr>
              <a:t>Acts</a:t>
            </a:r>
            <a:br>
              <a:rPr lang="en-NZ" sz="1400" b="1" dirty="0" smtClean="0">
                <a:solidFill>
                  <a:srgbClr val="F4E8BD"/>
                </a:solidFill>
                <a:latin typeface="Arial" panose="020B0604020202020204" pitchFamily="34" charset="0"/>
                <a:cs typeface="Arial" panose="020B0604020202020204" pitchFamily="34" charset="0"/>
              </a:rPr>
            </a:br>
            <a:r>
              <a:rPr lang="en-NZ" sz="1400" b="1" dirty="0" smtClean="0">
                <a:solidFill>
                  <a:srgbClr val="F4E8BD"/>
                </a:solidFill>
                <a:latin typeface="Arial" panose="020B0604020202020204" pitchFamily="34" charset="0"/>
                <a:cs typeface="Arial" panose="020B0604020202020204" pitchFamily="34" charset="0"/>
              </a:rPr>
              <a:t>of </a:t>
            </a:r>
            <a:r>
              <a:rPr lang="en-NZ" sz="1400" b="1" dirty="0">
                <a:solidFill>
                  <a:srgbClr val="F4E8BD"/>
                </a:solidFill>
                <a:latin typeface="Arial" panose="020B0604020202020204" pitchFamily="34" charset="0"/>
                <a:cs typeface="Arial" panose="020B0604020202020204" pitchFamily="34" charset="0"/>
              </a:rPr>
              <a:t>the Apostles. </a:t>
            </a:r>
            <a:endParaRPr lang="en-NZ" sz="1400" dirty="0">
              <a:solidFill>
                <a:srgbClr val="F4E8BD"/>
              </a:solidFill>
              <a:latin typeface="Arial" panose="020B0604020202020204" pitchFamily="34" charset="0"/>
              <a:cs typeface="Arial" panose="020B0604020202020204" pitchFamily="34" charset="0"/>
            </a:endParaRPr>
          </a:p>
        </p:txBody>
      </p:sp>
      <p:pic>
        <p:nvPicPr>
          <p:cNvPr id="7" name="Icon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22785" y1="73684" x2="22785" y2="73684"/>
                      </a14:backgroundRemoval>
                    </a14:imgEffect>
                  </a14:imgLayer>
                </a14:imgProps>
              </a:ext>
            </a:extLst>
          </a:blip>
          <a:stretch>
            <a:fillRect/>
          </a:stretch>
        </p:blipFill>
        <p:spPr>
          <a:xfrm>
            <a:off x="2839271" y="1405758"/>
            <a:ext cx="568709" cy="683890"/>
          </a:xfrm>
          <a:prstGeom prst="rect">
            <a:avLst/>
          </a:prstGeom>
        </p:spPr>
      </p:pic>
      <p:grpSp>
        <p:nvGrpSpPr>
          <p:cNvPr id="10" name="Group Picture"/>
          <p:cNvGrpSpPr/>
          <p:nvPr/>
        </p:nvGrpSpPr>
        <p:grpSpPr>
          <a:xfrm>
            <a:off x="3388681" y="1337052"/>
            <a:ext cx="1885011" cy="3210804"/>
            <a:chOff x="1712494" y="1529586"/>
            <a:chExt cx="1885011" cy="3210804"/>
          </a:xfrm>
        </p:grpSpPr>
        <p:sp>
          <p:nvSpPr>
            <p:cNvPr id="18" name="Oval: BG"/>
            <p:cNvSpPr/>
            <p:nvPr/>
          </p:nvSpPr>
          <p:spPr>
            <a:xfrm>
              <a:off x="1712494" y="1529586"/>
              <a:ext cx="1885011" cy="3210804"/>
            </a:xfrm>
            <a:prstGeom prst="ellipse">
              <a:avLst/>
            </a:prstGeom>
            <a:solidFill>
              <a:schemeClr val="bg1"/>
            </a:solidFill>
            <a:ln>
              <a:solidFill>
                <a:srgbClr val="EEE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Picture"/>
            <p:cNvSpPr/>
            <p:nvPr/>
          </p:nvSpPr>
          <p:spPr>
            <a:xfrm>
              <a:off x="1712494" y="1529586"/>
              <a:ext cx="1885011" cy="3210804"/>
            </a:xfrm>
            <a:prstGeom prst="ellipse">
              <a:avLst/>
            </a:prstGeom>
            <a:blipFill>
              <a:blip r:embed="rId5"/>
              <a:srcRect/>
              <a:stretch>
                <a:fillRect l="8939" t="1788" r="1299" b="62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 name="Title"/>
          <p:cNvSpPr>
            <a:spLocks noGrp="1"/>
          </p:cNvSpPr>
          <p:nvPr>
            <p:ph type="ctrTitle"/>
          </p:nvPr>
        </p:nvSpPr>
        <p:spPr>
          <a:xfrm>
            <a:off x="0" y="4579"/>
            <a:ext cx="9144000" cy="1200329"/>
          </a:xfrm>
        </p:spPr>
        <p:txBody>
          <a:bodyPr>
            <a:spAutoFit/>
          </a:bodyPr>
          <a:lstStyle/>
          <a:p>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Putting the Story of Pentecost and what followed into your own words </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59557" y="4912668"/>
            <a:ext cx="2024913" cy="230832"/>
          </a:xfrm>
          <a:prstGeom prst="rect">
            <a:avLst/>
          </a:prstGeom>
          <a:noFill/>
        </p:spPr>
        <p:txBody>
          <a:bodyPr wrap="none" rtlCol="0">
            <a:spAutoFit/>
          </a:bodyPr>
          <a:lstStyle/>
          <a:p>
            <a:pPr algn="ctr"/>
            <a:r>
              <a:rPr lang="en-GB" sz="900" dirty="0" smtClean="0">
                <a:solidFill>
                  <a:srgbClr val="F4E8BD"/>
                </a:solidFill>
                <a:latin typeface="Arial" pitchFamily="34" charset="0"/>
                <a:ea typeface="Segoe UI" pitchFamily="34" charset="0"/>
                <a:cs typeface="Arial" pitchFamily="34" charset="0"/>
              </a:rPr>
              <a:t>Click the small images to reveal text</a:t>
            </a:r>
            <a:endParaRPr lang="en-GB" sz="900" dirty="0">
              <a:solidFill>
                <a:srgbClr val="F4E8BD"/>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ppt_y</p:attrName>
                                        </p:attrNameLst>
                                      </p:cBhvr>
                                      <p:tavLst>
                                        <p:tav tm="0">
                                          <p:val>
                                            <p:strVal val="#ppt_y+#ppt_h*1.125000"/>
                                          </p:val>
                                        </p:tav>
                                        <p:tav tm="100000">
                                          <p:val>
                                            <p:strVal val="#ppt_y"/>
                                          </p:val>
                                        </p:tav>
                                      </p:tavLst>
                                    </p:anim>
                                    <p:animEffect transition="in" filter="wipe(up)">
                                      <p:cBhvr>
                                        <p:cTn id="15" dur="500"/>
                                        <p:tgtEl>
                                          <p:spTgt spid="21"/>
                                        </p:tgtEl>
                                      </p:cBhvr>
                                    </p:animEffec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up)">
                                      <p:cBhvr>
                                        <p:cTn id="22" dur="500"/>
                                        <p:tgtEl>
                                          <p:spTgt spid="23"/>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p:tgtEl>
                                          <p:spTgt spid="25"/>
                                        </p:tgtEl>
                                        <p:attrNameLst>
                                          <p:attrName>ppt_y</p:attrName>
                                        </p:attrNameLst>
                                      </p:cBhvr>
                                      <p:tavLst>
                                        <p:tav tm="0">
                                          <p:val>
                                            <p:strVal val="#ppt_y+#ppt_h*1.125000"/>
                                          </p:val>
                                        </p:tav>
                                        <p:tav tm="100000">
                                          <p:val>
                                            <p:strVal val="#ppt_y"/>
                                          </p:val>
                                        </p:tav>
                                      </p:tavLst>
                                    </p:anim>
                                    <p:animEffect transition="in" filter="wipe(up)">
                                      <p:cBhvr>
                                        <p:cTn id="29" dur="500"/>
                                        <p:tgtEl>
                                          <p:spTgt spid="25"/>
                                        </p:tgtEl>
                                      </p:cBhvr>
                                    </p:animEffec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up)">
                                      <p:cBhvr>
                                        <p:cTn id="36" dur="500"/>
                                        <p:tgtEl>
                                          <p:spTgt spid="27"/>
                                        </p:tgtEl>
                                      </p:cBhvr>
                                    </p:animEffec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7" grpId="0"/>
      <p:bldP spid="27" grpId="1"/>
      <p:bldP spid="27" grpId="2"/>
      <p:bldP spid="25" grpId="0"/>
      <p:bldP spid="25" grpId="1"/>
      <p:bldP spid="25" grpId="2"/>
      <p:bldP spid="23" grpId="0"/>
      <p:bldP spid="23" grpId="1"/>
      <p:bldP spid="23" grpId="2"/>
      <p:bldP spid="21" grpId="0"/>
      <p:bldP spid="21" grpId="1"/>
      <p:bldP spid="21" grpId="2"/>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hape: Card 1 (bottom)"/>
          <p:cNvSpPr/>
          <p:nvPr/>
        </p:nvSpPr>
        <p:spPr>
          <a:xfrm>
            <a:off x="4824107" y="1909533"/>
            <a:ext cx="3600000" cy="2628000"/>
          </a:xfrm>
          <a:prstGeom prst="roundRect">
            <a:avLst/>
          </a:prstGeom>
          <a:gradFill>
            <a:gsLst>
              <a:gs pos="32000">
                <a:srgbClr val="C00000"/>
              </a:gs>
              <a:gs pos="84000">
                <a:schemeClr val="bg1"/>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Who are the disciples of Jesus who have shared his message and passed on how to use the gifts of his Spirit to you</a:t>
            </a:r>
            <a:r>
              <a:rPr lang="en-NZ" sz="1300" dirty="0" smtClean="0">
                <a:solidFill>
                  <a:srgbClr val="F4E8BD"/>
                </a:solidFill>
                <a:latin typeface="Arial" panose="020B0604020202020204" pitchFamily="34" charset="0"/>
                <a:cs typeface="Arial" panose="020B0604020202020204" pitchFamily="34" charset="0"/>
              </a:rPr>
              <a:t>? How </a:t>
            </a:r>
            <a:r>
              <a:rPr lang="en-NZ" sz="1300" dirty="0">
                <a:solidFill>
                  <a:srgbClr val="F4E8BD"/>
                </a:solidFill>
                <a:latin typeface="Arial" panose="020B0604020202020204" pitchFamily="34" charset="0"/>
                <a:cs typeface="Arial" panose="020B0604020202020204" pitchFamily="34" charset="0"/>
              </a:rPr>
              <a:t>has this message changed the way you live,</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how you treat people and how is it is</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shaping the values you have and</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the </a:t>
            </a:r>
            <a:r>
              <a:rPr lang="en-NZ" sz="1300" dirty="0" smtClean="0">
                <a:solidFill>
                  <a:srgbClr val="F4E8BD"/>
                </a:solidFill>
                <a:latin typeface="Arial" panose="020B0604020202020204" pitchFamily="34" charset="0"/>
                <a:cs typeface="Arial" panose="020B0604020202020204" pitchFamily="34" charset="0"/>
              </a:rPr>
              <a:t>person </a:t>
            </a:r>
            <a:r>
              <a:rPr lang="en-NZ" sz="1300" dirty="0">
                <a:solidFill>
                  <a:srgbClr val="F4E8BD"/>
                </a:solidFill>
                <a:latin typeface="Arial" panose="020B0604020202020204" pitchFamily="34" charset="0"/>
                <a:cs typeface="Arial" panose="020B0604020202020204" pitchFamily="34" charset="0"/>
              </a:rPr>
              <a:t>you are becoming?</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F0000"/>
                </a:solidFill>
                <a:latin typeface="Arial" panose="020B0604020202020204" pitchFamily="34" charset="0"/>
                <a:cs typeface="Arial" panose="020B0604020202020204" pitchFamily="34" charset="0"/>
              </a:rPr>
              <a:t>Take time to consider this carefully it is very important – listen to the Spirit speaking to you in your heart, reminding you, encouraging you, prompting you and helping you to have fun and be joyful.</a:t>
            </a:r>
          </a:p>
        </p:txBody>
      </p:sp>
      <p:sp>
        <p:nvSpPr>
          <p:cNvPr id="13" name="Shape: Card 2"/>
          <p:cNvSpPr/>
          <p:nvPr/>
        </p:nvSpPr>
        <p:spPr>
          <a:xfrm>
            <a:off x="4685915" y="1766276"/>
            <a:ext cx="3600000" cy="2628000"/>
          </a:xfrm>
          <a:prstGeom prst="roundRect">
            <a:avLst/>
          </a:prstGeom>
          <a:gradFill>
            <a:gsLst>
              <a:gs pos="47000">
                <a:srgbClr val="C00000"/>
              </a:gs>
              <a:gs pos="81000">
                <a:schemeClr val="bg1"/>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The people who continue the work today that Jesus started are filled with the same Holy Spirit who filled the disciples at Pentecost. People who show kindness, forgiveness, love, fairness and all the other things</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Jesus showed are living proof that</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God’s plan worked.</a:t>
            </a:r>
          </a:p>
          <a:p>
            <a:pPr algn="ctr"/>
            <a:r>
              <a:rPr lang="en-NZ" sz="1300" dirty="0">
                <a:solidFill>
                  <a:srgbClr val="F4E8BD"/>
                </a:solidFill>
                <a:latin typeface="Arial" panose="020B0604020202020204" pitchFamily="34" charset="0"/>
                <a:cs typeface="Arial" panose="020B0604020202020204" pitchFamily="34" charset="0"/>
              </a:rPr>
              <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F0000"/>
                </a:solidFill>
                <a:latin typeface="Arial" panose="020B0604020202020204" pitchFamily="34" charset="0"/>
                <a:cs typeface="Arial" panose="020B0604020202020204" pitchFamily="34" charset="0"/>
              </a:rPr>
              <a:t>What can young people of your age do to show that you have the Spirit of Jesus working in you today? </a:t>
            </a:r>
          </a:p>
        </p:txBody>
      </p:sp>
      <p:sp>
        <p:nvSpPr>
          <p:cNvPr id="55" name="Shape: Card 3"/>
          <p:cNvSpPr/>
          <p:nvPr/>
        </p:nvSpPr>
        <p:spPr>
          <a:xfrm>
            <a:off x="4532225" y="1609902"/>
            <a:ext cx="3600000" cy="2628000"/>
          </a:xfrm>
          <a:prstGeom prst="roundRect">
            <a:avLst/>
          </a:prstGeom>
          <a:gradFill>
            <a:gsLst>
              <a:gs pos="36000">
                <a:srgbClr val="C00000"/>
              </a:gs>
              <a:gs pos="78000">
                <a:schemeClr val="bg1"/>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The people who followed the teaching of Jesus down through the ages have passed on to others the good news Jesus </a:t>
            </a:r>
            <a:r>
              <a:rPr lang="en-NZ" sz="1300" dirty="0" smtClean="0">
                <a:solidFill>
                  <a:srgbClr val="F4E8BD"/>
                </a:solidFill>
                <a:latin typeface="Arial" panose="020B0604020202020204" pitchFamily="34" charset="0"/>
                <a:cs typeface="Arial" panose="020B0604020202020204" pitchFamily="34" charset="0"/>
              </a:rPr>
              <a:t>shared, </a:t>
            </a:r>
            <a:r>
              <a:rPr lang="en-NZ" sz="1300" dirty="0">
                <a:solidFill>
                  <a:srgbClr val="F4E8BD"/>
                </a:solidFill>
                <a:latin typeface="Arial" panose="020B0604020202020204" pitchFamily="34" charset="0"/>
                <a:cs typeface="Arial" panose="020B0604020202020204" pitchFamily="34" charset="0"/>
              </a:rPr>
              <a:t>and acted on his last message to them at his Ascension to spread it to every nation.</a:t>
            </a:r>
          </a:p>
          <a:p>
            <a:pPr algn="ctr"/>
            <a:r>
              <a:rPr lang="en-NZ" sz="1300" dirty="0">
                <a:solidFill>
                  <a:srgbClr val="F4E8BD"/>
                </a:solidFill>
                <a:latin typeface="Arial" panose="020B0604020202020204" pitchFamily="34" charset="0"/>
                <a:cs typeface="Arial" panose="020B0604020202020204" pitchFamily="34" charset="0"/>
              </a:rPr>
              <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F0000"/>
                </a:solidFill>
                <a:latin typeface="Arial" panose="020B0604020202020204" pitchFamily="34" charset="0"/>
                <a:cs typeface="Arial" panose="020B0604020202020204" pitchFamily="34" charset="0"/>
              </a:rPr>
              <a:t>Can you think of any other </a:t>
            </a:r>
            <a:r>
              <a:rPr lang="en-NZ" sz="1300" dirty="0" smtClean="0">
                <a:solidFill>
                  <a:srgbClr val="FF0000"/>
                </a:solidFill>
                <a:latin typeface="Arial" panose="020B0604020202020204" pitchFamily="34" charset="0"/>
                <a:cs typeface="Arial" panose="020B0604020202020204" pitchFamily="34" charset="0"/>
              </a:rPr>
              <a:t>message</a:t>
            </a:r>
            <a:br>
              <a:rPr lang="en-NZ" sz="1300" dirty="0" smtClean="0">
                <a:solidFill>
                  <a:srgbClr val="FF0000"/>
                </a:solidFill>
                <a:latin typeface="Arial" panose="020B0604020202020204" pitchFamily="34" charset="0"/>
                <a:cs typeface="Arial" panose="020B0604020202020204" pitchFamily="34" charset="0"/>
              </a:rPr>
            </a:br>
            <a:r>
              <a:rPr lang="en-NZ" sz="1300" dirty="0" smtClean="0">
                <a:solidFill>
                  <a:srgbClr val="FF0000"/>
                </a:solidFill>
                <a:latin typeface="Arial" panose="020B0604020202020204" pitchFamily="34" charset="0"/>
                <a:cs typeface="Arial" panose="020B0604020202020204" pitchFamily="34" charset="0"/>
              </a:rPr>
              <a:t>that has </a:t>
            </a:r>
            <a:r>
              <a:rPr lang="en-NZ" sz="1300" dirty="0">
                <a:solidFill>
                  <a:srgbClr val="FF0000"/>
                </a:solidFill>
                <a:latin typeface="Arial" panose="020B0604020202020204" pitchFamily="34" charset="0"/>
                <a:cs typeface="Arial" panose="020B0604020202020204" pitchFamily="34" charset="0"/>
              </a:rPr>
              <a:t>lasted as long </a:t>
            </a:r>
            <a:r>
              <a:rPr lang="en-NZ" sz="1300" dirty="0" smtClean="0">
                <a:solidFill>
                  <a:srgbClr val="FF0000"/>
                </a:solidFill>
                <a:latin typeface="Arial" panose="020B0604020202020204" pitchFamily="34" charset="0"/>
                <a:cs typeface="Arial" panose="020B0604020202020204" pitchFamily="34" charset="0"/>
              </a:rPr>
              <a:t>as</a:t>
            </a:r>
            <a:br>
              <a:rPr lang="en-NZ" sz="1300" dirty="0" smtClean="0">
                <a:solidFill>
                  <a:srgbClr val="FF0000"/>
                </a:solidFill>
                <a:latin typeface="Arial" panose="020B0604020202020204" pitchFamily="34" charset="0"/>
                <a:cs typeface="Arial" panose="020B0604020202020204" pitchFamily="34" charset="0"/>
              </a:rPr>
            </a:br>
            <a:r>
              <a:rPr lang="en-NZ" sz="1300" dirty="0" smtClean="0">
                <a:solidFill>
                  <a:srgbClr val="FF0000"/>
                </a:solidFill>
                <a:latin typeface="Arial" panose="020B0604020202020204" pitchFamily="34" charset="0"/>
                <a:cs typeface="Arial" panose="020B0604020202020204" pitchFamily="34" charset="0"/>
              </a:rPr>
              <a:t>the </a:t>
            </a:r>
            <a:r>
              <a:rPr lang="en-NZ" sz="1300" dirty="0">
                <a:solidFill>
                  <a:srgbClr val="FF0000"/>
                </a:solidFill>
                <a:latin typeface="Arial" panose="020B0604020202020204" pitchFamily="34" charset="0"/>
                <a:cs typeface="Arial" panose="020B0604020202020204" pitchFamily="34" charset="0"/>
              </a:rPr>
              <a:t>one Jesus shared?</a:t>
            </a:r>
          </a:p>
        </p:txBody>
      </p:sp>
      <p:sp>
        <p:nvSpPr>
          <p:cNvPr id="54" name="Shape: Card 4"/>
          <p:cNvSpPr/>
          <p:nvPr/>
        </p:nvSpPr>
        <p:spPr>
          <a:xfrm>
            <a:off x="4379825" y="1457502"/>
            <a:ext cx="3600000" cy="2628000"/>
          </a:xfrm>
          <a:prstGeom prst="roundRect">
            <a:avLst/>
          </a:prstGeom>
          <a:gradFill>
            <a:gsLst>
              <a:gs pos="93000">
                <a:schemeClr val="bg1"/>
              </a:gs>
              <a:gs pos="63000">
                <a:srgbClr val="C00000"/>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God’s plan was that Jesus would return to heaven after his resurrection to assume his rightful place of glory giving him all power and authority. God planned that Jesus’ Spirit would remain on earth because God would pour the Spirit into Jesus’ disciples so they could carry on the work he had started and they would pass on to others how to use the gifts of the Spirit to build God’s kingdom.                                                                                                          </a:t>
            </a:r>
            <a:r>
              <a:rPr lang="en-NZ" sz="1300" dirty="0">
                <a:solidFill>
                  <a:srgbClr val="FF0000"/>
                </a:solidFill>
                <a:latin typeface="Arial" panose="020B0604020202020204" pitchFamily="34" charset="0"/>
                <a:cs typeface="Arial" panose="020B0604020202020204" pitchFamily="34" charset="0"/>
              </a:rPr>
              <a:t>Do you believe God’s plan worked – what evidence do you have to support your belief?</a:t>
            </a:r>
          </a:p>
        </p:txBody>
      </p:sp>
      <p:sp>
        <p:nvSpPr>
          <p:cNvPr id="53" name="Shape: Card 5"/>
          <p:cNvSpPr/>
          <p:nvPr/>
        </p:nvSpPr>
        <p:spPr>
          <a:xfrm>
            <a:off x="4227425" y="1305102"/>
            <a:ext cx="3600000" cy="2628000"/>
          </a:xfrm>
          <a:prstGeom prst="roundRect">
            <a:avLst/>
          </a:prstGeom>
          <a:gradFill>
            <a:gsLst>
              <a:gs pos="39000">
                <a:srgbClr val="C00000"/>
              </a:gs>
              <a:gs pos="78000">
                <a:schemeClr val="bg1"/>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It was through the Holy Spirit that Jesus brought God’s life, </a:t>
            </a:r>
            <a:r>
              <a:rPr lang="en-NZ" sz="1300" dirty="0" err="1">
                <a:solidFill>
                  <a:srgbClr val="F4E8BD"/>
                </a:solidFill>
                <a:latin typeface="Arial" panose="020B0604020202020204" pitchFamily="34" charset="0"/>
                <a:cs typeface="Arial" panose="020B0604020202020204" pitchFamily="34" charset="0"/>
              </a:rPr>
              <a:t>Tapu</a:t>
            </a:r>
            <a:r>
              <a:rPr lang="en-NZ" sz="1300" dirty="0">
                <a:solidFill>
                  <a:srgbClr val="F4E8BD"/>
                </a:solidFill>
                <a:latin typeface="Arial" panose="020B0604020202020204" pitchFamily="34" charset="0"/>
                <a:cs typeface="Arial" panose="020B0604020202020204" pitchFamily="34" charset="0"/>
              </a:rPr>
              <a:t> and Mana,</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4E8BD"/>
                </a:solidFill>
                <a:latin typeface="Arial" panose="020B0604020202020204" pitchFamily="34" charset="0"/>
                <a:cs typeface="Arial" panose="020B0604020202020204" pitchFamily="34" charset="0"/>
              </a:rPr>
              <a:t>God’s love, peace, justice, healing and reconciliation to people while he lived and worked with his followers on earth.</a:t>
            </a:r>
          </a:p>
          <a:p>
            <a:pPr algn="ctr"/>
            <a:r>
              <a:rPr lang="en-NZ" sz="1300" dirty="0">
                <a:solidFill>
                  <a:srgbClr val="F4E8BD"/>
                </a:solidFill>
                <a:latin typeface="Arial" panose="020B0604020202020204" pitchFamily="34" charset="0"/>
                <a:cs typeface="Arial" panose="020B0604020202020204" pitchFamily="34" charset="0"/>
              </a:rPr>
              <a:t/>
            </a:r>
            <a:br>
              <a:rPr lang="en-NZ" sz="1300" dirty="0">
                <a:solidFill>
                  <a:srgbClr val="F4E8BD"/>
                </a:solidFill>
                <a:latin typeface="Arial" panose="020B0604020202020204" pitchFamily="34" charset="0"/>
                <a:cs typeface="Arial" panose="020B0604020202020204" pitchFamily="34" charset="0"/>
              </a:rPr>
            </a:br>
            <a:r>
              <a:rPr lang="en-NZ" sz="1300" dirty="0">
                <a:solidFill>
                  <a:srgbClr val="FF0000"/>
                </a:solidFill>
                <a:latin typeface="Arial" panose="020B0604020202020204" pitchFamily="34" charset="0"/>
                <a:cs typeface="Arial" panose="020B0604020202020204" pitchFamily="34" charset="0"/>
              </a:rPr>
              <a:t>Can you </a:t>
            </a:r>
            <a:r>
              <a:rPr lang="en-NZ" sz="1300" dirty="0" smtClean="0">
                <a:solidFill>
                  <a:srgbClr val="FF0000"/>
                </a:solidFill>
                <a:latin typeface="Arial" panose="020B0604020202020204" pitchFamily="34" charset="0"/>
                <a:cs typeface="Arial" panose="020B0604020202020204" pitchFamily="34" charset="0"/>
              </a:rPr>
              <a:t>give </a:t>
            </a:r>
            <a:r>
              <a:rPr lang="en-NZ" sz="1300" dirty="0">
                <a:solidFill>
                  <a:srgbClr val="FF0000"/>
                </a:solidFill>
                <a:latin typeface="Arial" panose="020B0604020202020204" pitchFamily="34" charset="0"/>
                <a:cs typeface="Arial" panose="020B0604020202020204" pitchFamily="34" charset="0"/>
              </a:rPr>
              <a:t>an example of how </a:t>
            </a:r>
            <a:r>
              <a:rPr lang="en-NZ" sz="1300" dirty="0" smtClean="0">
                <a:solidFill>
                  <a:srgbClr val="FF0000"/>
                </a:solidFill>
                <a:latin typeface="Arial" panose="020B0604020202020204" pitchFamily="34" charset="0"/>
                <a:cs typeface="Arial" panose="020B0604020202020204" pitchFamily="34" charset="0"/>
              </a:rPr>
              <a:t>Jesus</a:t>
            </a:r>
            <a:br>
              <a:rPr lang="en-NZ" sz="1300" dirty="0" smtClean="0">
                <a:solidFill>
                  <a:srgbClr val="FF0000"/>
                </a:solidFill>
                <a:latin typeface="Arial" panose="020B0604020202020204" pitchFamily="34" charset="0"/>
                <a:cs typeface="Arial" panose="020B0604020202020204" pitchFamily="34" charset="0"/>
              </a:rPr>
            </a:br>
            <a:r>
              <a:rPr lang="en-NZ" sz="1300" dirty="0" smtClean="0">
                <a:solidFill>
                  <a:srgbClr val="FF0000"/>
                </a:solidFill>
                <a:latin typeface="Arial" panose="020B0604020202020204" pitchFamily="34" charset="0"/>
                <a:cs typeface="Arial" panose="020B0604020202020204" pitchFamily="34" charset="0"/>
              </a:rPr>
              <a:t>used </a:t>
            </a:r>
            <a:r>
              <a:rPr lang="en-NZ" sz="1300" dirty="0">
                <a:solidFill>
                  <a:srgbClr val="FF0000"/>
                </a:solidFill>
                <a:latin typeface="Arial" panose="020B0604020202020204" pitchFamily="34" charset="0"/>
                <a:cs typeface="Arial" panose="020B0604020202020204" pitchFamily="34" charset="0"/>
              </a:rPr>
              <a:t>these gifts of the Spirit while</a:t>
            </a:r>
            <a:br>
              <a:rPr lang="en-NZ" sz="1300" dirty="0">
                <a:solidFill>
                  <a:srgbClr val="FF0000"/>
                </a:solidFill>
                <a:latin typeface="Arial" panose="020B0604020202020204" pitchFamily="34" charset="0"/>
                <a:cs typeface="Arial" panose="020B0604020202020204" pitchFamily="34" charset="0"/>
              </a:rPr>
            </a:br>
            <a:r>
              <a:rPr lang="en-NZ" sz="1300" dirty="0">
                <a:solidFill>
                  <a:srgbClr val="FF0000"/>
                </a:solidFill>
                <a:latin typeface="Arial" panose="020B0604020202020204" pitchFamily="34" charset="0"/>
                <a:cs typeface="Arial" panose="020B0604020202020204" pitchFamily="34" charset="0"/>
              </a:rPr>
              <a:t>he worked on earth?</a:t>
            </a:r>
          </a:p>
        </p:txBody>
      </p:sp>
      <p:sp>
        <p:nvSpPr>
          <p:cNvPr id="52" name="Shape: Card 6 (top)"/>
          <p:cNvSpPr/>
          <p:nvPr/>
        </p:nvSpPr>
        <p:spPr>
          <a:xfrm>
            <a:off x="4075025" y="1152702"/>
            <a:ext cx="3600000" cy="2628000"/>
          </a:xfrm>
          <a:prstGeom prst="roundRect">
            <a:avLst/>
          </a:prstGeom>
          <a:gradFill>
            <a:gsLst>
              <a:gs pos="40000">
                <a:srgbClr val="C00000"/>
              </a:gs>
              <a:gs pos="72000">
                <a:schemeClr val="bg1">
                  <a:lumMod val="94000"/>
                </a:schemeClr>
              </a:gs>
            </a:gsLst>
            <a:lin ang="5400000" scaled="1"/>
          </a:gradFill>
          <a:ln w="82550" cmpd="thickThi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300" dirty="0">
                <a:solidFill>
                  <a:srgbClr val="F4E8BD"/>
                </a:solidFill>
                <a:latin typeface="Arial" panose="020B0604020202020204" pitchFamily="34" charset="0"/>
                <a:cs typeface="Arial" panose="020B0604020202020204" pitchFamily="34" charset="0"/>
              </a:rPr>
              <a:t>The Spirit that was sent at </a:t>
            </a:r>
            <a:r>
              <a:rPr lang="en-NZ" sz="1300" dirty="0" smtClean="0">
                <a:solidFill>
                  <a:srgbClr val="F4E8BD"/>
                </a:solidFill>
                <a:latin typeface="Arial" panose="020B0604020202020204" pitchFamily="34" charset="0"/>
                <a:cs typeface="Arial" panose="020B0604020202020204" pitchFamily="34" charset="0"/>
              </a:rPr>
              <a:t>Pentecost</a:t>
            </a:r>
            <a:br>
              <a:rPr lang="en-NZ" sz="1300" dirty="0" smtClean="0">
                <a:solidFill>
                  <a:srgbClr val="F4E8BD"/>
                </a:solidFill>
                <a:latin typeface="Arial" panose="020B0604020202020204" pitchFamily="34" charset="0"/>
                <a:cs typeface="Arial" panose="020B0604020202020204" pitchFamily="34" charset="0"/>
              </a:rPr>
            </a:br>
            <a:r>
              <a:rPr lang="en-NZ" sz="1300" dirty="0" smtClean="0">
                <a:solidFill>
                  <a:srgbClr val="F4E8BD"/>
                </a:solidFill>
                <a:latin typeface="Arial" panose="020B0604020202020204" pitchFamily="34" charset="0"/>
                <a:cs typeface="Arial" panose="020B0604020202020204" pitchFamily="34" charset="0"/>
              </a:rPr>
              <a:t>into </a:t>
            </a:r>
            <a:r>
              <a:rPr lang="en-NZ" sz="1300" dirty="0">
                <a:solidFill>
                  <a:srgbClr val="F4E8BD"/>
                </a:solidFill>
                <a:latin typeface="Arial" panose="020B0604020202020204" pitchFamily="34" charset="0"/>
                <a:cs typeface="Arial" panose="020B0604020202020204" pitchFamily="34" charset="0"/>
              </a:rPr>
              <a:t>the first members of the Church </a:t>
            </a:r>
            <a:r>
              <a:rPr lang="en-NZ" sz="1300" dirty="0" smtClean="0">
                <a:solidFill>
                  <a:srgbClr val="F4E8BD"/>
                </a:solidFill>
                <a:latin typeface="Arial" panose="020B0604020202020204" pitchFamily="34" charset="0"/>
                <a:cs typeface="Arial" panose="020B0604020202020204" pitchFamily="34" charset="0"/>
              </a:rPr>
              <a:t>is</a:t>
            </a:r>
            <a:br>
              <a:rPr lang="en-NZ" sz="1300" dirty="0" smtClean="0">
                <a:solidFill>
                  <a:srgbClr val="F4E8BD"/>
                </a:solidFill>
                <a:latin typeface="Arial" panose="020B0604020202020204" pitchFamily="34" charset="0"/>
                <a:cs typeface="Arial" panose="020B0604020202020204" pitchFamily="34" charset="0"/>
              </a:rPr>
            </a:br>
            <a:r>
              <a:rPr lang="en-NZ" sz="1300" dirty="0" smtClean="0">
                <a:solidFill>
                  <a:srgbClr val="F4E8BD"/>
                </a:solidFill>
                <a:latin typeface="Arial" panose="020B0604020202020204" pitchFamily="34" charset="0"/>
                <a:cs typeface="Arial" panose="020B0604020202020204" pitchFamily="34" charset="0"/>
              </a:rPr>
              <a:t>the </a:t>
            </a:r>
            <a:r>
              <a:rPr lang="en-NZ" sz="1300" dirty="0">
                <a:solidFill>
                  <a:srgbClr val="F4E8BD"/>
                </a:solidFill>
                <a:latin typeface="Arial" panose="020B0604020202020204" pitchFamily="34" charset="0"/>
                <a:cs typeface="Arial" panose="020B0604020202020204" pitchFamily="34" charset="0"/>
              </a:rPr>
              <a:t>Spirit of </a:t>
            </a:r>
            <a:r>
              <a:rPr lang="en-NZ" sz="1300" dirty="0" smtClean="0">
                <a:solidFill>
                  <a:srgbClr val="F4E8BD"/>
                </a:solidFill>
                <a:latin typeface="Arial" panose="020B0604020202020204" pitchFamily="34" charset="0"/>
                <a:cs typeface="Arial" panose="020B0604020202020204" pitchFamily="34" charset="0"/>
              </a:rPr>
              <a:t>Jesus.</a:t>
            </a:r>
          </a:p>
          <a:p>
            <a:pPr algn="ctr"/>
            <a:r>
              <a:rPr lang="en-NZ" sz="1300" dirty="0" smtClean="0">
                <a:solidFill>
                  <a:srgbClr val="F4E8BD"/>
                </a:solidFill>
                <a:latin typeface="Arial" panose="020B0604020202020204" pitchFamily="34" charset="0"/>
                <a:cs typeface="Arial" panose="020B0604020202020204" pitchFamily="34" charset="0"/>
              </a:rPr>
              <a:t/>
            </a:r>
            <a:br>
              <a:rPr lang="en-NZ" sz="1300" dirty="0" smtClean="0">
                <a:solidFill>
                  <a:srgbClr val="F4E8BD"/>
                </a:solidFill>
                <a:latin typeface="Arial" panose="020B0604020202020204" pitchFamily="34" charset="0"/>
                <a:cs typeface="Arial" panose="020B0604020202020204" pitchFamily="34" charset="0"/>
              </a:rPr>
            </a:br>
            <a:r>
              <a:rPr lang="en-NZ" sz="1300" dirty="0" smtClean="0">
                <a:solidFill>
                  <a:srgbClr val="FF0000"/>
                </a:solidFill>
                <a:latin typeface="Arial" panose="020B0604020202020204" pitchFamily="34" charset="0"/>
                <a:cs typeface="Arial" panose="020B0604020202020204" pitchFamily="34" charset="0"/>
              </a:rPr>
              <a:t>How </a:t>
            </a:r>
            <a:r>
              <a:rPr lang="en-NZ" sz="1300" dirty="0">
                <a:solidFill>
                  <a:srgbClr val="FF0000"/>
                </a:solidFill>
                <a:latin typeface="Arial" panose="020B0604020202020204" pitchFamily="34" charset="0"/>
                <a:cs typeface="Arial" panose="020B0604020202020204" pitchFamily="34" charset="0"/>
              </a:rPr>
              <a:t>long ago did this happen?</a:t>
            </a:r>
          </a:p>
        </p:txBody>
      </p:sp>
      <p:sp>
        <p:nvSpPr>
          <p:cNvPr id="33" name="Title"/>
          <p:cNvSpPr txBox="1">
            <a:spLocks/>
          </p:cNvSpPr>
          <p:nvPr/>
        </p:nvSpPr>
        <p:spPr>
          <a:xfrm>
            <a:off x="0" y="75156"/>
            <a:ext cx="9144000" cy="90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The work of the Holy </a:t>
            </a:r>
            <a:r>
              <a:rPr lang="en-NZ" sz="3600" dirty="0" smtClean="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Spirit</a:t>
            </a:r>
            <a:br>
              <a:rPr lang="en-NZ" sz="3600" dirty="0" smtClean="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br>
            <a:r>
              <a:rPr lang="en-NZ" sz="3600" dirty="0" err="1" smtClean="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Te</a:t>
            </a:r>
            <a:r>
              <a:rPr lang="en-NZ" sz="3600" dirty="0" smtClean="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 </a:t>
            </a:r>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Wairua </a:t>
            </a:r>
            <a:r>
              <a:rPr lang="en-NZ" sz="3600" dirty="0" err="1">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Tapu</a:t>
            </a:r>
            <a:r>
              <a:rPr lang="en-NZ"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 in the Church today</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57" name="Textbox: Tool instructions"/>
          <p:cNvSpPr txBox="1"/>
          <p:nvPr/>
        </p:nvSpPr>
        <p:spPr>
          <a:xfrm>
            <a:off x="3723051" y="4912668"/>
            <a:ext cx="1697902" cy="230832"/>
          </a:xfrm>
          <a:prstGeom prst="rect">
            <a:avLst/>
          </a:prstGeom>
          <a:noFill/>
        </p:spPr>
        <p:txBody>
          <a:bodyPr wrap="none" rtlCol="0">
            <a:spAutoFit/>
          </a:bodyPr>
          <a:lstStyle/>
          <a:p>
            <a:pPr algn="ctr"/>
            <a:r>
              <a:rPr lang="en-GB" sz="900" dirty="0" smtClean="0">
                <a:solidFill>
                  <a:srgbClr val="F4E8BD"/>
                </a:solidFill>
                <a:latin typeface="Arial" pitchFamily="34" charset="0"/>
                <a:ea typeface="Segoe UI" pitchFamily="34" charset="0"/>
                <a:cs typeface="Arial" pitchFamily="34" charset="0"/>
              </a:rPr>
              <a:t>Click the top card to discard it</a:t>
            </a:r>
            <a:endParaRPr lang="en-GB" sz="900" dirty="0">
              <a:solidFill>
                <a:srgbClr val="F4E8BD"/>
              </a:solidFill>
              <a:latin typeface="Arial" pitchFamily="34" charset="0"/>
              <a:ea typeface="Segoe UI" pitchFamily="34" charset="0"/>
              <a:cs typeface="Arial" pitchFamily="34" charset="0"/>
            </a:endParaRPr>
          </a:p>
        </p:txBody>
      </p:sp>
      <p:pic>
        <p:nvPicPr>
          <p:cNvPr id="3" name="Picture 2"/>
          <p:cNvPicPr>
            <a:picLocks noChangeAspect="1"/>
          </p:cNvPicPr>
          <p:nvPr/>
        </p:nvPicPr>
        <p:blipFill>
          <a:blip r:embed="rId3"/>
          <a:stretch>
            <a:fillRect/>
          </a:stretch>
        </p:blipFill>
        <p:spPr>
          <a:xfrm>
            <a:off x="683844" y="1166907"/>
            <a:ext cx="2797289" cy="3729719"/>
          </a:xfrm>
          <a:prstGeom prst="rect">
            <a:avLst/>
          </a:prstGeom>
        </p:spPr>
      </p:pic>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4"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4"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4"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6"/>
                    </p:tgtEl>
                  </p:cond>
                </p:stCondLst>
                <p:endSync evt="end" delay="0">
                  <p:rtn val="all"/>
                </p:endSync>
                <p:childTnLst>
                  <p:par>
                    <p:cTn id="32" fill="hold">
                      <p:stCondLst>
                        <p:cond delay="0"/>
                      </p:stCondLst>
                      <p:childTnLst>
                        <p:par>
                          <p:cTn id="33" fill="hold">
                            <p:stCondLst>
                              <p:cond delay="0"/>
                            </p:stCondLst>
                            <p:childTnLst>
                              <p:par>
                                <p:cTn id="34" presetID="2" presetClass="exit" presetSubtype="3" fill="hold" grpId="0" nodeType="clickEffect">
                                  <p:stCondLst>
                                    <p:cond delay="0"/>
                                  </p:stCondLst>
                                  <p:childTnLst>
                                    <p:anim calcmode="lin" valueType="num">
                                      <p:cBhvr additive="base">
                                        <p:cTn id="35" dur="500"/>
                                        <p:tgtEl>
                                          <p:spTgt spid="56"/>
                                        </p:tgtEl>
                                        <p:attrNameLst>
                                          <p:attrName>ppt_x</p:attrName>
                                        </p:attrNameLst>
                                      </p:cBhvr>
                                      <p:tavLst>
                                        <p:tav tm="0">
                                          <p:val>
                                            <p:strVal val="ppt_x"/>
                                          </p:val>
                                        </p:tav>
                                        <p:tav tm="100000">
                                          <p:val>
                                            <p:strVal val="1+ppt_w/2"/>
                                          </p:val>
                                        </p:tav>
                                      </p:tavLst>
                                    </p:anim>
                                    <p:anim calcmode="lin" valueType="num">
                                      <p:cBhvr additive="base">
                                        <p:cTn id="36" dur="500"/>
                                        <p:tgtEl>
                                          <p:spTgt spid="56"/>
                                        </p:tgtEl>
                                        <p:attrNameLst>
                                          <p:attrName>ppt_y</p:attrName>
                                        </p:attrNameLst>
                                      </p:cBhvr>
                                      <p:tavLst>
                                        <p:tav tm="0">
                                          <p:val>
                                            <p:strVal val="ppt_y"/>
                                          </p:val>
                                        </p:tav>
                                        <p:tav tm="100000">
                                          <p:val>
                                            <p:strVal val="0-ppt_h/2"/>
                                          </p:val>
                                        </p:tav>
                                      </p:tavLst>
                                    </p:anim>
                                    <p:set>
                                      <p:cBhvr>
                                        <p:cTn id="3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 presetClass="exit" presetSubtype="3" fill="hold" grpId="0" nodeType="clickEffect">
                                  <p:stCondLst>
                                    <p:cond delay="0"/>
                                  </p:stCondLst>
                                  <p:childTnLst>
                                    <p:anim calcmode="lin" valueType="num">
                                      <p:cBhvr additive="base">
                                        <p:cTn id="42" dur="500"/>
                                        <p:tgtEl>
                                          <p:spTgt spid="55"/>
                                        </p:tgtEl>
                                        <p:attrNameLst>
                                          <p:attrName>ppt_x</p:attrName>
                                        </p:attrNameLst>
                                      </p:cBhvr>
                                      <p:tavLst>
                                        <p:tav tm="0">
                                          <p:val>
                                            <p:strVal val="ppt_x"/>
                                          </p:val>
                                        </p:tav>
                                        <p:tav tm="100000">
                                          <p:val>
                                            <p:strVal val="1+ppt_w/2"/>
                                          </p:val>
                                        </p:tav>
                                      </p:tavLst>
                                    </p:anim>
                                    <p:anim calcmode="lin" valueType="num">
                                      <p:cBhvr additive="base">
                                        <p:cTn id="43" dur="500"/>
                                        <p:tgtEl>
                                          <p:spTgt spid="55"/>
                                        </p:tgtEl>
                                        <p:attrNameLst>
                                          <p:attrName>ppt_y</p:attrName>
                                        </p:attrNameLst>
                                      </p:cBhvr>
                                      <p:tavLst>
                                        <p:tav tm="0">
                                          <p:val>
                                            <p:strVal val="ppt_y"/>
                                          </p:val>
                                        </p:tav>
                                        <p:tav tm="100000">
                                          <p:val>
                                            <p:strVal val="0-ppt_h/2"/>
                                          </p:val>
                                        </p:tav>
                                      </p:tavLst>
                                    </p:anim>
                                    <p:set>
                                      <p:cBhvr>
                                        <p:cTn id="4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2" presetClass="exit" presetSubtype="3" fill="hold" grpId="0" nodeType="clickEffect">
                                  <p:stCondLst>
                                    <p:cond delay="0"/>
                                  </p:stCondLst>
                                  <p:childTnLst>
                                    <p:anim calcmode="lin" valueType="num">
                                      <p:cBhvr additive="base">
                                        <p:cTn id="49" dur="500"/>
                                        <p:tgtEl>
                                          <p:spTgt spid="54"/>
                                        </p:tgtEl>
                                        <p:attrNameLst>
                                          <p:attrName>ppt_x</p:attrName>
                                        </p:attrNameLst>
                                      </p:cBhvr>
                                      <p:tavLst>
                                        <p:tav tm="0">
                                          <p:val>
                                            <p:strVal val="ppt_x"/>
                                          </p:val>
                                        </p:tav>
                                        <p:tav tm="100000">
                                          <p:val>
                                            <p:strVal val="1+ppt_w/2"/>
                                          </p:val>
                                        </p:tav>
                                      </p:tavLst>
                                    </p:anim>
                                    <p:anim calcmode="lin" valueType="num">
                                      <p:cBhvr additive="base">
                                        <p:cTn id="50" dur="500"/>
                                        <p:tgtEl>
                                          <p:spTgt spid="54"/>
                                        </p:tgtEl>
                                        <p:attrNameLst>
                                          <p:attrName>ppt_y</p:attrName>
                                        </p:attrNameLst>
                                      </p:cBhvr>
                                      <p:tavLst>
                                        <p:tav tm="0">
                                          <p:val>
                                            <p:strVal val="ppt_y"/>
                                          </p:val>
                                        </p:tav>
                                        <p:tav tm="100000">
                                          <p:val>
                                            <p:strVal val="0-ppt_h/2"/>
                                          </p:val>
                                        </p:tav>
                                      </p:tavLst>
                                    </p:anim>
                                    <p:set>
                                      <p:cBhvr>
                                        <p:cTn id="5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2" restart="whenNotActive" fill="hold" evtFilter="cancelBubble" nodeType="interactiveSeq">
                <p:stCondLst>
                  <p:cond evt="onClick" delay="0">
                    <p:tgtEl>
                      <p:spTgt spid="53"/>
                    </p:tgtEl>
                  </p:cond>
                </p:stCondLst>
                <p:endSync evt="end" delay="0">
                  <p:rtn val="all"/>
                </p:endSync>
                <p:childTnLst>
                  <p:par>
                    <p:cTn id="53" fill="hold">
                      <p:stCondLst>
                        <p:cond delay="0"/>
                      </p:stCondLst>
                      <p:childTnLst>
                        <p:par>
                          <p:cTn id="54" fill="hold">
                            <p:stCondLst>
                              <p:cond delay="0"/>
                            </p:stCondLst>
                            <p:childTnLst>
                              <p:par>
                                <p:cTn id="55" presetID="2" presetClass="exit" presetSubtype="3" fill="hold" grpId="0" nodeType="clickEffect">
                                  <p:stCondLst>
                                    <p:cond delay="0"/>
                                  </p:stCondLst>
                                  <p:childTnLst>
                                    <p:anim calcmode="lin" valueType="num">
                                      <p:cBhvr additive="base">
                                        <p:cTn id="56" dur="500"/>
                                        <p:tgtEl>
                                          <p:spTgt spid="53"/>
                                        </p:tgtEl>
                                        <p:attrNameLst>
                                          <p:attrName>ppt_x</p:attrName>
                                        </p:attrNameLst>
                                      </p:cBhvr>
                                      <p:tavLst>
                                        <p:tav tm="0">
                                          <p:val>
                                            <p:strVal val="ppt_x"/>
                                          </p:val>
                                        </p:tav>
                                        <p:tav tm="100000">
                                          <p:val>
                                            <p:strVal val="1+ppt_w/2"/>
                                          </p:val>
                                        </p:tav>
                                      </p:tavLst>
                                    </p:anim>
                                    <p:anim calcmode="lin" valueType="num">
                                      <p:cBhvr additive="base">
                                        <p:cTn id="57" dur="500"/>
                                        <p:tgtEl>
                                          <p:spTgt spid="53"/>
                                        </p:tgtEl>
                                        <p:attrNameLst>
                                          <p:attrName>ppt_y</p:attrName>
                                        </p:attrNameLst>
                                      </p:cBhvr>
                                      <p:tavLst>
                                        <p:tav tm="0">
                                          <p:val>
                                            <p:strVal val="ppt_y"/>
                                          </p:val>
                                        </p:tav>
                                        <p:tav tm="100000">
                                          <p:val>
                                            <p:strVal val="0-ppt_h/2"/>
                                          </p:val>
                                        </p:tav>
                                      </p:tavLst>
                                    </p:anim>
                                    <p:set>
                                      <p:cBhvr>
                                        <p:cTn id="5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2" presetClass="exit" presetSubtype="3" fill="hold" grpId="0" nodeType="clickEffect">
                                  <p:stCondLst>
                                    <p:cond delay="0"/>
                                  </p:stCondLst>
                                  <p:childTnLst>
                                    <p:anim calcmode="lin" valueType="num">
                                      <p:cBhvr additive="base">
                                        <p:cTn id="63" dur="500"/>
                                        <p:tgtEl>
                                          <p:spTgt spid="52"/>
                                        </p:tgtEl>
                                        <p:attrNameLst>
                                          <p:attrName>ppt_x</p:attrName>
                                        </p:attrNameLst>
                                      </p:cBhvr>
                                      <p:tavLst>
                                        <p:tav tm="0">
                                          <p:val>
                                            <p:strVal val="ppt_x"/>
                                          </p:val>
                                        </p:tav>
                                        <p:tav tm="100000">
                                          <p:val>
                                            <p:strVal val="1+ppt_w/2"/>
                                          </p:val>
                                        </p:tav>
                                      </p:tavLst>
                                    </p:anim>
                                    <p:anim calcmode="lin" valueType="num">
                                      <p:cBhvr additive="base">
                                        <p:cTn id="64" dur="500"/>
                                        <p:tgtEl>
                                          <p:spTgt spid="52"/>
                                        </p:tgtEl>
                                        <p:attrNameLst>
                                          <p:attrName>ppt_y</p:attrName>
                                        </p:attrNameLst>
                                      </p:cBhvr>
                                      <p:tavLst>
                                        <p:tav tm="0">
                                          <p:val>
                                            <p:strVal val="ppt_y"/>
                                          </p:val>
                                        </p:tav>
                                        <p:tav tm="100000">
                                          <p:val>
                                            <p:strVal val="0-ppt_h/2"/>
                                          </p:val>
                                        </p:tav>
                                      </p:tavLst>
                                    </p:anim>
                                    <p:set>
                                      <p:cBhvr>
                                        <p:cTn id="6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2"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3" nodeType="clickEffect">
                                  <p:stCondLst>
                                    <p:cond delay="0"/>
                                  </p:stCondLst>
                                  <p:childTnLst>
                                    <p:set>
                                      <p:cBhvr>
                                        <p:cTn id="83" dur="1" fill="hold">
                                          <p:stCondLst>
                                            <p:cond delay="0"/>
                                          </p:stCondLst>
                                        </p:cTn>
                                        <p:tgtEl>
                                          <p:spTgt spid="56"/>
                                        </p:tgtEl>
                                        <p:attrNameLst>
                                          <p:attrName>style.visibility</p:attrName>
                                        </p:attrNameLst>
                                      </p:cBhvr>
                                      <p:to>
                                        <p:strVal val="visible"/>
                                      </p:to>
                                    </p:set>
                                  </p:childTnLst>
                                </p:cTn>
                              </p:par>
                              <p:par>
                                <p:cTn id="84" presetID="1" presetClass="entr" presetSubtype="0" fill="hold" grpId="3" nodeType="withEffect">
                                  <p:stCondLst>
                                    <p:cond delay="0"/>
                                  </p:stCondLst>
                                  <p:childTnLst>
                                    <p:set>
                                      <p:cBhvr>
                                        <p:cTn id="85" dur="1" fill="hold">
                                          <p:stCondLst>
                                            <p:cond delay="0"/>
                                          </p:stCondLst>
                                        </p:cTn>
                                        <p:tgtEl>
                                          <p:spTgt spid="55"/>
                                        </p:tgtEl>
                                        <p:attrNameLst>
                                          <p:attrName>style.visibility</p:attrName>
                                        </p:attrNameLst>
                                      </p:cBhvr>
                                      <p:to>
                                        <p:strVal val="visible"/>
                                      </p:to>
                                    </p:set>
                                  </p:childTnLst>
                                </p:cTn>
                              </p:par>
                              <p:par>
                                <p:cTn id="86" presetID="1" presetClass="entr" presetSubtype="0" fill="hold" grpId="3" nodeType="with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par>
                                <p:cTn id="88" presetID="1" presetClass="entr" presetSubtype="0" fill="hold" grpId="3" nodeType="withEffect">
                                  <p:stCondLst>
                                    <p:cond delay="0"/>
                                  </p:stCondLst>
                                  <p:childTnLst>
                                    <p:set>
                                      <p:cBhvr>
                                        <p:cTn id="89" dur="1" fill="hold">
                                          <p:stCondLst>
                                            <p:cond delay="0"/>
                                          </p:stCondLst>
                                        </p:cTn>
                                        <p:tgtEl>
                                          <p:spTgt spid="53"/>
                                        </p:tgtEl>
                                        <p:attrNameLst>
                                          <p:attrName>style.visibility</p:attrName>
                                        </p:attrNameLst>
                                      </p:cBhvr>
                                      <p:to>
                                        <p:strVal val="visible"/>
                                      </p:to>
                                    </p:set>
                                  </p:childTnLst>
                                </p:cTn>
                              </p:par>
                              <p:par>
                                <p:cTn id="90" presetID="1" presetClass="entr" presetSubtype="0" fill="hold" grpId="3" nodeType="with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2" presetClass="exit" presetSubtype="3" fill="hold" grpId="0" nodeType="clickEffect">
                                  <p:stCondLst>
                                    <p:cond delay="0"/>
                                  </p:stCondLst>
                                  <p:childTnLst>
                                    <p:anim calcmode="lin" valueType="num">
                                      <p:cBhvr additive="base">
                                        <p:cTn id="96" dur="500"/>
                                        <p:tgtEl>
                                          <p:spTgt spid="13"/>
                                        </p:tgtEl>
                                        <p:attrNameLst>
                                          <p:attrName>ppt_x</p:attrName>
                                        </p:attrNameLst>
                                      </p:cBhvr>
                                      <p:tavLst>
                                        <p:tav tm="0">
                                          <p:val>
                                            <p:strVal val="ppt_x"/>
                                          </p:val>
                                        </p:tav>
                                        <p:tav tm="100000">
                                          <p:val>
                                            <p:strVal val="1+ppt_w/2"/>
                                          </p:val>
                                        </p:tav>
                                      </p:tavLst>
                                    </p:anim>
                                    <p:anim calcmode="lin" valueType="num">
                                      <p:cBhvr additive="base">
                                        <p:cTn id="97" dur="500"/>
                                        <p:tgtEl>
                                          <p:spTgt spid="13"/>
                                        </p:tgtEl>
                                        <p:attrNameLst>
                                          <p:attrName>ppt_y</p:attrName>
                                        </p:attrNameLst>
                                      </p:cBhvr>
                                      <p:tavLst>
                                        <p:tav tm="0">
                                          <p:val>
                                            <p:strVal val="ppt_y"/>
                                          </p:val>
                                        </p:tav>
                                        <p:tav tm="100000">
                                          <p:val>
                                            <p:strVal val="0-ppt_h/2"/>
                                          </p:val>
                                        </p:tav>
                                      </p:tavLst>
                                    </p:anim>
                                    <p:set>
                                      <p:cBhvr>
                                        <p:cTn id="9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6" grpId="0" animBg="1"/>
      <p:bldP spid="56" grpId="2" animBg="1"/>
      <p:bldP spid="56" grpId="3" animBg="1"/>
      <p:bldP spid="56" grpId="4" animBg="1"/>
      <p:bldP spid="13" grpId="0" animBg="1"/>
      <p:bldP spid="13" grpId="1" animBg="1"/>
      <p:bldP spid="13" grpId="2" animBg="1"/>
      <p:bldP spid="13" grpId="3" animBg="1"/>
      <p:bldP spid="55" grpId="0" animBg="1"/>
      <p:bldP spid="55" grpId="2" animBg="1"/>
      <p:bldP spid="55" grpId="3" animBg="1"/>
      <p:bldP spid="55" grpId="4" animBg="1"/>
      <p:bldP spid="54" grpId="0" animBg="1"/>
      <p:bldP spid="54" grpId="2" animBg="1"/>
      <p:bldP spid="54" grpId="3" animBg="1"/>
      <p:bldP spid="54" grpId="4" animBg="1"/>
      <p:bldP spid="53" grpId="0" animBg="1"/>
      <p:bldP spid="53" grpId="2" animBg="1"/>
      <p:bldP spid="53" grpId="3" animBg="1"/>
      <p:bldP spid="53" grpId="4" animBg="1"/>
      <p:bldP spid="52" grpId="0" animBg="1"/>
      <p:bldP spid="52" grpId="2" animBg="1"/>
      <p:bldP spid="52" grpId="3" animBg="1"/>
      <p:bldP spid="52"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o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5" y="739784"/>
            <a:ext cx="4097604" cy="4403716"/>
          </a:xfrm>
          <a:prstGeom prst="rect">
            <a:avLst/>
          </a:prstGeom>
        </p:spPr>
      </p:pic>
      <p:sp>
        <p:nvSpPr>
          <p:cNvPr id="9" name="Scroll title"/>
          <p:cNvSpPr txBox="1"/>
          <p:nvPr/>
        </p:nvSpPr>
        <p:spPr>
          <a:xfrm>
            <a:off x="708660" y="982133"/>
            <a:ext cx="2979420" cy="369332"/>
          </a:xfrm>
          <a:prstGeom prst="rect">
            <a:avLst/>
          </a:prstGeom>
          <a:noFill/>
        </p:spPr>
        <p:txBody>
          <a:bodyPr wrap="square" rtlCol="0">
            <a:spAutoFit/>
          </a:bodyPr>
          <a:lstStyle/>
          <a:p>
            <a:pPr algn="ctr"/>
            <a:r>
              <a:rPr lang="en-US" b="1" i="1" dirty="0" smtClean="0">
                <a:latin typeface="Charlemagne Std" panose="04020705060702020204" pitchFamily="82" charset="0"/>
                <a:cs typeface="Arial" panose="020B0604020202020204" pitchFamily="34" charset="0"/>
              </a:rPr>
              <a:t>John 20:19-23</a:t>
            </a:r>
            <a:endParaRPr lang="en-NZ" b="1" i="1" dirty="0">
              <a:latin typeface="Charlemagne Std" panose="04020705060702020204" pitchFamily="82" charset="0"/>
              <a:cs typeface="Arial" panose="020B0604020202020204" pitchFamily="34" charset="0"/>
            </a:endParaRPr>
          </a:p>
        </p:txBody>
      </p:sp>
      <p:sp>
        <p:nvSpPr>
          <p:cNvPr id="10" name="Scroll text"/>
          <p:cNvSpPr txBox="1"/>
          <p:nvPr/>
        </p:nvSpPr>
        <p:spPr>
          <a:xfrm>
            <a:off x="750772" y="1586873"/>
            <a:ext cx="2983831" cy="2677656"/>
          </a:xfrm>
          <a:prstGeom prst="rect">
            <a:avLst/>
          </a:prstGeom>
          <a:noFill/>
        </p:spPr>
        <p:txBody>
          <a:bodyPr wrap="square" lIns="0" rIns="0" rtlCol="0">
            <a:spAutoFit/>
          </a:bodyPr>
          <a:lstStyle/>
          <a:p>
            <a:r>
              <a:rPr lang="en-US" sz="1200" baseline="30000" dirty="0" smtClean="0">
                <a:latin typeface="Arial" panose="020B0604020202020204" pitchFamily="34" charset="0"/>
                <a:cs typeface="Arial" panose="020B0604020202020204" pitchFamily="34" charset="0"/>
              </a:rPr>
              <a:t>19</a:t>
            </a:r>
            <a:r>
              <a:rPr lang="en-US" sz="1200" dirty="0" smtClean="0">
                <a:latin typeface="Arial" panose="020B0604020202020204" pitchFamily="34" charset="0"/>
                <a:cs typeface="Arial" panose="020B0604020202020204" pitchFamily="34" charset="0"/>
              </a:rPr>
              <a:t>Then, the same day at evening, being the first day of the week, when the doors were shut where the disciples were assembled, for fear of the Jews, Jesus came and stood in the midst, and said to them, ‘Peace be with you”.</a:t>
            </a:r>
          </a:p>
          <a:p>
            <a:endParaRPr lang="en-US" sz="1200" dirty="0" smtClean="0">
              <a:latin typeface="Arial" panose="020B0604020202020204" pitchFamily="34" charset="0"/>
              <a:cs typeface="Arial" panose="020B0604020202020204" pitchFamily="34" charset="0"/>
            </a:endParaRPr>
          </a:p>
          <a:p>
            <a:r>
              <a:rPr lang="en-US" sz="1200" baseline="30000" dirty="0" smtClean="0">
                <a:latin typeface="Arial" panose="020B0604020202020204" pitchFamily="34" charset="0"/>
                <a:cs typeface="Arial" panose="020B0604020202020204" pitchFamily="34" charset="0"/>
              </a:rPr>
              <a:t>21</a:t>
            </a:r>
            <a:r>
              <a:rPr lang="en-US" sz="1200" dirty="0" smtClean="0">
                <a:latin typeface="Arial" panose="020B0604020202020204" pitchFamily="34" charset="0"/>
                <a:cs typeface="Arial" panose="020B0604020202020204" pitchFamily="34" charset="0"/>
              </a:rPr>
              <a:t>So Jesus said to them again, “peace to you! As the Father has sent me, I also send you.” </a:t>
            </a:r>
            <a:r>
              <a:rPr lang="en-US" sz="1200" baseline="30000" dirty="0" smtClean="0">
                <a:latin typeface="Arial" panose="020B0604020202020204" pitchFamily="34" charset="0"/>
                <a:cs typeface="Arial" panose="020B0604020202020204" pitchFamily="34" charset="0"/>
              </a:rPr>
              <a:t>22</a:t>
            </a:r>
            <a:r>
              <a:rPr lang="en-US" sz="1200" dirty="0" smtClean="0">
                <a:latin typeface="Arial" panose="020B0604020202020204" pitchFamily="34" charset="0"/>
                <a:cs typeface="Arial" panose="020B0604020202020204" pitchFamily="34" charset="0"/>
              </a:rPr>
              <a:t>And when He had said this, He breathed on them, and said to them, “Receive the Holy Spirit. </a:t>
            </a:r>
            <a:r>
              <a:rPr lang="en-US" sz="1200" baseline="30000" dirty="0" smtClean="0">
                <a:latin typeface="Arial" panose="020B0604020202020204" pitchFamily="34" charset="0"/>
                <a:cs typeface="Arial" panose="020B0604020202020204" pitchFamily="34" charset="0"/>
              </a:rPr>
              <a:t>23</a:t>
            </a:r>
            <a:r>
              <a:rPr lang="en-US" sz="1200" dirty="0" smtClean="0">
                <a:latin typeface="Arial" panose="020B0604020202020204" pitchFamily="34" charset="0"/>
                <a:cs typeface="Arial" panose="020B0604020202020204" pitchFamily="34" charset="0"/>
              </a:rPr>
              <a:t>If you forgive the sins of any, they are forgiven them; if you retain the sins of any, they are retained.”</a:t>
            </a:r>
            <a:endParaRPr lang="en-NZ" sz="1200" dirty="0">
              <a:latin typeface="Arial" panose="020B0604020202020204" pitchFamily="34" charset="0"/>
              <a:cs typeface="Arial" panose="020B0604020202020204" pitchFamily="34" charset="0"/>
            </a:endParaRPr>
          </a:p>
        </p:txBody>
      </p:sp>
      <p:sp>
        <p:nvSpPr>
          <p:cNvPr id="2" name="Title"/>
          <p:cNvSpPr>
            <a:spLocks noGrp="1"/>
          </p:cNvSpPr>
          <p:nvPr>
            <p:ph type="ctrTitle"/>
          </p:nvPr>
        </p:nvSpPr>
        <p:spPr>
          <a:xfrm>
            <a:off x="0" y="-8514"/>
            <a:ext cx="9144000" cy="830997"/>
          </a:xfrm>
        </p:spPr>
        <p:txBody>
          <a:bodyPr>
            <a:spAutoFit/>
          </a:bodyPr>
          <a:lstStyle/>
          <a:p>
            <a:r>
              <a:rPr lang="en-NZ" sz="24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Listen for and identify the similarities in the messages in John’s Gospel and the Easter story</a:t>
            </a:r>
            <a:endParaRPr lang="en-GB" sz="24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1" name="TextBox 10"/>
          <p:cNvSpPr txBox="1"/>
          <p:nvPr/>
        </p:nvSpPr>
        <p:spPr>
          <a:xfrm>
            <a:off x="4327330" y="1097052"/>
            <a:ext cx="4672670" cy="3200876"/>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NZ" dirty="0">
                <a:solidFill>
                  <a:srgbClr val="F4E8BD"/>
                </a:solidFill>
                <a:latin typeface="Arial" panose="020B0604020202020204" pitchFamily="34" charset="0"/>
                <a:cs typeface="Arial" panose="020B0604020202020204" pitchFamily="34" charset="0"/>
              </a:rPr>
              <a:t>Read and think about the text from Chapter 20: </a:t>
            </a:r>
            <a:r>
              <a:rPr lang="en-NZ" dirty="0" smtClean="0">
                <a:solidFill>
                  <a:srgbClr val="F4E8BD"/>
                </a:solidFill>
                <a:latin typeface="Arial" panose="020B0604020202020204" pitchFamily="34" charset="0"/>
                <a:cs typeface="Arial" panose="020B0604020202020204" pitchFamily="34" charset="0"/>
              </a:rPr>
              <a:t>19-23 </a:t>
            </a:r>
            <a:r>
              <a:rPr lang="en-NZ" dirty="0">
                <a:solidFill>
                  <a:srgbClr val="F4E8BD"/>
                </a:solidFill>
                <a:latin typeface="Arial" panose="020B0604020202020204" pitchFamily="34" charset="0"/>
                <a:cs typeface="Arial" panose="020B0604020202020204" pitchFamily="34" charset="0"/>
              </a:rPr>
              <a:t>of St John’s Gospel. </a:t>
            </a:r>
          </a:p>
          <a:p>
            <a:pPr marL="285750" lvl="0" indent="-285750">
              <a:spcAft>
                <a:spcPts val="1200"/>
              </a:spcAft>
              <a:buFont typeface="Arial" panose="020B0604020202020204" pitchFamily="34" charset="0"/>
              <a:buChar char="֎"/>
            </a:pPr>
            <a:r>
              <a:rPr lang="en-NZ" dirty="0">
                <a:solidFill>
                  <a:srgbClr val="F4E8BD"/>
                </a:solidFill>
                <a:latin typeface="Arial" panose="020B0604020202020204" pitchFamily="34" charset="0"/>
                <a:cs typeface="Arial" panose="020B0604020202020204" pitchFamily="34" charset="0"/>
              </a:rPr>
              <a:t>Can you name some similarities between this incident and the Easter story?</a:t>
            </a:r>
          </a:p>
          <a:p>
            <a:pPr marL="285750" lvl="0" indent="-285750">
              <a:spcAft>
                <a:spcPts val="1200"/>
              </a:spcAft>
              <a:buFont typeface="Arial" panose="020B0604020202020204" pitchFamily="34" charset="0"/>
              <a:buChar char="֎"/>
            </a:pPr>
            <a:r>
              <a:rPr lang="en-NZ" dirty="0">
                <a:solidFill>
                  <a:srgbClr val="F4E8BD"/>
                </a:solidFill>
                <a:latin typeface="Arial" panose="020B0604020202020204" pitchFamily="34" charset="0"/>
                <a:cs typeface="Arial" panose="020B0604020202020204" pitchFamily="34" charset="0"/>
              </a:rPr>
              <a:t>What familiar greeting did Jesus give the apostles? </a:t>
            </a:r>
          </a:p>
          <a:p>
            <a:pPr marL="285750" lvl="0" indent="-285750">
              <a:spcAft>
                <a:spcPts val="1200"/>
              </a:spcAft>
              <a:buFont typeface="Arial" panose="020B0604020202020204" pitchFamily="34" charset="0"/>
              <a:buChar char="֎"/>
            </a:pPr>
            <a:r>
              <a:rPr lang="en-NZ" dirty="0">
                <a:solidFill>
                  <a:srgbClr val="F4E8BD"/>
                </a:solidFill>
                <a:latin typeface="Arial" panose="020B0604020202020204" pitchFamily="34" charset="0"/>
                <a:cs typeface="Arial" panose="020B0604020202020204" pitchFamily="34" charset="0"/>
              </a:rPr>
              <a:t>What did Jesus do to remind them what was going to happen later?</a:t>
            </a:r>
          </a:p>
          <a:p>
            <a:pPr marL="285750" lvl="0" indent="-285750">
              <a:spcAft>
                <a:spcPts val="1200"/>
              </a:spcAft>
              <a:buFont typeface="Arial" panose="020B0604020202020204" pitchFamily="34" charset="0"/>
              <a:buChar char="֎"/>
            </a:pPr>
            <a:r>
              <a:rPr lang="en-NZ" dirty="0">
                <a:solidFill>
                  <a:srgbClr val="F4E8BD"/>
                </a:solidFill>
                <a:latin typeface="Arial" panose="020B0604020202020204" pitchFamily="34" charset="0"/>
                <a:cs typeface="Arial" panose="020B0604020202020204" pitchFamily="34" charset="0"/>
              </a:rPr>
              <a:t>What power did he give the apostles</a:t>
            </a:r>
            <a:r>
              <a:rPr lang="en-NZ" dirty="0" smtClean="0">
                <a:solidFill>
                  <a:srgbClr val="F4E8BD"/>
                </a:solidFill>
                <a:latin typeface="Arial" panose="020B0604020202020204" pitchFamily="34" charset="0"/>
                <a:cs typeface="Arial" panose="020B0604020202020204" pitchFamily="34" charset="0"/>
              </a:rPr>
              <a:t>?</a:t>
            </a:r>
            <a:endParaRPr lang="en-NZ" dirty="0">
              <a:solidFill>
                <a:srgbClr val="F4E8B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0"/>
                                        <p:tgtEl>
                                          <p:spTgt spid="9"/>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500"/>
                                        <p:tgtEl>
                                          <p:spTgt spid="10"/>
                                        </p:tgtEl>
                                      </p:cBhvr>
                                    </p:animEffect>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1000"/>
                                        <p:tgtEl>
                                          <p:spTgt spid="11">
                                            <p:txEl>
                                              <p:pRg st="0" end="0"/>
                                            </p:txEl>
                                          </p:spTgt>
                                        </p:tgtEl>
                                      </p:cBhvr>
                                    </p:animEffect>
                                    <p:anim calcmode="lin" valueType="num">
                                      <p:cBhvr>
                                        <p:cTn id="1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1000"/>
                                        <p:tgtEl>
                                          <p:spTgt spid="11">
                                            <p:txEl>
                                              <p:pRg st="1" end="1"/>
                                            </p:txEl>
                                          </p:spTgt>
                                        </p:tgtEl>
                                      </p:cBhvr>
                                    </p:animEffect>
                                    <p:anim calcmode="lin" valueType="num">
                                      <p:cBhvr>
                                        <p:cTn id="2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1000"/>
                                        <p:tgtEl>
                                          <p:spTgt spid="11">
                                            <p:txEl>
                                              <p:pRg st="2" end="2"/>
                                            </p:txEl>
                                          </p:spTgt>
                                        </p:tgtEl>
                                      </p:cBhvr>
                                    </p:animEffect>
                                    <p:anim calcmode="lin" valueType="num">
                                      <p:cBhvr>
                                        <p:cTn id="3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fade">
                                      <p:cBhvr>
                                        <p:cTn id="36" dur="1000"/>
                                        <p:tgtEl>
                                          <p:spTgt spid="11">
                                            <p:txEl>
                                              <p:pRg st="3" end="3"/>
                                            </p:txEl>
                                          </p:spTgt>
                                        </p:tgtEl>
                                      </p:cBhvr>
                                    </p:animEffect>
                                    <p:anim calcmode="lin" valueType="num">
                                      <p:cBhvr>
                                        <p:cTn id="3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42" presetClass="entr" presetSubtype="0" fill="hold" grpId="0" nodeType="after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1000"/>
                                        <p:tgtEl>
                                          <p:spTgt spid="11">
                                            <p:txEl>
                                              <p:pRg st="4" end="4"/>
                                            </p:txEl>
                                          </p:spTgt>
                                        </p:tgtEl>
                                      </p:cBhvr>
                                    </p:animEffect>
                                    <p:anim calcmode="lin" valueType="num">
                                      <p:cBhvr>
                                        <p:cTn id="4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Line 6"/>
          <p:cNvSpPr txBox="1"/>
          <p:nvPr/>
        </p:nvSpPr>
        <p:spPr>
          <a:xfrm>
            <a:off x="573386" y="4322705"/>
            <a:ext cx="8465112" cy="307777"/>
          </a:xfrm>
          <a:prstGeom prst="rect">
            <a:avLst/>
          </a:prstGeom>
          <a:noFill/>
        </p:spPr>
        <p:txBody>
          <a:bodyPr wrap="square" rtlCol="0">
            <a:spAutoFit/>
          </a:bodyPr>
          <a:lstStyle/>
          <a:p>
            <a:pPr lvl="0">
              <a:spcAft>
                <a:spcPts val="1800"/>
              </a:spcAft>
            </a:pPr>
            <a:r>
              <a:rPr lang="en-US" sz="1400" dirty="0" smtClean="0">
                <a:solidFill>
                  <a:srgbClr val="F4E8BD"/>
                </a:solidFill>
                <a:latin typeface="Arial" panose="020B0604020202020204" pitchFamily="34" charset="0"/>
                <a:ea typeface="Adobe Heiti Std R" pitchFamily="34" charset="-128"/>
                <a:cs typeface="Arial" panose="020B0604020202020204" pitchFamily="34" charset="0"/>
              </a:rPr>
              <a:t>Questions </a:t>
            </a:r>
            <a:r>
              <a:rPr lang="en-US" sz="1400" dirty="0">
                <a:solidFill>
                  <a:srgbClr val="F4E8BD"/>
                </a:solidFill>
                <a:latin typeface="Arial" panose="020B0604020202020204" pitchFamily="34" charset="0"/>
                <a:ea typeface="Adobe Heiti Std R" pitchFamily="34" charset="-128"/>
                <a:cs typeface="Arial" panose="020B0604020202020204" pitchFamily="34" charset="0"/>
              </a:rPr>
              <a:t>I would like to ask about the topics in this </a:t>
            </a:r>
            <a:r>
              <a:rPr lang="en-US" sz="1400" dirty="0" smtClean="0">
                <a:solidFill>
                  <a:srgbClr val="F4E8BD"/>
                </a:solidFill>
                <a:latin typeface="Arial" panose="020B0604020202020204" pitchFamily="34" charset="0"/>
                <a:ea typeface="Adobe Heiti Std R" pitchFamily="34" charset="-128"/>
                <a:cs typeface="Arial" panose="020B0604020202020204" pitchFamily="34" charset="0"/>
              </a:rPr>
              <a:t>resource </a:t>
            </a:r>
            <a:r>
              <a:rPr lang="en-US" sz="1400" dirty="0">
                <a:solidFill>
                  <a:srgbClr val="F4E8BD"/>
                </a:solidFill>
                <a:latin typeface="Arial" panose="020B0604020202020204" pitchFamily="34" charset="0"/>
                <a:ea typeface="Adobe Heiti Std R" pitchFamily="34" charset="-128"/>
                <a:cs typeface="Arial" panose="020B0604020202020204" pitchFamily="34" charset="0"/>
              </a:rPr>
              <a:t>are …</a:t>
            </a:r>
            <a:endParaRPr lang="en-GB" sz="1400"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18" name="Textbox: Line 5"/>
          <p:cNvSpPr txBox="1"/>
          <p:nvPr/>
        </p:nvSpPr>
        <p:spPr>
          <a:xfrm>
            <a:off x="573386" y="3964419"/>
            <a:ext cx="8460990" cy="307777"/>
          </a:xfrm>
          <a:prstGeom prst="rect">
            <a:avLst/>
          </a:prstGeom>
          <a:noFill/>
        </p:spPr>
        <p:txBody>
          <a:bodyPr wrap="square" rtlCol="0">
            <a:spAutoFit/>
          </a:bodyPr>
          <a:lstStyle/>
          <a:p>
            <a:pPr lvl="0">
              <a:spcAft>
                <a:spcPts val="1800"/>
              </a:spcAft>
            </a:pPr>
            <a:r>
              <a:rPr lang="en-NZ" sz="1400" dirty="0">
                <a:solidFill>
                  <a:srgbClr val="F4E8BD"/>
                </a:solidFill>
                <a:latin typeface="Arial" panose="020B0604020202020204" pitchFamily="34" charset="0"/>
                <a:cs typeface="Arial" panose="020B0604020202020204" pitchFamily="34" charset="0"/>
              </a:rPr>
              <a:t>Which activity do you think helped you to learn best in this resource?</a:t>
            </a:r>
            <a:endParaRPr lang="en-GB" sz="1400"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20" name="Textbox: Line 4"/>
          <p:cNvSpPr txBox="1"/>
          <p:nvPr/>
        </p:nvSpPr>
        <p:spPr>
          <a:xfrm>
            <a:off x="573386" y="3175246"/>
            <a:ext cx="8451828" cy="738664"/>
          </a:xfrm>
          <a:prstGeom prst="rect">
            <a:avLst/>
          </a:prstGeom>
          <a:noFill/>
        </p:spPr>
        <p:txBody>
          <a:bodyPr wrap="square" rtlCol="0">
            <a:spAutoFit/>
          </a:bodyPr>
          <a:lstStyle/>
          <a:p>
            <a:pPr lvl="0"/>
            <a:r>
              <a:rPr lang="en-US" sz="1400" dirty="0" smtClean="0">
                <a:solidFill>
                  <a:srgbClr val="F4E8BD"/>
                </a:solidFill>
                <a:latin typeface="Arial" panose="020B0604020202020204" pitchFamily="34" charset="0"/>
                <a:cs typeface="Arial" panose="020B0604020202020204" pitchFamily="34" charset="0"/>
              </a:rPr>
              <a:t>Explain </a:t>
            </a:r>
            <a:r>
              <a:rPr lang="en-US" sz="1400" dirty="0">
                <a:solidFill>
                  <a:srgbClr val="F4E8BD"/>
                </a:solidFill>
                <a:latin typeface="Arial" panose="020B0604020202020204" pitchFamily="34" charset="0"/>
                <a:cs typeface="Arial" panose="020B0604020202020204" pitchFamily="34" charset="0"/>
              </a:rPr>
              <a:t>how the events of Easter and Pentecost help people to understand the meaning of the events in Jesus’ life that led up to them and the importance of knowing the sequence of the stories that are part of the Easter celebration and how they relate to the life of the Church today. </a:t>
            </a:r>
            <a:endParaRPr lang="en-NZ" sz="1400" dirty="0">
              <a:solidFill>
                <a:srgbClr val="F4E8BD"/>
              </a:solidFill>
              <a:latin typeface="Arial" panose="020B0604020202020204" pitchFamily="34" charset="0"/>
              <a:cs typeface="Arial" panose="020B0604020202020204" pitchFamily="34" charset="0"/>
            </a:endParaRPr>
          </a:p>
        </p:txBody>
      </p:sp>
      <p:sp>
        <p:nvSpPr>
          <p:cNvPr id="21" name="Textbox: Line 3"/>
          <p:cNvSpPr txBox="1"/>
          <p:nvPr/>
        </p:nvSpPr>
        <p:spPr>
          <a:xfrm>
            <a:off x="573386" y="2170630"/>
            <a:ext cx="8451830" cy="954107"/>
          </a:xfrm>
          <a:prstGeom prst="rect">
            <a:avLst/>
          </a:prstGeom>
          <a:noFill/>
        </p:spPr>
        <p:txBody>
          <a:bodyPr wrap="square" rtlCol="0">
            <a:spAutoFit/>
          </a:bodyPr>
          <a:lstStyle/>
          <a:p>
            <a:pPr lvl="0"/>
            <a:r>
              <a:rPr lang="en-US" sz="1400" dirty="0" smtClean="0">
                <a:solidFill>
                  <a:srgbClr val="F4E8BD"/>
                </a:solidFill>
                <a:latin typeface="Arial" panose="020B0604020202020204" pitchFamily="34" charset="0"/>
                <a:cs typeface="Arial" panose="020B0604020202020204" pitchFamily="34" charset="0"/>
              </a:rPr>
              <a:t>Create </a:t>
            </a:r>
            <a:r>
              <a:rPr lang="en-US" sz="1400" dirty="0">
                <a:solidFill>
                  <a:srgbClr val="F4E8BD"/>
                </a:solidFill>
                <a:latin typeface="Arial" panose="020B0604020202020204" pitchFamily="34" charset="0"/>
                <a:cs typeface="Arial" panose="020B0604020202020204" pitchFamily="34" charset="0"/>
              </a:rPr>
              <a:t>a dance, movement or dramatic presentation to enable those who watch it to understand more clearly God’s plan that the Holy Spirit could continue to work in the world starting with the work Jesus did down to the present day and add how it will continue into the future. Film your presentation to share in your school and your parish.</a:t>
            </a:r>
            <a:endParaRPr lang="en-NZ" sz="1400" dirty="0">
              <a:solidFill>
                <a:srgbClr val="F4E8BD"/>
              </a:solidFill>
              <a:latin typeface="Arial" panose="020B0604020202020204" pitchFamily="34" charset="0"/>
              <a:cs typeface="Arial" panose="020B0604020202020204" pitchFamily="34" charset="0"/>
            </a:endParaRPr>
          </a:p>
        </p:txBody>
      </p:sp>
      <p:sp>
        <p:nvSpPr>
          <p:cNvPr id="22" name="Textbox: Line 2"/>
          <p:cNvSpPr txBox="1"/>
          <p:nvPr/>
        </p:nvSpPr>
        <p:spPr>
          <a:xfrm>
            <a:off x="573386" y="1381457"/>
            <a:ext cx="8451827" cy="738664"/>
          </a:xfrm>
          <a:prstGeom prst="rect">
            <a:avLst/>
          </a:prstGeom>
          <a:noFill/>
        </p:spPr>
        <p:txBody>
          <a:bodyPr wrap="square" rtlCol="0">
            <a:spAutoFit/>
          </a:bodyPr>
          <a:lstStyle/>
          <a:p>
            <a:pPr lvl="0"/>
            <a:r>
              <a:rPr lang="en-US" sz="1400" dirty="0" smtClean="0">
                <a:solidFill>
                  <a:srgbClr val="F4E8BD"/>
                </a:solidFill>
                <a:latin typeface="Arial" panose="020B0604020202020204" pitchFamily="34" charset="0"/>
                <a:cs typeface="Arial" panose="020B0604020202020204" pitchFamily="34" charset="0"/>
              </a:rPr>
              <a:t>Make </a:t>
            </a:r>
            <a:r>
              <a:rPr lang="en-US" sz="1400" dirty="0">
                <a:solidFill>
                  <a:srgbClr val="F4E8BD"/>
                </a:solidFill>
                <a:latin typeface="Arial" panose="020B0604020202020204" pitchFamily="34" charset="0"/>
                <a:cs typeface="Arial" panose="020B0604020202020204" pitchFamily="34" charset="0"/>
              </a:rPr>
              <a:t>a flow chart that illustrates how the Holy Spirit given to the first disciples at Pentecost has continued to empower Jesus’ followers  and their descendants for hundreds of year throughout the world and has been passed on to you here today in </a:t>
            </a:r>
            <a:r>
              <a:rPr lang="en-US" sz="1400" dirty="0" err="1">
                <a:solidFill>
                  <a:srgbClr val="F4E8BD"/>
                </a:solidFill>
                <a:latin typeface="Arial" panose="020B0604020202020204" pitchFamily="34" charset="0"/>
                <a:cs typeface="Arial" panose="020B0604020202020204" pitchFamily="34" charset="0"/>
              </a:rPr>
              <a:t>Aotearoa</a:t>
            </a:r>
            <a:r>
              <a:rPr lang="en-US" sz="1400" dirty="0">
                <a:solidFill>
                  <a:srgbClr val="F4E8BD"/>
                </a:solidFill>
                <a:latin typeface="Arial" panose="020B0604020202020204" pitchFamily="34" charset="0"/>
                <a:cs typeface="Arial" panose="020B0604020202020204" pitchFamily="34" charset="0"/>
              </a:rPr>
              <a:t> New Zealand.</a:t>
            </a:r>
            <a:endParaRPr lang="en-NZ" sz="1400" dirty="0">
              <a:solidFill>
                <a:srgbClr val="F4E8BD"/>
              </a:solidFill>
              <a:latin typeface="Arial" panose="020B0604020202020204" pitchFamily="34" charset="0"/>
              <a:cs typeface="Arial" panose="020B0604020202020204" pitchFamily="34" charset="0"/>
            </a:endParaRPr>
          </a:p>
        </p:txBody>
      </p:sp>
      <p:sp>
        <p:nvSpPr>
          <p:cNvPr id="27" name="Textbox: Line 1"/>
          <p:cNvSpPr txBox="1"/>
          <p:nvPr/>
        </p:nvSpPr>
        <p:spPr>
          <a:xfrm>
            <a:off x="573386" y="807728"/>
            <a:ext cx="8451828" cy="523220"/>
          </a:xfrm>
          <a:prstGeom prst="rect">
            <a:avLst/>
          </a:prstGeom>
          <a:noFill/>
        </p:spPr>
        <p:txBody>
          <a:bodyPr wrap="square" rtlCol="0">
            <a:spAutoFit/>
          </a:bodyPr>
          <a:lstStyle/>
          <a:p>
            <a:pPr lvl="0"/>
            <a:r>
              <a:rPr lang="en-US" sz="1400" dirty="0" smtClean="0">
                <a:solidFill>
                  <a:srgbClr val="F4E8BD"/>
                </a:solidFill>
                <a:latin typeface="Arial" panose="020B0604020202020204" pitchFamily="34" charset="0"/>
                <a:cs typeface="Arial" panose="020B0604020202020204" pitchFamily="34" charset="0"/>
              </a:rPr>
              <a:t>Draw </a:t>
            </a:r>
            <a:r>
              <a:rPr lang="en-US" sz="1400" dirty="0">
                <a:solidFill>
                  <a:srgbClr val="F4E8BD"/>
                </a:solidFill>
                <a:latin typeface="Arial" panose="020B0604020202020204" pitchFamily="34" charset="0"/>
                <a:cs typeface="Arial" panose="020B0604020202020204" pitchFamily="34" charset="0"/>
              </a:rPr>
              <a:t>a diagram and use words and symbols that show the relationship </a:t>
            </a:r>
            <a:r>
              <a:rPr lang="en-US" sz="1400" dirty="0" smtClean="0">
                <a:solidFill>
                  <a:srgbClr val="F4E8BD"/>
                </a:solidFill>
                <a:latin typeface="Arial" panose="020B0604020202020204" pitchFamily="34" charset="0"/>
                <a:cs typeface="Arial" panose="020B0604020202020204" pitchFamily="34" charset="0"/>
              </a:rPr>
              <a:t>between</a:t>
            </a:r>
            <a:br>
              <a:rPr lang="en-US" sz="1400" dirty="0" smtClean="0">
                <a:solidFill>
                  <a:srgbClr val="F4E8BD"/>
                </a:solidFill>
                <a:latin typeface="Arial" panose="020B0604020202020204" pitchFamily="34" charset="0"/>
                <a:cs typeface="Arial" panose="020B0604020202020204" pitchFamily="34" charset="0"/>
              </a:rPr>
            </a:br>
            <a:r>
              <a:rPr lang="en-US" sz="1400" dirty="0" smtClean="0">
                <a:solidFill>
                  <a:srgbClr val="F4E8BD"/>
                </a:solidFill>
                <a:latin typeface="Arial" panose="020B0604020202020204" pitchFamily="34" charset="0"/>
                <a:cs typeface="Arial" panose="020B0604020202020204" pitchFamily="34" charset="0"/>
              </a:rPr>
              <a:t>the </a:t>
            </a:r>
            <a:r>
              <a:rPr lang="en-US" sz="1400" dirty="0">
                <a:solidFill>
                  <a:srgbClr val="F4E8BD"/>
                </a:solidFill>
                <a:latin typeface="Arial" panose="020B0604020202020204" pitchFamily="34" charset="0"/>
                <a:cs typeface="Arial" panose="020B0604020202020204" pitchFamily="34" charset="0"/>
              </a:rPr>
              <a:t>stories of Jesus’ life, death, resurrection, ascension and the coming down of his Spirit at Pentecost.</a:t>
            </a:r>
            <a:endParaRPr lang="en-NZ" sz="1400" dirty="0">
              <a:solidFill>
                <a:srgbClr val="F4E8BD"/>
              </a:solidFill>
              <a:latin typeface="Arial" panose="020B0604020202020204" pitchFamily="34" charset="0"/>
              <a:cs typeface="Arial" panose="020B0604020202020204" pitchFamily="34" charset="0"/>
            </a:endParaRPr>
          </a:p>
        </p:txBody>
      </p:sp>
      <p:sp>
        <p:nvSpPr>
          <p:cNvPr id="43" name="Shape: Border 6"/>
          <p:cNvSpPr/>
          <p:nvPr/>
        </p:nvSpPr>
        <p:spPr>
          <a:xfrm>
            <a:off x="583232" y="4324230"/>
            <a:ext cx="8416767" cy="3024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583232" y="3948950"/>
            <a:ext cx="8416767" cy="3024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583232" y="3163269"/>
            <a:ext cx="8416767" cy="7128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583232" y="2168788"/>
            <a:ext cx="8416767" cy="9216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583232" y="1383107"/>
            <a:ext cx="8416767" cy="7128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583231" y="820626"/>
            <a:ext cx="8416768" cy="489600"/>
          </a:xfrm>
          <a:prstGeom prst="rect">
            <a:avLst/>
          </a:prstGeom>
          <a:solidFill>
            <a:srgbClr val="CC66FF">
              <a:alpha val="0"/>
            </a:srgbClr>
          </a:solidFill>
          <a:ln>
            <a:solidFill>
              <a:srgbClr val="F4E8BD">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263225" y="4320613"/>
            <a:ext cx="394578" cy="307777"/>
          </a:xfrm>
          <a:prstGeom prst="rect">
            <a:avLst/>
          </a:prstGeom>
          <a:noFill/>
        </p:spPr>
        <p:txBody>
          <a:bodyPr wrap="square" rtlCol="0">
            <a:spAutoFit/>
          </a:bodyPr>
          <a:lstStyle/>
          <a:p>
            <a:r>
              <a:rPr lang="en-GB" sz="1400" dirty="0">
                <a:solidFill>
                  <a:srgbClr val="F4E8BD"/>
                </a:solidFill>
                <a:latin typeface="Arial" panose="020B0604020202020204" pitchFamily="34" charset="0"/>
                <a:ea typeface="Adobe Heiti Std R" pitchFamily="34" charset="-128"/>
                <a:cs typeface="Arial" panose="020B0604020202020204" pitchFamily="34" charset="0"/>
              </a:rPr>
              <a:t>6</a:t>
            </a:r>
            <a:r>
              <a:rPr lang="en-GB" sz="1400" dirty="0" smtClean="0">
                <a:solidFill>
                  <a:srgbClr val="F4E8BD"/>
                </a:solidFill>
                <a:latin typeface="Arial" panose="020B0604020202020204" pitchFamily="34" charset="0"/>
                <a:ea typeface="Adobe Heiti Std R" pitchFamily="34" charset="-128"/>
                <a:cs typeface="Arial" panose="020B0604020202020204" pitchFamily="34" charset="0"/>
              </a:rPr>
              <a:t>)</a:t>
            </a:r>
            <a:endParaRPr lang="en-GB" sz="1400"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37" name="Shape: Number 5"/>
          <p:cNvSpPr txBox="1"/>
          <p:nvPr/>
        </p:nvSpPr>
        <p:spPr>
          <a:xfrm>
            <a:off x="263225" y="3965392"/>
            <a:ext cx="394578" cy="307777"/>
          </a:xfrm>
          <a:prstGeom prst="rect">
            <a:avLst/>
          </a:prstGeom>
          <a:noFill/>
        </p:spPr>
        <p:txBody>
          <a:bodyPr wrap="square" rtlCol="0">
            <a:spAutoFit/>
          </a:bodyPr>
          <a:lstStyle/>
          <a:p>
            <a:r>
              <a:rPr lang="en-GB" sz="1400" dirty="0">
                <a:solidFill>
                  <a:srgbClr val="F4E8BD"/>
                </a:solidFill>
                <a:latin typeface="Arial" panose="020B0604020202020204" pitchFamily="34" charset="0"/>
                <a:ea typeface="Adobe Heiti Std R" pitchFamily="34" charset="-128"/>
                <a:cs typeface="Arial" panose="020B0604020202020204" pitchFamily="34" charset="0"/>
              </a:rPr>
              <a:t>5</a:t>
            </a:r>
            <a:r>
              <a:rPr lang="en-GB" sz="1400" dirty="0" smtClean="0">
                <a:solidFill>
                  <a:srgbClr val="F4E8BD"/>
                </a:solidFill>
                <a:latin typeface="Arial" panose="020B0604020202020204" pitchFamily="34" charset="0"/>
                <a:ea typeface="Adobe Heiti Std R" pitchFamily="34" charset="-128"/>
                <a:cs typeface="Arial" panose="020B0604020202020204" pitchFamily="34" charset="0"/>
              </a:rPr>
              <a:t>)</a:t>
            </a:r>
            <a:endParaRPr lang="en-GB" sz="1400"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38" name="Shape: Number 4"/>
          <p:cNvSpPr txBox="1"/>
          <p:nvPr/>
        </p:nvSpPr>
        <p:spPr>
          <a:xfrm>
            <a:off x="263225" y="3167355"/>
            <a:ext cx="394578" cy="307777"/>
          </a:xfrm>
          <a:prstGeom prst="rect">
            <a:avLst/>
          </a:prstGeom>
          <a:noFill/>
        </p:spPr>
        <p:txBody>
          <a:bodyPr wrap="square" rtlCol="0">
            <a:spAutoFit/>
          </a:bodyPr>
          <a:lstStyle/>
          <a:p>
            <a:r>
              <a:rPr lang="en-GB" sz="1400" smtClean="0">
                <a:solidFill>
                  <a:srgbClr val="F4E8BD"/>
                </a:solidFill>
                <a:latin typeface="Arial" panose="020B0604020202020204" pitchFamily="34" charset="0"/>
                <a:ea typeface="Adobe Heiti Std R" pitchFamily="34" charset="-128"/>
                <a:cs typeface="Arial" panose="020B0604020202020204" pitchFamily="34" charset="0"/>
              </a:rPr>
              <a:t>4)</a:t>
            </a:r>
            <a:endParaRPr lang="en-GB" sz="140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39" name="Shape: Number 3"/>
          <p:cNvSpPr txBox="1"/>
          <p:nvPr/>
        </p:nvSpPr>
        <p:spPr>
          <a:xfrm>
            <a:off x="263225" y="2170683"/>
            <a:ext cx="394578" cy="307777"/>
          </a:xfrm>
          <a:prstGeom prst="rect">
            <a:avLst/>
          </a:prstGeom>
          <a:noFill/>
        </p:spPr>
        <p:txBody>
          <a:bodyPr wrap="square" rtlCol="0">
            <a:spAutoFit/>
          </a:bodyPr>
          <a:lstStyle/>
          <a:p>
            <a:r>
              <a:rPr lang="en-GB" sz="1400" smtClean="0">
                <a:solidFill>
                  <a:srgbClr val="F4E8BD"/>
                </a:solidFill>
                <a:latin typeface="Arial" panose="020B0604020202020204" pitchFamily="34" charset="0"/>
                <a:ea typeface="Adobe Heiti Std R" pitchFamily="34" charset="-128"/>
                <a:cs typeface="Arial" panose="020B0604020202020204" pitchFamily="34" charset="0"/>
              </a:rPr>
              <a:t>3)</a:t>
            </a:r>
            <a:endParaRPr lang="en-GB" sz="140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40" name="Shape: Number 2"/>
          <p:cNvSpPr txBox="1"/>
          <p:nvPr/>
        </p:nvSpPr>
        <p:spPr>
          <a:xfrm>
            <a:off x="263225" y="1357463"/>
            <a:ext cx="394578" cy="307777"/>
          </a:xfrm>
          <a:prstGeom prst="rect">
            <a:avLst/>
          </a:prstGeom>
          <a:noFill/>
        </p:spPr>
        <p:txBody>
          <a:bodyPr wrap="square" rtlCol="0">
            <a:spAutoFit/>
          </a:bodyPr>
          <a:lstStyle/>
          <a:p>
            <a:r>
              <a:rPr lang="en-GB" sz="1400" smtClean="0">
                <a:solidFill>
                  <a:srgbClr val="F4E8BD"/>
                </a:solidFill>
                <a:latin typeface="Arial" panose="020B0604020202020204" pitchFamily="34" charset="0"/>
                <a:ea typeface="Adobe Heiti Std R" pitchFamily="34" charset="-128"/>
                <a:cs typeface="Arial" panose="020B0604020202020204" pitchFamily="34" charset="0"/>
              </a:rPr>
              <a:t>2)</a:t>
            </a:r>
            <a:endParaRPr lang="en-GB" sz="140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41" name="Shape: Number 1"/>
          <p:cNvSpPr txBox="1"/>
          <p:nvPr/>
        </p:nvSpPr>
        <p:spPr>
          <a:xfrm>
            <a:off x="263225" y="793899"/>
            <a:ext cx="394578" cy="307777"/>
          </a:xfrm>
          <a:prstGeom prst="rect">
            <a:avLst/>
          </a:prstGeom>
          <a:noFill/>
        </p:spPr>
        <p:txBody>
          <a:bodyPr wrap="square" rtlCol="0">
            <a:spAutoFit/>
          </a:bodyPr>
          <a:lstStyle/>
          <a:p>
            <a:r>
              <a:rPr lang="en-GB" sz="1400" dirty="0" smtClean="0">
                <a:solidFill>
                  <a:srgbClr val="F4E8BD"/>
                </a:solidFill>
                <a:latin typeface="Arial" panose="020B0604020202020204" pitchFamily="34" charset="0"/>
                <a:ea typeface="Adobe Heiti Std R" pitchFamily="34" charset="-128"/>
                <a:cs typeface="Arial" panose="020B0604020202020204" pitchFamily="34" charset="0"/>
              </a:rPr>
              <a:t>1)</a:t>
            </a:r>
            <a:endParaRPr lang="en-GB" sz="1400" dirty="0">
              <a:solidFill>
                <a:srgbClr val="F4E8BD"/>
              </a:solidFill>
              <a:latin typeface="Arial" panose="020B0604020202020204" pitchFamily="34"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Check up</a:t>
            </a:r>
            <a:endParaRPr lang="en-GB" sz="3600" dirty="0">
              <a:ln w="0"/>
              <a:solidFill>
                <a:srgbClr val="F4E8BD"/>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rgbClr val="F4E8BD"/>
                </a:solidFill>
                <a:latin typeface="Arial" panose="020B0604020202020204" pitchFamily="34" charset="0"/>
                <a:ea typeface="Adobe Heiti Std R" pitchFamily="34" charset="-128"/>
                <a:cs typeface="Arial" panose="020B0604020202020204" pitchFamily="34" charset="0"/>
              </a:rPr>
              <a:t>Click in each caption space to reveal text</a:t>
            </a:r>
          </a:p>
          <a:p>
            <a:pPr algn="ctr"/>
            <a:r>
              <a:rPr lang="en-NZ" sz="900" dirty="0" smtClean="0">
                <a:solidFill>
                  <a:srgbClr val="F4E8BD"/>
                </a:solidFill>
                <a:latin typeface="Arial" panose="020B0604020202020204" pitchFamily="34" charset="0"/>
                <a:ea typeface="Adobe Heiti Std R" pitchFamily="34" charset="-128"/>
                <a:cs typeface="Arial" panose="020B0604020202020204" pitchFamily="34" charset="0"/>
              </a:rPr>
              <a:t>Click on the worksheet button to go to the worksheet.</a:t>
            </a:r>
            <a:endParaRPr lang="en-GB" sz="900" dirty="0">
              <a:solidFill>
                <a:srgbClr val="F4E8BD"/>
              </a:solidFill>
              <a:latin typeface="Arial" panose="020B0604020202020204" pitchFamily="34" charset="0"/>
              <a:ea typeface="Adobe Heiti Std R" pitchFamily="34" charset="-128"/>
              <a:cs typeface="Arial" panose="020B0604020202020204" pitchFamily="34" charset="0"/>
            </a:endParaRPr>
          </a:p>
        </p:txBody>
      </p:sp>
      <p:pic>
        <p:nvPicPr>
          <p:cNvPr id="29" name="Picture 28"/>
          <p:cNvPicPr>
            <a:picLocks noChangeAspect="1"/>
          </p:cNvPicPr>
          <p:nvPr/>
        </p:nvPicPr>
        <p:blipFill>
          <a:blip r:embed="rId4"/>
          <a:stretch>
            <a:fillRect/>
          </a:stretch>
        </p:blipFill>
        <p:spPr>
          <a:xfrm>
            <a:off x="7358651" y="71495"/>
            <a:ext cx="1706186" cy="853093"/>
          </a:xfrm>
          <a:prstGeom prst="rect">
            <a:avLst/>
          </a:prstGeom>
        </p:spPr>
      </p:pic>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rgbClr val="F4E8BD"/>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rgbClr val="F4E8BD"/>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rgbClr val="F4E8BD"/>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rgbClr val="F4E8BD"/>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rgbClr val="F4E8BD"/>
                                      </p:to>
                                    </p:animClr>
                                  </p:childTnLst>
                                </p:cTn>
                              </p:par>
                              <p:par>
                                <p:cTn id="55" presetID="3" presetClass="emph" presetSubtype="2" fill="hold" grpId="1" nodeType="withEffect">
                                  <p:stCondLst>
                                    <p:cond delay="0"/>
                                  </p:stCondLst>
                                  <p:childTnLst>
                                    <p:animClr clrSpc="rgb" dir="cw">
                                      <p:cBhvr override="childStyle">
                                        <p:cTn id="56" dur="100" fill="hold"/>
                                        <p:tgtEl>
                                          <p:spTgt spid="36"/>
                                        </p:tgtEl>
                                        <p:attrNameLst>
                                          <p:attrName>style.color</p:attrName>
                                        </p:attrNameLst>
                                      </p:cBhvr>
                                      <p:to>
                                        <a:srgbClr val="F4E8BD"/>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rgbClr val="F4E8BD"/>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rgbClr val="F4E8BD"/>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rgbClr val="F4E8BD"/>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rgbClr val="F4E8BD"/>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rgbClr val="F4E8BD"/>
                                      </p:to>
                                    </p:animClr>
                                  </p:childTnLst>
                                </p:cTn>
                              </p:par>
                              <p:par>
                                <p:cTn id="80" presetID="3" presetClass="emph" presetSubtype="2" fill="hold" grpId="3" nodeType="withEffect">
                                  <p:stCondLst>
                                    <p:cond delay="0"/>
                                  </p:stCondLst>
                                  <p:childTnLst>
                                    <p:animClr clrSpc="rgb" dir="cw">
                                      <p:cBhvr override="childStyle">
                                        <p:cTn id="81" dur="100" fill="hold"/>
                                        <p:tgtEl>
                                          <p:spTgt spid="36"/>
                                        </p:tgtEl>
                                        <p:attrNameLst>
                                          <p:attrName>style.color</p:attrName>
                                        </p:attrNameLst>
                                      </p:cBhvr>
                                      <p:to>
                                        <a:srgbClr val="F4E8BD"/>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8676</TotalTime>
  <Words>2313</Words>
  <Application>Microsoft Office PowerPoint</Application>
  <PresentationFormat>On-screen Show (16:9)</PresentationFormat>
  <Paragraphs>171</Paragraphs>
  <Slides>11</Slides>
  <Notes>11</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Adobe Heiti Std R</vt:lpstr>
      <vt:lpstr>Arial</vt:lpstr>
      <vt:lpstr>Arial Black</vt:lpstr>
      <vt:lpstr>Calibri</vt:lpstr>
      <vt:lpstr>Charlemagne Std</vt:lpstr>
      <vt:lpstr>Segoe UI</vt:lpstr>
      <vt:lpstr>Times New Roman</vt:lpstr>
      <vt:lpstr>Wingdings</vt:lpstr>
      <vt:lpstr>Custom Design</vt:lpstr>
      <vt:lpstr>PowerPoint Presentation</vt:lpstr>
      <vt:lpstr>Learning Intentions</vt:lpstr>
      <vt:lpstr>The Feast of Pentecost within the Liturgical Year – one part of a bigger story</vt:lpstr>
      <vt:lpstr>Understanding the connection between Jesus’ life, death and resurrection, his Ascension and the coming of the Holy Spirit at Pentecost</vt:lpstr>
      <vt:lpstr>Recalling the parts of the Easter story that led up to Pentecost </vt:lpstr>
      <vt:lpstr>Putting the Story of Pentecost and what followed into your own words </vt:lpstr>
      <vt:lpstr>PowerPoint Presentation</vt:lpstr>
      <vt:lpstr>Listen for and identify the similarities in the messages in John’s Gospel and the Easter story</vt:lpstr>
      <vt:lpstr>Check up</vt:lpstr>
      <vt:lpstr>Time for Reflection</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292</cp:revision>
  <dcterms:created xsi:type="dcterms:W3CDTF">2016-10-02T19:59:59Z</dcterms:created>
  <dcterms:modified xsi:type="dcterms:W3CDTF">2017-05-25T08:54:13Z</dcterms:modified>
</cp:coreProperties>
</file>