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79" r:id="rId2"/>
    <p:sldId id="257" r:id="rId3"/>
    <p:sldId id="258" r:id="rId4"/>
    <p:sldId id="281" r:id="rId5"/>
    <p:sldId id="276" r:id="rId6"/>
    <p:sldId id="274" r:id="rId7"/>
    <p:sldId id="280" r:id="rId8"/>
    <p:sldId id="275" r:id="rId9"/>
    <p:sldId id="283" r:id="rId10"/>
    <p:sldId id="284" r:id="rId11"/>
    <p:sldId id="285" r:id="rId12"/>
    <p:sldId id="286" r:id="rId13"/>
    <p:sldId id="269" r:id="rId14"/>
    <p:sldId id="271" r:id="rId15"/>
    <p:sldId id="282" r:id="rId16"/>
    <p:sldId id="287" r:id="rId17"/>
    <p:sldId id="263"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8BD"/>
    <a:srgbClr val="FFC000"/>
    <a:srgbClr val="FCA372"/>
    <a:srgbClr val="66FF66"/>
    <a:srgbClr val="098C20"/>
    <a:srgbClr val="097F1D"/>
    <a:srgbClr val="0C8C21"/>
    <a:srgbClr val="0C8B20"/>
    <a:srgbClr val="09811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autoAdjust="0"/>
    <p:restoredTop sz="88605" autoAdjust="0"/>
  </p:normalViewPr>
  <p:slideViewPr>
    <p:cSldViewPr snapToGrid="0">
      <p:cViewPr varScale="1">
        <p:scale>
          <a:sx n="130" d="100"/>
          <a:sy n="130" d="100"/>
        </p:scale>
        <p:origin x="996" y="114"/>
      </p:cViewPr>
      <p:guideLst>
        <p:guide orient="horz" pos="1620"/>
        <p:guide pos="2880"/>
      </p:guideLst>
    </p:cSldViewPr>
  </p:slideViewPr>
  <p:notesTextViewPr>
    <p:cViewPr>
      <p:scale>
        <a:sx n="1" d="1"/>
        <a:sy n="1" d="1"/>
      </p:scale>
      <p:origin x="0" y="0"/>
    </p:cViewPr>
  </p:notesText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0E0A72-8F01-4652-B984-73A84DFF7643}" type="datetimeFigureOut">
              <a:rPr lang="en-GB" smtClean="0"/>
              <a:t>25/05/2017</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097152-54D5-404C-80EF-58C12B0EA284}" type="slidenum">
              <a:rPr lang="en-GB" smtClean="0"/>
              <a:t>‹#›</a:t>
            </a:fld>
            <a:endParaRPr lang="en-GB"/>
          </a:p>
        </p:txBody>
      </p:sp>
    </p:spTree>
    <p:extLst>
      <p:ext uri="{BB962C8B-B14F-4D97-AF65-F5344CB8AC3E}">
        <p14:creationId xmlns:p14="http://schemas.microsoft.com/office/powerpoint/2010/main" val="2083095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Eak7H67x_TI"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7TyCwUrR_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RMuoHudWRwo"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1 Pentecost Today</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Use this slide as a focussing strategy to introduce the resource topic. Read the title together and invite children to share something they know about the Feast of Pentecost.</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Use the Scripture stories about Pentecost during class prayer this week.</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Notice the image of the Spirit hovering over the world.</a:t>
            </a:r>
            <a:endParaRPr lang="en-NZ" dirty="0"/>
          </a:p>
        </p:txBody>
      </p:sp>
      <p:sp>
        <p:nvSpPr>
          <p:cNvPr id="4" name="Slide Number Placeholder 3"/>
          <p:cNvSpPr>
            <a:spLocks noGrp="1"/>
          </p:cNvSpPr>
          <p:nvPr>
            <p:ph type="sldNum" sz="quarter" idx="10"/>
          </p:nvPr>
        </p:nvSpPr>
        <p:spPr/>
        <p:txBody>
          <a:bodyPr/>
          <a:lstStyle/>
          <a:p>
            <a:fld id="{8E097152-54D5-404C-80EF-58C12B0EA284}" type="slidenum">
              <a:rPr lang="en-GB" smtClean="0"/>
              <a:t>1</a:t>
            </a:fld>
            <a:endParaRPr lang="en-GB"/>
          </a:p>
        </p:txBody>
      </p:sp>
    </p:spTree>
    <p:extLst>
      <p:ext uri="{BB962C8B-B14F-4D97-AF65-F5344CB8AC3E}">
        <p14:creationId xmlns:p14="http://schemas.microsoft.com/office/powerpoint/2010/main" val="3665160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9 How the Gifts of the Holy Spirit help people to act like Jesus in the world</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Read and match each statement with a gift of the Spirit. Click on the gift.</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ANSWERS 1) F, 2) G, 3) D, 4) C, 5) E, 6) A, 7) B</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Remind the students that the Gifts of the Holy Spirit are share with all the Christians Churches not just the Catholic Church.</a:t>
            </a:r>
            <a:endParaRPr lang="en-NZ"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NB</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Please preview this clip before showing the class.</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You may need to pause the clip and discuss some points the people make depending on the maturity of the class. There are references to sexual abuse. There are some great messages for young people in this ecumenical film that illustrates how the Holy Spirit is alive in people in the Anglican church who help people who are hurt to heal, just as Jesus did.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Watch the clip </a:t>
            </a:r>
            <a:endParaRPr lang="en-NZ" sz="1200" kern="1200" dirty="0" smtClean="0">
              <a:solidFill>
                <a:schemeClr val="tx1"/>
              </a:solidFill>
              <a:effectLst/>
              <a:latin typeface="+mn-lt"/>
              <a:ea typeface="+mn-ea"/>
              <a:cs typeface="+mn-cs"/>
            </a:endParaRPr>
          </a:p>
          <a:p>
            <a:r>
              <a:rPr lang="en-GB" sz="1200" u="sng" kern="1200" dirty="0" smtClean="0">
                <a:solidFill>
                  <a:schemeClr val="tx1"/>
                </a:solidFill>
                <a:effectLst/>
                <a:latin typeface="+mn-lt"/>
                <a:ea typeface="+mn-ea"/>
                <a:cs typeface="+mn-cs"/>
                <a:hlinkClick r:id="rId3"/>
              </a:rPr>
              <a:t>https://www.youtube.com/watch?v=Eak7H67x_TI</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Spirit of Pentecost: a short film 5:59 minutes</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Adapt Teaching and Learning Experience 4.</a:t>
            </a:r>
            <a:endParaRPr lang="en-NZ" noProof="0" dirty="0"/>
          </a:p>
        </p:txBody>
      </p:sp>
      <p:sp>
        <p:nvSpPr>
          <p:cNvPr id="4" name="Slide Number Placeholder 3"/>
          <p:cNvSpPr>
            <a:spLocks noGrp="1"/>
          </p:cNvSpPr>
          <p:nvPr>
            <p:ph type="sldNum" sz="quarter" idx="10"/>
          </p:nvPr>
        </p:nvSpPr>
        <p:spPr/>
        <p:txBody>
          <a:bodyPr/>
          <a:lstStyle/>
          <a:p>
            <a:fld id="{8E097152-54D5-404C-80EF-58C12B0EA284}" type="slidenum">
              <a:rPr lang="en-GB" smtClean="0"/>
              <a:t>10</a:t>
            </a:fld>
            <a:endParaRPr lang="en-GB"/>
          </a:p>
        </p:txBody>
      </p:sp>
    </p:spTree>
    <p:extLst>
      <p:ext uri="{BB962C8B-B14F-4D97-AF65-F5344CB8AC3E}">
        <p14:creationId xmlns:p14="http://schemas.microsoft.com/office/powerpoint/2010/main" val="533953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10 Recall stories from the Gospels when Jesus showed he lived by the gifts of the Holy Spirit</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Work through the list with the class naming incidents recorded in the gospels that enable people to see the gifts of the Spirit in action in Jesus’ life.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Use these stories in class prayer this week. Explain it is the Holy Spirit working in us that enables us to see the connection between the gifts of the Spirit and how we act towards others just as we can recognise this in Jesus’ words and actions. The Holy Spirit helps us to be alert to coherence and cohesion between our gifts and our ideas and actions.</a:t>
            </a:r>
            <a:endParaRPr lang="en-NZ" noProof="0" dirty="0"/>
          </a:p>
        </p:txBody>
      </p:sp>
      <p:sp>
        <p:nvSpPr>
          <p:cNvPr id="4" name="Slide Number Placeholder 3"/>
          <p:cNvSpPr>
            <a:spLocks noGrp="1"/>
          </p:cNvSpPr>
          <p:nvPr>
            <p:ph type="sldNum" sz="quarter" idx="10"/>
          </p:nvPr>
        </p:nvSpPr>
        <p:spPr/>
        <p:txBody>
          <a:bodyPr/>
          <a:lstStyle/>
          <a:p>
            <a:fld id="{8E097152-54D5-404C-80EF-58C12B0EA284}" type="slidenum">
              <a:rPr lang="en-GB" smtClean="0"/>
              <a:t>11</a:t>
            </a:fld>
            <a:endParaRPr lang="en-GB"/>
          </a:p>
        </p:txBody>
      </p:sp>
    </p:spTree>
    <p:extLst>
      <p:ext uri="{BB962C8B-B14F-4D97-AF65-F5344CB8AC3E}">
        <p14:creationId xmlns:p14="http://schemas.microsoft.com/office/powerpoint/2010/main" val="2759804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11 Prayer for the Gifts of the Holy Spirit</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When using this Prayer for the Gifts of the Holy Spirit - pray for each gift slowly and thoughtfully.</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Vary it by inviting groups within the class to pray for a particular gift.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Make copies of the Prayer for the Gifts of the Holy Spirit for the students.</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Use the prayer in class prayer and add it to students RE Learning Journal.</a:t>
            </a:r>
            <a:endParaRPr lang="en-NZ" noProof="0" dirty="0"/>
          </a:p>
        </p:txBody>
      </p:sp>
      <p:sp>
        <p:nvSpPr>
          <p:cNvPr id="4" name="Slide Number Placeholder 3"/>
          <p:cNvSpPr>
            <a:spLocks noGrp="1"/>
          </p:cNvSpPr>
          <p:nvPr>
            <p:ph type="sldNum" sz="quarter" idx="10"/>
          </p:nvPr>
        </p:nvSpPr>
        <p:spPr/>
        <p:txBody>
          <a:bodyPr/>
          <a:lstStyle/>
          <a:p>
            <a:fld id="{8E097152-54D5-404C-80EF-58C12B0EA284}" type="slidenum">
              <a:rPr lang="en-GB" smtClean="0"/>
              <a:t>12</a:t>
            </a:fld>
            <a:endParaRPr lang="en-GB"/>
          </a:p>
        </p:txBody>
      </p:sp>
    </p:spTree>
    <p:extLst>
      <p:ext uri="{BB962C8B-B14F-4D97-AF65-F5344CB8AC3E}">
        <p14:creationId xmlns:p14="http://schemas.microsoft.com/office/powerpoint/2010/main" val="3864790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12 Check Up</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formative assessment strategy will help teachers to identify how well students have achieved the Learning Intentions of the resource.</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Teachers can choose how they use the slide in their range of assessment options.</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worksheet of this slide is available for students in Years 5-8 to complete.</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The last two items are feed forward for the teacher.</a:t>
            </a:r>
          </a:p>
          <a:p>
            <a:r>
              <a:rPr lang="en-NZ" sz="1200" kern="1200" dirty="0" smtClean="0">
                <a:solidFill>
                  <a:schemeClr val="tx1"/>
                </a:solidFill>
                <a:effectLst/>
                <a:latin typeface="+mn-lt"/>
                <a:ea typeface="+mn-ea"/>
                <a:cs typeface="+mn-cs"/>
              </a:rPr>
              <a:t>Recording the students’ responses to these items is recommended as it will enable teachers to adjust their learning strategies for future resources and target the areas that need further attention.</a:t>
            </a:r>
            <a:endParaRPr lang="en-GB" dirty="0"/>
          </a:p>
        </p:txBody>
      </p:sp>
      <p:sp>
        <p:nvSpPr>
          <p:cNvPr id="4" name="Slide Number Placeholder 3"/>
          <p:cNvSpPr>
            <a:spLocks noGrp="1"/>
          </p:cNvSpPr>
          <p:nvPr>
            <p:ph type="sldNum" sz="quarter" idx="10"/>
          </p:nvPr>
        </p:nvSpPr>
        <p:spPr/>
        <p:txBody>
          <a:bodyPr/>
          <a:lstStyle/>
          <a:p>
            <a:fld id="{8E097152-54D5-404C-80EF-58C12B0EA284}" type="slidenum">
              <a:rPr lang="en-GB" smtClean="0"/>
              <a:t>13</a:t>
            </a:fld>
            <a:endParaRPr lang="en-GB"/>
          </a:p>
        </p:txBody>
      </p:sp>
    </p:spTree>
    <p:extLst>
      <p:ext uri="{BB962C8B-B14F-4D97-AF65-F5344CB8AC3E}">
        <p14:creationId xmlns:p14="http://schemas.microsoft.com/office/powerpoint/2010/main" val="2242616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13 Time for Reflection</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MP3 is played to help create a reflective atmosphere and bring the young people to stillness and silence as the teacher invites them to </a:t>
            </a:r>
            <a:r>
              <a:rPr lang="en-GB" sz="1200" i="1" kern="1200" dirty="0" smtClean="0">
                <a:solidFill>
                  <a:schemeClr val="tx1"/>
                </a:solidFill>
                <a:effectLst/>
                <a:latin typeface="+mn-lt"/>
                <a:ea typeface="+mn-ea"/>
                <a:cs typeface="+mn-cs"/>
              </a:rPr>
              <a:t>reflect on the gifts of the Holy Spirit that they have and think about how they could make more use of them in their life and in their relationships with God and people.</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E097152-54D5-404C-80EF-58C12B0EA284}" type="slidenum">
              <a:rPr lang="en-GB" smtClean="0"/>
              <a:t>14</a:t>
            </a:fld>
            <a:endParaRPr lang="en-GB"/>
          </a:p>
        </p:txBody>
      </p:sp>
    </p:spTree>
    <p:extLst>
      <p:ext uri="{BB962C8B-B14F-4D97-AF65-F5344CB8AC3E}">
        <p14:creationId xmlns:p14="http://schemas.microsoft.com/office/powerpoint/2010/main" val="120579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15</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4200743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noProof="0" dirty="0"/>
          </a:p>
        </p:txBody>
      </p:sp>
      <p:sp>
        <p:nvSpPr>
          <p:cNvPr id="4" name="Slide Number Placeholder 3"/>
          <p:cNvSpPr>
            <a:spLocks noGrp="1"/>
          </p:cNvSpPr>
          <p:nvPr>
            <p:ph type="sldNum" sz="quarter" idx="10"/>
          </p:nvPr>
        </p:nvSpPr>
        <p:spPr/>
        <p:txBody>
          <a:bodyPr/>
          <a:lstStyle/>
          <a:p>
            <a:fld id="{8E097152-54D5-404C-80EF-58C12B0EA284}" type="slidenum">
              <a:rPr lang="en-GB" smtClean="0"/>
              <a:t>16</a:t>
            </a:fld>
            <a:endParaRPr lang="en-GB"/>
          </a:p>
        </p:txBody>
      </p:sp>
    </p:spTree>
    <p:extLst>
      <p:ext uri="{BB962C8B-B14F-4D97-AF65-F5344CB8AC3E}">
        <p14:creationId xmlns:p14="http://schemas.microsoft.com/office/powerpoint/2010/main" val="2080519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noProof="0" dirty="0"/>
          </a:p>
        </p:txBody>
      </p:sp>
      <p:sp>
        <p:nvSpPr>
          <p:cNvPr id="4" name="Slide Number Placeholder 3"/>
          <p:cNvSpPr>
            <a:spLocks noGrp="1"/>
          </p:cNvSpPr>
          <p:nvPr>
            <p:ph type="sldNum" sz="quarter" idx="10"/>
          </p:nvPr>
        </p:nvSpPr>
        <p:spPr/>
        <p:txBody>
          <a:bodyPr/>
          <a:lstStyle/>
          <a:p>
            <a:fld id="{8E097152-54D5-404C-80EF-58C12B0EA284}" type="slidenum">
              <a:rPr lang="en-GB" smtClean="0"/>
              <a:t>17</a:t>
            </a:fld>
            <a:endParaRPr lang="en-GB"/>
          </a:p>
        </p:txBody>
      </p:sp>
    </p:spTree>
    <p:extLst>
      <p:ext uri="{BB962C8B-B14F-4D97-AF65-F5344CB8AC3E}">
        <p14:creationId xmlns:p14="http://schemas.microsoft.com/office/powerpoint/2010/main" val="1627161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2 Learning Intentions</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Read through the Learning Intentions with the class and identify some ideas/questions that might be explored in the resource.</a:t>
            </a:r>
            <a:endParaRPr lang="en-NZ" noProof="0" dirty="0"/>
          </a:p>
        </p:txBody>
      </p:sp>
      <p:sp>
        <p:nvSpPr>
          <p:cNvPr id="4" name="Slide Number Placeholder 3"/>
          <p:cNvSpPr>
            <a:spLocks noGrp="1"/>
          </p:cNvSpPr>
          <p:nvPr>
            <p:ph type="sldNum" sz="quarter" idx="10"/>
          </p:nvPr>
        </p:nvSpPr>
        <p:spPr/>
        <p:txBody>
          <a:bodyPr/>
          <a:lstStyle/>
          <a:p>
            <a:fld id="{8E097152-54D5-404C-80EF-58C12B0EA284}" type="slidenum">
              <a:rPr lang="en-GB" smtClean="0"/>
              <a:t>2</a:t>
            </a:fld>
            <a:endParaRPr lang="en-GB"/>
          </a:p>
        </p:txBody>
      </p:sp>
    </p:spTree>
    <p:extLst>
      <p:ext uri="{BB962C8B-B14F-4D97-AF65-F5344CB8AC3E}">
        <p14:creationId xmlns:p14="http://schemas.microsoft.com/office/powerpoint/2010/main" val="200901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3</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The Life of Christ celebrated throughout the Liturgical Year</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Adapt Teaching and Learning Experience 1.</a:t>
            </a:r>
          </a:p>
          <a:p>
            <a:r>
              <a:rPr lang="en-NZ" sz="1200" kern="1200" dirty="0" smtClean="0">
                <a:solidFill>
                  <a:schemeClr val="tx1"/>
                </a:solidFill>
                <a:effectLst/>
                <a:latin typeface="+mn-lt"/>
                <a:ea typeface="+mn-ea"/>
                <a:cs typeface="+mn-cs"/>
              </a:rPr>
              <a:t>Keep Pentecost key words list for students to view while working on Slide 4.</a:t>
            </a:r>
          </a:p>
          <a:p>
            <a:r>
              <a:rPr lang="en-NZ" sz="1200" kern="1200" dirty="0" smtClean="0">
                <a:solidFill>
                  <a:schemeClr val="tx1"/>
                </a:solidFill>
                <a:effectLst/>
                <a:latin typeface="+mn-lt"/>
                <a:ea typeface="+mn-ea"/>
                <a:cs typeface="+mn-cs"/>
              </a:rPr>
              <a:t>Remind students the Liturgical Year starts with the season of Advent.</a:t>
            </a:r>
            <a:br>
              <a:rPr lang="en-NZ" sz="1200" kern="1200" dirty="0" smtClean="0">
                <a:solidFill>
                  <a:schemeClr val="tx1"/>
                </a:solidFill>
                <a:effectLst/>
                <a:latin typeface="+mn-lt"/>
                <a:ea typeface="+mn-ea"/>
                <a:cs typeface="+mn-cs"/>
              </a:rPr>
            </a:br>
            <a:r>
              <a:rPr lang="en-NZ" sz="1200" kern="1200" dirty="0" smtClean="0">
                <a:solidFill>
                  <a:schemeClr val="tx1"/>
                </a:solidFill>
                <a:effectLst/>
                <a:latin typeface="+mn-lt"/>
                <a:ea typeface="+mn-ea"/>
                <a:cs typeface="+mn-cs"/>
              </a:rPr>
              <a:t>Read and discuss the title and sub title for each feast and season.</a:t>
            </a:r>
          </a:p>
          <a:p>
            <a:r>
              <a:rPr lang="en-GB" sz="1200" kern="1200" dirty="0" smtClean="0">
                <a:solidFill>
                  <a:schemeClr val="tx1"/>
                </a:solidFill>
                <a:effectLst/>
                <a:latin typeface="+mn-lt"/>
                <a:ea typeface="+mn-ea"/>
                <a:cs typeface="+mn-cs"/>
              </a:rPr>
              <a:t>Then work through the I pop up items to help students revise what they know</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about how the life of Christ is celebrated during the Liturgical Year. Keep the list of key words for Pentecost to refer to in the next slide.</a:t>
            </a:r>
            <a:endParaRPr lang="en-NZ" noProof="0" dirty="0"/>
          </a:p>
        </p:txBody>
      </p:sp>
      <p:sp>
        <p:nvSpPr>
          <p:cNvPr id="4" name="Slide Number Placeholder 3"/>
          <p:cNvSpPr>
            <a:spLocks noGrp="1"/>
          </p:cNvSpPr>
          <p:nvPr>
            <p:ph type="sldNum" sz="quarter" idx="10"/>
          </p:nvPr>
        </p:nvSpPr>
        <p:spPr/>
        <p:txBody>
          <a:bodyPr/>
          <a:lstStyle/>
          <a:p>
            <a:fld id="{8E097152-54D5-404C-80EF-58C12B0EA284}" type="slidenum">
              <a:rPr lang="en-GB" smtClean="0"/>
              <a:t>3</a:t>
            </a:fld>
            <a:endParaRPr lang="en-GB"/>
          </a:p>
        </p:txBody>
      </p:sp>
    </p:spTree>
    <p:extLst>
      <p:ext uri="{BB962C8B-B14F-4D97-AF65-F5344CB8AC3E}">
        <p14:creationId xmlns:p14="http://schemas.microsoft.com/office/powerpoint/2010/main" val="1832436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4 Recapping what Pentecost is about</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Adapt Teaching and Learning Experience 2.</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Give each student a mind map to record what they know about Pentecost and what they would like to know. Refer them to the Pentecost key word list.</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Treat this as a pre-test and add it to their RE Learning Journals.</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class prayer this week read the Pentecost story Acts 2:1-11.</a:t>
            </a:r>
            <a:endParaRPr lang="en-GB" dirty="0"/>
          </a:p>
        </p:txBody>
      </p:sp>
      <p:sp>
        <p:nvSpPr>
          <p:cNvPr id="4" name="Slide Number Placeholder 3"/>
          <p:cNvSpPr>
            <a:spLocks noGrp="1"/>
          </p:cNvSpPr>
          <p:nvPr>
            <p:ph type="sldNum" sz="quarter" idx="10"/>
          </p:nvPr>
        </p:nvSpPr>
        <p:spPr/>
        <p:txBody>
          <a:bodyPr/>
          <a:lstStyle/>
          <a:p>
            <a:fld id="{8E097152-54D5-404C-80EF-58C12B0EA284}" type="slidenum">
              <a:rPr lang="en-GB" smtClean="0"/>
              <a:t>4</a:t>
            </a:fld>
            <a:endParaRPr lang="en-GB"/>
          </a:p>
        </p:txBody>
      </p:sp>
    </p:spTree>
    <p:extLst>
      <p:ext uri="{BB962C8B-B14F-4D97-AF65-F5344CB8AC3E}">
        <p14:creationId xmlns:p14="http://schemas.microsoft.com/office/powerpoint/2010/main" val="1149025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5 The Story of Pentecost</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Invite students to look at the image on the slide and note its style in relation to the traditional Pentecost images in the clip. Give reasons for the style you prefer.   Watch the clip ‘Day of Pentecost’ 4:39 minutes.</a:t>
            </a:r>
            <a:endParaRPr lang="en-NZ" sz="1200" kern="1200" dirty="0" smtClean="0">
              <a:solidFill>
                <a:schemeClr val="tx1"/>
              </a:solidFill>
              <a:effectLst/>
              <a:latin typeface="+mn-lt"/>
              <a:ea typeface="+mn-ea"/>
              <a:cs typeface="+mn-cs"/>
            </a:endParaRPr>
          </a:p>
          <a:p>
            <a:r>
              <a:rPr lang="en-GB" sz="1200" u="sng" kern="1200" dirty="0" smtClean="0">
                <a:solidFill>
                  <a:schemeClr val="tx1"/>
                </a:solidFill>
                <a:effectLst/>
                <a:latin typeface="+mn-lt"/>
                <a:ea typeface="+mn-ea"/>
                <a:cs typeface="+mn-cs"/>
                <a:hlinkClick r:id="rId3"/>
              </a:rPr>
              <a:t>https://www.youtube.com/watch?v=7TyCwUrR_OM</a:t>
            </a:r>
            <a:r>
              <a:rPr lang="en-GB" sz="1200"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Point out Stephen in the clip and note what happened to him in Acts 7. Stephen was the first Christian martyr.    Adapt Teaching and Learning Experience 3.</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Students make comic strips telling the Pentecost story to share with younger children.</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These can be used as evidence for Check-up Item 1.</a:t>
            </a:r>
            <a:endParaRPr lang="en-NZ" noProof="0" dirty="0"/>
          </a:p>
        </p:txBody>
      </p:sp>
      <p:sp>
        <p:nvSpPr>
          <p:cNvPr id="4" name="Slide Number Placeholder 3"/>
          <p:cNvSpPr>
            <a:spLocks noGrp="1"/>
          </p:cNvSpPr>
          <p:nvPr>
            <p:ph type="sldNum" sz="quarter" idx="10"/>
          </p:nvPr>
        </p:nvSpPr>
        <p:spPr/>
        <p:txBody>
          <a:bodyPr/>
          <a:lstStyle/>
          <a:p>
            <a:fld id="{8E097152-54D5-404C-80EF-58C12B0EA284}" type="slidenum">
              <a:rPr lang="en-GB" smtClean="0"/>
              <a:t>5</a:t>
            </a:fld>
            <a:endParaRPr lang="en-GB"/>
          </a:p>
        </p:txBody>
      </p:sp>
    </p:spTree>
    <p:extLst>
      <p:ext uri="{BB962C8B-B14F-4D97-AF65-F5344CB8AC3E}">
        <p14:creationId xmlns:p14="http://schemas.microsoft.com/office/powerpoint/2010/main" val="1832436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6 Why is Pentecost such a significant event in the Church?</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Work through the flip cards and use them to initiate discussion and research.</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Note the message revealed in the centre of the image.</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Invite students to give reasons why Pentecost is such a significant event in the life of the Church including: </a:t>
            </a:r>
            <a:endParaRPr lang="en-NZ" sz="1200" kern="1200" dirty="0" smtClean="0">
              <a:solidFill>
                <a:schemeClr val="tx1"/>
              </a:solidFill>
              <a:effectLst/>
              <a:latin typeface="+mn-lt"/>
              <a:ea typeface="+mn-ea"/>
              <a:cs typeface="+mn-cs"/>
            </a:endParaRPr>
          </a:p>
          <a:p>
            <a:pPr lvl="0"/>
            <a:r>
              <a:rPr lang="en-NZ" sz="1200" kern="1200" dirty="0" smtClean="0">
                <a:solidFill>
                  <a:schemeClr val="tx1"/>
                </a:solidFill>
                <a:effectLst/>
                <a:latin typeface="+mn-lt"/>
                <a:ea typeface="+mn-ea"/>
                <a:cs typeface="+mn-cs"/>
              </a:rPr>
              <a:t>- Without the presence of the Spirit Jesus’ mission could not have continued and the Church would not have been born.</a:t>
            </a:r>
          </a:p>
          <a:p>
            <a:pPr lvl="0"/>
            <a:r>
              <a:rPr lang="en-NZ" sz="1200" kern="1200" dirty="0" smtClean="0">
                <a:solidFill>
                  <a:schemeClr val="tx1"/>
                </a:solidFill>
                <a:effectLst/>
                <a:latin typeface="+mn-lt"/>
                <a:ea typeface="+mn-ea"/>
                <a:cs typeface="+mn-cs"/>
              </a:rPr>
              <a:t>- The Spirit poured out gifts on people that enabled them to live as Jesus lived and build his kingdom here on earth.</a:t>
            </a:r>
          </a:p>
          <a:p>
            <a:pPr lvl="0"/>
            <a:r>
              <a:rPr lang="en-NZ" sz="1200" kern="1200" dirty="0" smtClean="0">
                <a:solidFill>
                  <a:schemeClr val="tx1"/>
                </a:solidFill>
                <a:effectLst/>
                <a:latin typeface="+mn-lt"/>
                <a:ea typeface="+mn-ea"/>
                <a:cs typeface="+mn-cs"/>
              </a:rPr>
              <a:t>- The coming of the Spirit fulfilled Jesus’ promise to be with his followers always.</a:t>
            </a:r>
          </a:p>
          <a:p>
            <a:r>
              <a:rPr lang="en-GB" sz="1200" kern="1200" dirty="0" smtClean="0">
                <a:solidFill>
                  <a:schemeClr val="tx1"/>
                </a:solidFill>
                <a:effectLst/>
                <a:latin typeface="+mn-lt"/>
                <a:ea typeface="+mn-ea"/>
                <a:cs typeface="+mn-cs"/>
              </a:rPr>
              <a:t>- Pentecost enables the Spirit to live in the world, in the Church and in our hearts guiding and prompting us to make Jesus alive in the world. </a:t>
            </a:r>
            <a:endParaRPr lang="en-NZ" noProof="0" dirty="0" smtClean="0"/>
          </a:p>
          <a:p>
            <a:endParaRPr lang="en-NZ" b="0" noProof="0" dirty="0"/>
          </a:p>
        </p:txBody>
      </p:sp>
      <p:sp>
        <p:nvSpPr>
          <p:cNvPr id="4" name="Slide Number Placeholder 3"/>
          <p:cNvSpPr>
            <a:spLocks noGrp="1"/>
          </p:cNvSpPr>
          <p:nvPr>
            <p:ph type="sldNum" sz="quarter" idx="10"/>
          </p:nvPr>
        </p:nvSpPr>
        <p:spPr/>
        <p:txBody>
          <a:bodyPr/>
          <a:lstStyle/>
          <a:p>
            <a:fld id="{8E097152-54D5-404C-80EF-58C12B0EA284}" type="slidenum">
              <a:rPr lang="en-GB" smtClean="0"/>
              <a:t>6</a:t>
            </a:fld>
            <a:endParaRPr lang="en-GB"/>
          </a:p>
        </p:txBody>
      </p:sp>
    </p:spTree>
    <p:extLst>
      <p:ext uri="{BB962C8B-B14F-4D97-AF65-F5344CB8AC3E}">
        <p14:creationId xmlns:p14="http://schemas.microsoft.com/office/powerpoint/2010/main" val="1832436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7 Pentecost in the life of the Church today</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Use the post it notes to stimulate discussion about:</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1) The relationship between how the first disciples received the Spirit and how the Spirit is passed on to the disciples of today - in the Sacraments.</a:t>
            </a:r>
          </a:p>
          <a:p>
            <a:r>
              <a:rPr lang="en-NZ" sz="1200" kern="1200" dirty="0" smtClean="0">
                <a:solidFill>
                  <a:schemeClr val="tx1"/>
                </a:solidFill>
                <a:effectLst/>
                <a:latin typeface="+mn-lt"/>
                <a:ea typeface="+mn-ea"/>
                <a:cs typeface="+mn-cs"/>
              </a:rPr>
              <a:t>2) The effect the Spirit had on the first disciples and how it affects Jesus’ followers today.</a:t>
            </a:r>
          </a:p>
          <a:p>
            <a:r>
              <a:rPr lang="en-GB" sz="1200" kern="1200" dirty="0" smtClean="0">
                <a:solidFill>
                  <a:schemeClr val="tx1"/>
                </a:solidFill>
                <a:effectLst/>
                <a:latin typeface="+mn-lt"/>
                <a:ea typeface="+mn-ea"/>
                <a:cs typeface="+mn-cs"/>
              </a:rPr>
              <a:t>3) How Baptism is the beginning of the life of the Spirit in people, and how Confirmation ‘confirms’ this life so people can grow in their Christian life.</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4) As people grow in their Christian life they become more aware of how the Spirit ‘nudges’ them to use their gifts for the good of others and to notice how good this feels.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Young people share their experiences of the nudges, prompts, hunches they recognise as the Spirit alive in their hearts.</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Watch the clip </a:t>
            </a:r>
            <a:r>
              <a:rPr lang="en-GB" sz="1200" b="1" u="sng" kern="1200" dirty="0" smtClean="0">
                <a:solidFill>
                  <a:schemeClr val="tx1"/>
                </a:solidFill>
                <a:effectLst/>
                <a:latin typeface="+mn-lt"/>
                <a:ea typeface="+mn-ea"/>
                <a:cs typeface="+mn-cs"/>
                <a:hlinkClick r:id="rId3"/>
              </a:rPr>
              <a:t>https://www.youtube.com/watch?v=RMuoHudWRwo</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Pentecost Parody – We didn’t start the fire   3:47 minutes</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Use the clip in class and at assembly and Pentecost liturgy to share the joy of the Holy Spirit!</a:t>
            </a:r>
            <a:endParaRPr lang="en-NZ" noProof="0" dirty="0"/>
          </a:p>
        </p:txBody>
      </p:sp>
      <p:sp>
        <p:nvSpPr>
          <p:cNvPr id="4" name="Slide Number Placeholder 3"/>
          <p:cNvSpPr>
            <a:spLocks noGrp="1"/>
          </p:cNvSpPr>
          <p:nvPr>
            <p:ph type="sldNum" sz="quarter" idx="10"/>
          </p:nvPr>
        </p:nvSpPr>
        <p:spPr/>
        <p:txBody>
          <a:bodyPr/>
          <a:lstStyle/>
          <a:p>
            <a:fld id="{8E097152-54D5-404C-80EF-58C12B0EA284}" type="slidenum">
              <a:rPr lang="en-GB" smtClean="0"/>
              <a:t>7</a:t>
            </a:fld>
            <a:endParaRPr lang="en-GB"/>
          </a:p>
        </p:txBody>
      </p:sp>
    </p:spTree>
    <p:extLst>
      <p:ext uri="{BB962C8B-B14F-4D97-AF65-F5344CB8AC3E}">
        <p14:creationId xmlns:p14="http://schemas.microsoft.com/office/powerpoint/2010/main" val="2004666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8A What each gift of the Holy Spirit does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Please Note - Some of the original names of the Gifts of the Spirit that were used have changed. The new titles are as follows:</a:t>
            </a:r>
            <a:endParaRPr lang="en-NZ"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Right Judgement</a:t>
            </a:r>
            <a:r>
              <a:rPr lang="en-GB" sz="1200" kern="1200" dirty="0" smtClean="0">
                <a:solidFill>
                  <a:schemeClr val="tx1"/>
                </a:solidFill>
                <a:effectLst/>
                <a:latin typeface="+mn-lt"/>
                <a:ea typeface="+mn-ea"/>
                <a:cs typeface="+mn-cs"/>
              </a:rPr>
              <a:t> was known as Counsel</a:t>
            </a:r>
            <a:endParaRPr lang="en-NZ"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Reverence</a:t>
            </a:r>
            <a:r>
              <a:rPr lang="en-GB" sz="1200" kern="1200" dirty="0" smtClean="0">
                <a:solidFill>
                  <a:schemeClr val="tx1"/>
                </a:solidFill>
                <a:effectLst/>
                <a:latin typeface="+mn-lt"/>
                <a:ea typeface="+mn-ea"/>
                <a:cs typeface="+mn-cs"/>
              </a:rPr>
              <a:t> was known as Piety </a:t>
            </a:r>
            <a:endParaRPr lang="en-NZ"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Courage</a:t>
            </a:r>
            <a:r>
              <a:rPr lang="en-GB" sz="1200" kern="1200" dirty="0" smtClean="0">
                <a:solidFill>
                  <a:schemeClr val="tx1"/>
                </a:solidFill>
                <a:effectLst/>
                <a:latin typeface="+mn-lt"/>
                <a:ea typeface="+mn-ea"/>
                <a:cs typeface="+mn-cs"/>
              </a:rPr>
              <a:t> was known as Fortitude</a:t>
            </a:r>
            <a:br>
              <a:rPr lang="en-GB" sz="1200"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Wonder and Awe</a:t>
            </a:r>
            <a:r>
              <a:rPr lang="en-GB" sz="1200" kern="1200" dirty="0" smtClean="0">
                <a:solidFill>
                  <a:schemeClr val="tx1"/>
                </a:solidFill>
                <a:effectLst/>
                <a:latin typeface="+mn-lt"/>
                <a:ea typeface="+mn-ea"/>
                <a:cs typeface="+mn-cs"/>
              </a:rPr>
              <a:t> was known as Fear of the Lord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Using each reveal take time to work through the text for each gift. Reflect on its meaning and invite the young people to share an experience they have had or know about when the gift was present in themselves or in someone they know that demonstrates how it looks when it is put into action.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Class could make Gifts of the Spirit bunting to share their learning in their classroom, school and church.</a:t>
            </a:r>
            <a:endParaRPr lang="en-NZ" sz="1200" kern="1200" dirty="0" smtClean="0">
              <a:solidFill>
                <a:schemeClr val="tx1"/>
              </a:solidFill>
              <a:effectLst/>
              <a:latin typeface="+mn-lt"/>
              <a:ea typeface="+mn-ea"/>
              <a:cs typeface="+mn-cs"/>
            </a:endParaRPr>
          </a:p>
          <a:p>
            <a:endParaRPr lang="en-NZ" noProof="0" dirty="0"/>
          </a:p>
        </p:txBody>
      </p:sp>
      <p:sp>
        <p:nvSpPr>
          <p:cNvPr id="4" name="Slide Number Placeholder 3"/>
          <p:cNvSpPr>
            <a:spLocks noGrp="1"/>
          </p:cNvSpPr>
          <p:nvPr>
            <p:ph type="sldNum" sz="quarter" idx="10"/>
          </p:nvPr>
        </p:nvSpPr>
        <p:spPr/>
        <p:txBody>
          <a:bodyPr/>
          <a:lstStyle/>
          <a:p>
            <a:fld id="{8E097152-54D5-404C-80EF-58C12B0EA284}" type="slidenum">
              <a:rPr lang="en-GB" smtClean="0"/>
              <a:t>8</a:t>
            </a:fld>
            <a:endParaRPr lang="en-GB"/>
          </a:p>
        </p:txBody>
      </p:sp>
    </p:spTree>
    <p:extLst>
      <p:ext uri="{BB962C8B-B14F-4D97-AF65-F5344CB8AC3E}">
        <p14:creationId xmlns:p14="http://schemas.microsoft.com/office/powerpoint/2010/main" val="1832436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Slide 8B What each gift of the Holy Spirit does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Please Note - Some of the original names of the Gifts of the Spirit that were used have changed. The new titles are as follows:</a:t>
            </a:r>
            <a:endParaRPr lang="en-NZ"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Right Judgement</a:t>
            </a:r>
            <a:r>
              <a:rPr lang="en-GB" sz="1200" kern="1200" dirty="0" smtClean="0">
                <a:solidFill>
                  <a:schemeClr val="tx1"/>
                </a:solidFill>
                <a:effectLst/>
                <a:latin typeface="+mn-lt"/>
                <a:ea typeface="+mn-ea"/>
                <a:cs typeface="+mn-cs"/>
              </a:rPr>
              <a:t> was known as Counsel</a:t>
            </a:r>
            <a:endParaRPr lang="en-NZ"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Reverence</a:t>
            </a:r>
            <a:r>
              <a:rPr lang="en-GB" sz="1200" kern="1200" dirty="0" smtClean="0">
                <a:solidFill>
                  <a:schemeClr val="tx1"/>
                </a:solidFill>
                <a:effectLst/>
                <a:latin typeface="+mn-lt"/>
                <a:ea typeface="+mn-ea"/>
                <a:cs typeface="+mn-cs"/>
              </a:rPr>
              <a:t> was known as Piety </a:t>
            </a:r>
            <a:endParaRPr lang="en-NZ"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Courage</a:t>
            </a:r>
            <a:r>
              <a:rPr lang="en-GB" sz="1200" kern="1200" dirty="0" smtClean="0">
                <a:solidFill>
                  <a:schemeClr val="tx1"/>
                </a:solidFill>
                <a:effectLst/>
                <a:latin typeface="+mn-lt"/>
                <a:ea typeface="+mn-ea"/>
                <a:cs typeface="+mn-cs"/>
              </a:rPr>
              <a:t> was known as Fortitude</a:t>
            </a:r>
            <a:br>
              <a:rPr lang="en-GB" sz="1200"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Wonder and Awe</a:t>
            </a:r>
            <a:r>
              <a:rPr lang="en-GB" sz="1200" kern="1200" dirty="0" smtClean="0">
                <a:solidFill>
                  <a:schemeClr val="tx1"/>
                </a:solidFill>
                <a:effectLst/>
                <a:latin typeface="+mn-lt"/>
                <a:ea typeface="+mn-ea"/>
                <a:cs typeface="+mn-cs"/>
              </a:rPr>
              <a:t> was known as Fear of the Lord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Using each reveal take time to work through the text for each gift. Reflect on its meaning and invite the young people to share an experience they have had or know about when the gift was present in themselves or in someone they know that demonstrates how it looks when it is put into action. </a:t>
            </a:r>
            <a:endParaRPr lang="en-NZ"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Class could make Gifts of the Spirit bunting to share their learning in their classroom, school and church.</a:t>
            </a:r>
            <a:endParaRPr lang="en-NZ" sz="1200" kern="1200" dirty="0" smtClean="0">
              <a:solidFill>
                <a:schemeClr val="tx1"/>
              </a:solidFill>
              <a:effectLst/>
              <a:latin typeface="+mn-lt"/>
              <a:ea typeface="+mn-ea"/>
              <a:cs typeface="+mn-cs"/>
            </a:endParaRPr>
          </a:p>
          <a:p>
            <a:endParaRPr lang="en-NZ" noProof="0" dirty="0"/>
          </a:p>
        </p:txBody>
      </p:sp>
      <p:sp>
        <p:nvSpPr>
          <p:cNvPr id="4" name="Slide Number Placeholder 3"/>
          <p:cNvSpPr>
            <a:spLocks noGrp="1"/>
          </p:cNvSpPr>
          <p:nvPr>
            <p:ph type="sldNum" sz="quarter" idx="10"/>
          </p:nvPr>
        </p:nvSpPr>
        <p:spPr/>
        <p:txBody>
          <a:bodyPr/>
          <a:lstStyle/>
          <a:p>
            <a:fld id="{8E097152-54D5-404C-80EF-58C12B0EA284}" type="slidenum">
              <a:rPr lang="en-GB" smtClean="0"/>
              <a:t>9</a:t>
            </a:fld>
            <a:endParaRPr lang="en-GB"/>
          </a:p>
        </p:txBody>
      </p:sp>
    </p:spTree>
    <p:extLst>
      <p:ext uri="{BB962C8B-B14F-4D97-AF65-F5344CB8AC3E}">
        <p14:creationId xmlns:p14="http://schemas.microsoft.com/office/powerpoint/2010/main" val="2166040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EBC949C-10F4-4C6A-AEEB-02D77FEB4F26}" type="datetimeFigureOut">
              <a:rPr lang="en-GB" smtClean="0"/>
              <a:t>25/05/2017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B1A963-3545-42B3-9DE3-9511A5BB9065}" type="slidenum">
              <a:rPr lang="en-GB" smtClean="0"/>
              <a:t>‹#›</a:t>
            </a:fld>
            <a:endParaRPr lang="en-GB"/>
          </a:p>
        </p:txBody>
      </p:sp>
    </p:spTree>
    <p:extLst>
      <p:ext uri="{BB962C8B-B14F-4D97-AF65-F5344CB8AC3E}">
        <p14:creationId xmlns:p14="http://schemas.microsoft.com/office/powerpoint/2010/main" val="1738713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BC949C-10F4-4C6A-AEEB-02D77FEB4F26}" type="datetimeFigureOut">
              <a:rPr lang="en-GB" smtClean="0"/>
              <a:t>25/05/2017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B1A963-3545-42B3-9DE3-9511A5BB9065}" type="slidenum">
              <a:rPr lang="en-GB" smtClean="0"/>
              <a:t>‹#›</a:t>
            </a:fld>
            <a:endParaRPr lang="en-GB"/>
          </a:p>
        </p:txBody>
      </p:sp>
    </p:spTree>
    <p:extLst>
      <p:ext uri="{BB962C8B-B14F-4D97-AF65-F5344CB8AC3E}">
        <p14:creationId xmlns:p14="http://schemas.microsoft.com/office/powerpoint/2010/main" val="2420748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BC949C-10F4-4C6A-AEEB-02D77FEB4F26}" type="datetimeFigureOut">
              <a:rPr lang="en-GB" smtClean="0"/>
              <a:t>25/05/2017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B1A963-3545-42B3-9DE3-9511A5BB9065}" type="slidenum">
              <a:rPr lang="en-GB" smtClean="0"/>
              <a:t>‹#›</a:t>
            </a:fld>
            <a:endParaRPr lang="en-GB"/>
          </a:p>
        </p:txBody>
      </p:sp>
    </p:spTree>
    <p:extLst>
      <p:ext uri="{BB962C8B-B14F-4D97-AF65-F5344CB8AC3E}">
        <p14:creationId xmlns:p14="http://schemas.microsoft.com/office/powerpoint/2010/main" val="2819805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842797"/>
      </p:ext>
    </p:extLst>
  </p:cSld>
  <p:clrMapOvr>
    <a:masterClrMapping/>
  </p:clrMapOvr>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BC949C-10F4-4C6A-AEEB-02D77FEB4F26}" type="datetimeFigureOut">
              <a:rPr lang="en-GB" smtClean="0"/>
              <a:t>25/05/2017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B1A963-3545-42B3-9DE3-9511A5BB9065}" type="slidenum">
              <a:rPr lang="en-GB" smtClean="0"/>
              <a:t>‹#›</a:t>
            </a:fld>
            <a:endParaRPr lang="en-GB"/>
          </a:p>
        </p:txBody>
      </p:sp>
    </p:spTree>
    <p:extLst>
      <p:ext uri="{BB962C8B-B14F-4D97-AF65-F5344CB8AC3E}">
        <p14:creationId xmlns:p14="http://schemas.microsoft.com/office/powerpoint/2010/main" val="2755546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BC949C-10F4-4C6A-AEEB-02D77FEB4F26}" type="datetimeFigureOut">
              <a:rPr lang="en-GB" smtClean="0"/>
              <a:t>25/05/2017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B1A963-3545-42B3-9DE3-9511A5BB9065}" type="slidenum">
              <a:rPr lang="en-GB" smtClean="0"/>
              <a:t>‹#›</a:t>
            </a:fld>
            <a:endParaRPr lang="en-GB"/>
          </a:p>
        </p:txBody>
      </p:sp>
    </p:spTree>
    <p:extLst>
      <p:ext uri="{BB962C8B-B14F-4D97-AF65-F5344CB8AC3E}">
        <p14:creationId xmlns:p14="http://schemas.microsoft.com/office/powerpoint/2010/main" val="106783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EBC949C-10F4-4C6A-AEEB-02D77FEB4F26}" type="datetimeFigureOut">
              <a:rPr lang="en-GB" smtClean="0"/>
              <a:t>25/05/2017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B1A963-3545-42B3-9DE3-9511A5BB9065}" type="slidenum">
              <a:rPr lang="en-GB" smtClean="0"/>
              <a:t>‹#›</a:t>
            </a:fld>
            <a:endParaRPr lang="en-GB"/>
          </a:p>
        </p:txBody>
      </p:sp>
    </p:spTree>
    <p:extLst>
      <p:ext uri="{BB962C8B-B14F-4D97-AF65-F5344CB8AC3E}">
        <p14:creationId xmlns:p14="http://schemas.microsoft.com/office/powerpoint/2010/main" val="69731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EBC949C-10F4-4C6A-AEEB-02D77FEB4F26}" type="datetimeFigureOut">
              <a:rPr lang="en-GB" smtClean="0"/>
              <a:t>25/05/2017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B1A963-3545-42B3-9DE3-9511A5BB9065}" type="slidenum">
              <a:rPr lang="en-GB" smtClean="0"/>
              <a:t>‹#›</a:t>
            </a:fld>
            <a:endParaRPr lang="en-GB"/>
          </a:p>
        </p:txBody>
      </p:sp>
    </p:spTree>
    <p:extLst>
      <p:ext uri="{BB962C8B-B14F-4D97-AF65-F5344CB8AC3E}">
        <p14:creationId xmlns:p14="http://schemas.microsoft.com/office/powerpoint/2010/main" val="234831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EBC949C-10F4-4C6A-AEEB-02D77FEB4F26}" type="datetimeFigureOut">
              <a:rPr lang="en-GB" smtClean="0"/>
              <a:t>25/05/2017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B1A963-3545-42B3-9DE3-9511A5BB9065}" type="slidenum">
              <a:rPr lang="en-GB" smtClean="0"/>
              <a:t>‹#›</a:t>
            </a:fld>
            <a:endParaRPr lang="en-GB"/>
          </a:p>
        </p:txBody>
      </p:sp>
    </p:spTree>
    <p:extLst>
      <p:ext uri="{BB962C8B-B14F-4D97-AF65-F5344CB8AC3E}">
        <p14:creationId xmlns:p14="http://schemas.microsoft.com/office/powerpoint/2010/main" val="3735987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BC949C-10F4-4C6A-AEEB-02D77FEB4F26}" type="datetimeFigureOut">
              <a:rPr lang="en-GB" smtClean="0"/>
              <a:t>25/05/2017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B1A963-3545-42B3-9DE3-9511A5BB9065}" type="slidenum">
              <a:rPr lang="en-GB" smtClean="0"/>
              <a:t>‹#›</a:t>
            </a:fld>
            <a:endParaRPr lang="en-GB"/>
          </a:p>
        </p:txBody>
      </p:sp>
    </p:spTree>
    <p:extLst>
      <p:ext uri="{BB962C8B-B14F-4D97-AF65-F5344CB8AC3E}">
        <p14:creationId xmlns:p14="http://schemas.microsoft.com/office/powerpoint/2010/main" val="3112311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BC949C-10F4-4C6A-AEEB-02D77FEB4F26}" type="datetimeFigureOut">
              <a:rPr lang="en-GB" smtClean="0"/>
              <a:t>25/05/2017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B1A963-3545-42B3-9DE3-9511A5BB9065}" type="slidenum">
              <a:rPr lang="en-GB" smtClean="0"/>
              <a:t>‹#›</a:t>
            </a:fld>
            <a:endParaRPr lang="en-GB"/>
          </a:p>
        </p:txBody>
      </p:sp>
    </p:spTree>
    <p:extLst>
      <p:ext uri="{BB962C8B-B14F-4D97-AF65-F5344CB8AC3E}">
        <p14:creationId xmlns:p14="http://schemas.microsoft.com/office/powerpoint/2010/main" val="3084035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BC949C-10F4-4C6A-AEEB-02D77FEB4F26}" type="datetimeFigureOut">
              <a:rPr lang="en-GB" smtClean="0"/>
              <a:t>25/05/2017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B1A963-3545-42B3-9DE3-9511A5BB9065}" type="slidenum">
              <a:rPr lang="en-GB" smtClean="0"/>
              <a:t>‹#›</a:t>
            </a:fld>
            <a:endParaRPr lang="en-GB"/>
          </a:p>
        </p:txBody>
      </p:sp>
    </p:spTree>
    <p:extLst>
      <p:ext uri="{BB962C8B-B14F-4D97-AF65-F5344CB8AC3E}">
        <p14:creationId xmlns:p14="http://schemas.microsoft.com/office/powerpoint/2010/main" val="315162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EBC949C-10F4-4C6A-AEEB-02D77FEB4F26}" type="datetimeFigureOut">
              <a:rPr lang="en-GB" smtClean="0"/>
              <a:t>25/05/2017</a:t>
            </a:fld>
            <a:endParaRPr lang="en-GB"/>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9B1A963-3545-42B3-9DE3-9511A5BB9065}" type="slidenum">
              <a:rPr lang="en-GB" smtClean="0"/>
              <a:t>‹#›</a:t>
            </a:fld>
            <a:endParaRPr lang="en-GB"/>
          </a:p>
        </p:txBody>
      </p:sp>
    </p:spTree>
    <p:extLst>
      <p:ext uri="{BB962C8B-B14F-4D97-AF65-F5344CB8AC3E}">
        <p14:creationId xmlns:p14="http://schemas.microsoft.com/office/powerpoint/2010/main" val="32721528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dobe Heiti Std R" pitchFamily="34" charset="-128"/>
          <a:ea typeface="Adobe Heiti Std R" pitchFamily="34" charset="-128"/>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dobe Heiti Std R" pitchFamily="34" charset="-128"/>
          <a:ea typeface="Adobe Heiti Std R" pitchFamily="34" charset="-128"/>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dobe Heiti Std R" pitchFamily="34" charset="-128"/>
          <a:ea typeface="Adobe Heiti Std R" pitchFamily="34" charset="-128"/>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dobe Heiti Std R" pitchFamily="34" charset="-128"/>
          <a:ea typeface="Adobe Heiti Std R" pitchFamily="34" charset="-128"/>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dobe Heiti Std R" pitchFamily="34" charset="-128"/>
          <a:ea typeface="Adobe Heiti Std R" pitchFamily="34" charset="-128"/>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dobe Heiti Std R" pitchFamily="34" charset="-128"/>
          <a:ea typeface="Adobe Heiti Std R"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www.youtube.com/watch?v=Eak7H67x_TI"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slide" Target="slide17.xml"/></Relationships>
</file>

<file path=ppt/slides/_rels/slide14.xml.rels><?xml version="1.0" encoding="UTF-8" standalone="yes"?>
<Relationships xmlns="http://schemas.openxmlformats.org/package/2006/relationships"><Relationship Id="rId8" Type="http://schemas.openxmlformats.org/officeDocument/2006/relationships/hyperlink" Target="http://www.tinyurl.com/NCRSfeedback" TargetMode="External"/><Relationship Id="rId3" Type="http://schemas.openxmlformats.org/officeDocument/2006/relationships/slideLayout" Target="../slideLayouts/slideLayout1.xml"/><Relationship Id="rId7" Type="http://schemas.microsoft.com/office/2007/relationships/hdphoto" Target="../media/hdphoto2.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14.xml"/><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slide" Target="slide13.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ww.youtube.com/watch?v=7TyCwUrR_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www.youtube.com/watch?v=RMuoHudWRwo"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cNvPicPr>
            <a:picLocks noChangeAspect="1"/>
          </p:cNvPicPr>
          <p:nvPr/>
        </p:nvPicPr>
        <p:blipFill>
          <a:blip r:embed="rId3"/>
          <a:stretch>
            <a:fillRect/>
          </a:stretch>
        </p:blipFill>
        <p:spPr>
          <a:xfrm>
            <a:off x="588771" y="884376"/>
            <a:ext cx="4458717" cy="3795624"/>
          </a:xfrm>
          <a:prstGeom prst="rect">
            <a:avLst/>
          </a:prstGeom>
          <a:solidFill>
            <a:srgbClr val="FFFFFF">
              <a:shade val="85000"/>
            </a:srgbClr>
          </a:solidFill>
          <a:ln w="57150" cap="sq">
            <a:solidFill>
              <a:srgbClr val="F4E8BD"/>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itle"/>
          <p:cNvSpPr txBox="1">
            <a:spLocks/>
          </p:cNvSpPr>
          <p:nvPr/>
        </p:nvSpPr>
        <p:spPr>
          <a:xfrm>
            <a:off x="0" y="21933"/>
            <a:ext cx="9144000" cy="553998"/>
          </a:xfrm>
          <a:prstGeom prst="rect">
            <a:avLst/>
          </a:prstGeom>
        </p:spPr>
        <p:txBody>
          <a:bodyPr vert="horz" lIns="0" tIns="0" rIns="0" bIns="0" rtlCol="0" anchor="ctr">
            <a:spAutoFit/>
          </a:bodyPr>
          <a:lstStyle>
            <a:lvl1pPr algn="ctr" defTabSz="914400" rtl="0" eaLnBrk="1" latinLnBrk="0" hangingPunct="1">
              <a:spcBef>
                <a:spcPct val="0"/>
              </a:spcBef>
              <a:buNone/>
              <a:defRPr sz="4400" kern="1200">
                <a:solidFill>
                  <a:schemeClr val="tx1"/>
                </a:solidFill>
                <a:latin typeface="Adobe Heiti Std R" pitchFamily="34" charset="-128"/>
                <a:ea typeface="Adobe Heiti Std R" pitchFamily="34" charset="-128"/>
                <a:cs typeface="+mj-cs"/>
              </a:defRPr>
            </a:lvl1pPr>
          </a:lstStyle>
          <a:p>
            <a:r>
              <a:rPr lang="en-US" sz="3600" dirty="0" smtClean="0">
                <a:ln w="0"/>
                <a:solidFill>
                  <a:srgbClr val="F4E8BD"/>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Pentecost Today</a:t>
            </a:r>
            <a:endParaRPr lang="en-GB" sz="3600" dirty="0">
              <a:ln w="0"/>
              <a:solidFill>
                <a:srgbClr val="F4E8BD"/>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4"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R-1</a:t>
            </a:r>
          </a:p>
          <a:p>
            <a:pPr algn="ctr"/>
            <a:r>
              <a:rPr lang="en-GB" sz="900" b="1" dirty="0" smtClean="0">
                <a:solidFill>
                  <a:srgbClr val="002060"/>
                </a:solidFill>
                <a:latin typeface="Arial" pitchFamily="34" charset="0"/>
                <a:cs typeface="Arial" pitchFamily="34" charset="0"/>
              </a:rPr>
              <a:t>S-01</a:t>
            </a:r>
            <a:endParaRPr lang="en-GB" sz="900" b="1" dirty="0">
              <a:solidFill>
                <a:srgbClr val="002060"/>
              </a:solidFill>
              <a:latin typeface="Arial" pitchFamily="34" charset="0"/>
              <a:cs typeface="Arial" pitchFamily="34" charset="0"/>
            </a:endParaRPr>
          </a:p>
        </p:txBody>
      </p:sp>
      <p:sp>
        <p:nvSpPr>
          <p:cNvPr id="5"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8025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ift G"/>
          <p:cNvSpPr txBox="1"/>
          <p:nvPr/>
        </p:nvSpPr>
        <p:spPr>
          <a:xfrm>
            <a:off x="4141960" y="3582312"/>
            <a:ext cx="3636000" cy="646331"/>
          </a:xfrm>
          <a:prstGeom prst="rect">
            <a:avLst/>
          </a:prstGeom>
          <a:noFill/>
        </p:spPr>
        <p:txBody>
          <a:bodyPr wrap="square" rtlCol="0">
            <a:spAutoFit/>
          </a:bodyPr>
          <a:lstStyle/>
          <a:p>
            <a:pPr algn="ctr"/>
            <a:r>
              <a:rPr lang="en-US" sz="3600" dirty="0" smtClean="0">
                <a:solidFill>
                  <a:srgbClr val="F4E8BD"/>
                </a:solidFill>
              </a:rPr>
              <a:t>Knowledge</a:t>
            </a:r>
            <a:endParaRPr lang="en-NZ" sz="3600" dirty="0">
              <a:solidFill>
                <a:srgbClr val="F4E8BD"/>
              </a:solidFill>
            </a:endParaRPr>
          </a:p>
        </p:txBody>
      </p:sp>
      <p:sp>
        <p:nvSpPr>
          <p:cNvPr id="36" name="Gift F"/>
          <p:cNvSpPr txBox="1"/>
          <p:nvPr/>
        </p:nvSpPr>
        <p:spPr>
          <a:xfrm>
            <a:off x="4141960" y="3582312"/>
            <a:ext cx="3636000" cy="646331"/>
          </a:xfrm>
          <a:prstGeom prst="rect">
            <a:avLst/>
          </a:prstGeom>
          <a:noFill/>
        </p:spPr>
        <p:txBody>
          <a:bodyPr wrap="square" rtlCol="0">
            <a:spAutoFit/>
          </a:bodyPr>
          <a:lstStyle/>
          <a:p>
            <a:pPr algn="ctr"/>
            <a:r>
              <a:rPr lang="en-US" sz="3600" dirty="0" smtClean="0">
                <a:solidFill>
                  <a:srgbClr val="F4E8BD"/>
                </a:solidFill>
              </a:rPr>
              <a:t>Wonder and Awe</a:t>
            </a:r>
            <a:endParaRPr lang="en-NZ" sz="3600" dirty="0">
              <a:solidFill>
                <a:srgbClr val="F4E8BD"/>
              </a:solidFill>
            </a:endParaRPr>
          </a:p>
        </p:txBody>
      </p:sp>
      <p:sp>
        <p:nvSpPr>
          <p:cNvPr id="35" name="Gift E"/>
          <p:cNvSpPr txBox="1"/>
          <p:nvPr/>
        </p:nvSpPr>
        <p:spPr>
          <a:xfrm>
            <a:off x="4141960" y="3582312"/>
            <a:ext cx="3636000" cy="646331"/>
          </a:xfrm>
          <a:prstGeom prst="rect">
            <a:avLst/>
          </a:prstGeom>
          <a:noFill/>
        </p:spPr>
        <p:txBody>
          <a:bodyPr wrap="square" rtlCol="0">
            <a:spAutoFit/>
          </a:bodyPr>
          <a:lstStyle/>
          <a:p>
            <a:pPr algn="ctr"/>
            <a:r>
              <a:rPr lang="en-US" sz="3600" dirty="0" smtClean="0">
                <a:solidFill>
                  <a:srgbClr val="F4E8BD"/>
                </a:solidFill>
              </a:rPr>
              <a:t>Right Judgement</a:t>
            </a:r>
            <a:endParaRPr lang="en-NZ" sz="3600" dirty="0">
              <a:solidFill>
                <a:srgbClr val="F4E8BD"/>
              </a:solidFill>
            </a:endParaRPr>
          </a:p>
        </p:txBody>
      </p:sp>
      <p:sp>
        <p:nvSpPr>
          <p:cNvPr id="34" name="Gift D"/>
          <p:cNvSpPr txBox="1"/>
          <p:nvPr/>
        </p:nvSpPr>
        <p:spPr>
          <a:xfrm>
            <a:off x="4141960" y="3582312"/>
            <a:ext cx="3636000" cy="646331"/>
          </a:xfrm>
          <a:prstGeom prst="rect">
            <a:avLst/>
          </a:prstGeom>
          <a:noFill/>
        </p:spPr>
        <p:txBody>
          <a:bodyPr wrap="square" rtlCol="0">
            <a:spAutoFit/>
          </a:bodyPr>
          <a:lstStyle/>
          <a:p>
            <a:pPr algn="ctr"/>
            <a:r>
              <a:rPr lang="en-US" sz="3600" dirty="0" smtClean="0">
                <a:solidFill>
                  <a:srgbClr val="F4E8BD"/>
                </a:solidFill>
              </a:rPr>
              <a:t>Wisdom</a:t>
            </a:r>
            <a:endParaRPr lang="en-NZ" sz="3600" dirty="0">
              <a:solidFill>
                <a:srgbClr val="F4E8BD"/>
              </a:solidFill>
            </a:endParaRPr>
          </a:p>
        </p:txBody>
      </p:sp>
      <p:sp>
        <p:nvSpPr>
          <p:cNvPr id="33" name="Gift C"/>
          <p:cNvSpPr txBox="1"/>
          <p:nvPr/>
        </p:nvSpPr>
        <p:spPr>
          <a:xfrm>
            <a:off x="4141960" y="3582312"/>
            <a:ext cx="3636000" cy="646331"/>
          </a:xfrm>
          <a:prstGeom prst="rect">
            <a:avLst/>
          </a:prstGeom>
          <a:noFill/>
        </p:spPr>
        <p:txBody>
          <a:bodyPr wrap="square" rtlCol="0">
            <a:spAutoFit/>
          </a:bodyPr>
          <a:lstStyle/>
          <a:p>
            <a:pPr algn="ctr"/>
            <a:r>
              <a:rPr lang="en-US" sz="3600" dirty="0" smtClean="0">
                <a:solidFill>
                  <a:srgbClr val="F4E8BD"/>
                </a:solidFill>
              </a:rPr>
              <a:t>Courage</a:t>
            </a:r>
            <a:endParaRPr lang="en-NZ" sz="3600" dirty="0">
              <a:solidFill>
                <a:srgbClr val="F4E8BD"/>
              </a:solidFill>
            </a:endParaRPr>
          </a:p>
        </p:txBody>
      </p:sp>
      <p:sp>
        <p:nvSpPr>
          <p:cNvPr id="32" name="Gift B"/>
          <p:cNvSpPr txBox="1"/>
          <p:nvPr/>
        </p:nvSpPr>
        <p:spPr>
          <a:xfrm>
            <a:off x="4141960" y="3582312"/>
            <a:ext cx="3636000" cy="646331"/>
          </a:xfrm>
          <a:prstGeom prst="rect">
            <a:avLst/>
          </a:prstGeom>
          <a:noFill/>
        </p:spPr>
        <p:txBody>
          <a:bodyPr wrap="square" rtlCol="0">
            <a:spAutoFit/>
          </a:bodyPr>
          <a:lstStyle/>
          <a:p>
            <a:pPr algn="ctr"/>
            <a:r>
              <a:rPr lang="en-US" sz="3600" dirty="0" smtClean="0">
                <a:solidFill>
                  <a:srgbClr val="F4E8BD"/>
                </a:solidFill>
              </a:rPr>
              <a:t>Reverence</a:t>
            </a:r>
            <a:endParaRPr lang="en-NZ" sz="3600" dirty="0">
              <a:solidFill>
                <a:srgbClr val="F4E8BD"/>
              </a:solidFill>
            </a:endParaRPr>
          </a:p>
        </p:txBody>
      </p:sp>
      <p:sp>
        <p:nvSpPr>
          <p:cNvPr id="9" name="Gift A"/>
          <p:cNvSpPr txBox="1"/>
          <p:nvPr/>
        </p:nvSpPr>
        <p:spPr>
          <a:xfrm>
            <a:off x="4141960" y="3582312"/>
            <a:ext cx="3636000" cy="646331"/>
          </a:xfrm>
          <a:prstGeom prst="rect">
            <a:avLst/>
          </a:prstGeom>
          <a:noFill/>
        </p:spPr>
        <p:txBody>
          <a:bodyPr wrap="square" rtlCol="0">
            <a:spAutoFit/>
          </a:bodyPr>
          <a:lstStyle/>
          <a:p>
            <a:pPr algn="ctr"/>
            <a:r>
              <a:rPr lang="en-US" sz="3600" dirty="0" smtClean="0">
                <a:solidFill>
                  <a:srgbClr val="F4E8BD"/>
                </a:solidFill>
              </a:rPr>
              <a:t>Understanding</a:t>
            </a:r>
            <a:endParaRPr lang="en-NZ" sz="3600" dirty="0">
              <a:solidFill>
                <a:srgbClr val="F4E8BD"/>
              </a:solidFill>
            </a:endParaRPr>
          </a:p>
        </p:txBody>
      </p:sp>
      <p:pic>
        <p:nvPicPr>
          <p:cNvPr id="7" name="Picture: Bottom"/>
          <p:cNvPicPr>
            <a:picLocks noChangeAspect="1"/>
          </p:cNvPicPr>
          <p:nvPr/>
        </p:nvPicPr>
        <p:blipFill>
          <a:blip r:embed="rId3"/>
          <a:stretch>
            <a:fillRect/>
          </a:stretch>
        </p:blipFill>
        <p:spPr>
          <a:xfrm>
            <a:off x="352976" y="2962805"/>
            <a:ext cx="2450939" cy="2016000"/>
          </a:xfrm>
          <a:prstGeom prst="rect">
            <a:avLst/>
          </a:prstGeom>
        </p:spPr>
      </p:pic>
      <p:sp>
        <p:nvSpPr>
          <p:cNvPr id="24" name="Reveal 7"/>
          <p:cNvSpPr/>
          <p:nvPr/>
        </p:nvSpPr>
        <p:spPr>
          <a:xfrm>
            <a:off x="352976" y="4686046"/>
            <a:ext cx="2451600" cy="291600"/>
          </a:xfrm>
          <a:prstGeom prst="rect">
            <a:avLst/>
          </a:prstGeom>
          <a:solidFill>
            <a:srgbClr val="F4E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G )  Knowledge</a:t>
            </a:r>
            <a:endParaRPr lang="en-NZ" dirty="0">
              <a:solidFill>
                <a:schemeClr val="tx1"/>
              </a:solidFill>
            </a:endParaRPr>
          </a:p>
        </p:txBody>
      </p:sp>
      <p:sp>
        <p:nvSpPr>
          <p:cNvPr id="23" name="Reveal 6"/>
          <p:cNvSpPr/>
          <p:nvPr/>
        </p:nvSpPr>
        <p:spPr>
          <a:xfrm>
            <a:off x="352976" y="4399617"/>
            <a:ext cx="2451600" cy="291600"/>
          </a:xfrm>
          <a:prstGeom prst="rect">
            <a:avLst/>
          </a:prstGeom>
          <a:solidFill>
            <a:srgbClr val="F4E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F )  Wonder and Awe</a:t>
            </a:r>
            <a:endParaRPr lang="en-NZ" dirty="0">
              <a:solidFill>
                <a:schemeClr val="tx1"/>
              </a:solidFill>
            </a:endParaRPr>
          </a:p>
        </p:txBody>
      </p:sp>
      <p:sp>
        <p:nvSpPr>
          <p:cNvPr id="22" name="Reveal 5"/>
          <p:cNvSpPr/>
          <p:nvPr/>
        </p:nvSpPr>
        <p:spPr>
          <a:xfrm>
            <a:off x="352976" y="4113189"/>
            <a:ext cx="2451600" cy="291600"/>
          </a:xfrm>
          <a:prstGeom prst="rect">
            <a:avLst/>
          </a:prstGeom>
          <a:solidFill>
            <a:srgbClr val="F4E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E )  Right Judgement</a:t>
            </a:r>
            <a:endParaRPr lang="en-NZ" dirty="0">
              <a:solidFill>
                <a:schemeClr val="tx1"/>
              </a:solidFill>
            </a:endParaRPr>
          </a:p>
        </p:txBody>
      </p:sp>
      <p:sp>
        <p:nvSpPr>
          <p:cNvPr id="21" name="Reveal 4"/>
          <p:cNvSpPr/>
          <p:nvPr/>
        </p:nvSpPr>
        <p:spPr>
          <a:xfrm>
            <a:off x="352976" y="3826761"/>
            <a:ext cx="2451600" cy="291600"/>
          </a:xfrm>
          <a:prstGeom prst="rect">
            <a:avLst/>
          </a:prstGeom>
          <a:solidFill>
            <a:srgbClr val="F4E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D )  Wisdom</a:t>
            </a:r>
            <a:endParaRPr lang="en-NZ" dirty="0">
              <a:solidFill>
                <a:schemeClr val="tx1"/>
              </a:solidFill>
            </a:endParaRPr>
          </a:p>
        </p:txBody>
      </p:sp>
      <p:sp>
        <p:nvSpPr>
          <p:cNvPr id="19" name="Reveal 3"/>
          <p:cNvSpPr/>
          <p:nvPr/>
        </p:nvSpPr>
        <p:spPr>
          <a:xfrm>
            <a:off x="352976" y="3540333"/>
            <a:ext cx="2451600" cy="291600"/>
          </a:xfrm>
          <a:prstGeom prst="rect">
            <a:avLst/>
          </a:prstGeom>
          <a:solidFill>
            <a:srgbClr val="F4E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C )  Courage</a:t>
            </a:r>
            <a:endParaRPr lang="en-NZ" dirty="0">
              <a:solidFill>
                <a:schemeClr val="tx1"/>
              </a:solidFill>
            </a:endParaRPr>
          </a:p>
        </p:txBody>
      </p:sp>
      <p:sp>
        <p:nvSpPr>
          <p:cNvPr id="18" name="Reveal 2"/>
          <p:cNvSpPr/>
          <p:nvPr/>
        </p:nvSpPr>
        <p:spPr>
          <a:xfrm>
            <a:off x="352976" y="3253905"/>
            <a:ext cx="2451600" cy="291600"/>
          </a:xfrm>
          <a:prstGeom prst="rect">
            <a:avLst/>
          </a:prstGeom>
          <a:solidFill>
            <a:srgbClr val="F4E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B )  Reverence</a:t>
            </a:r>
            <a:endParaRPr lang="en-NZ" dirty="0">
              <a:solidFill>
                <a:schemeClr val="tx1"/>
              </a:solidFill>
            </a:endParaRPr>
          </a:p>
        </p:txBody>
      </p:sp>
      <p:sp>
        <p:nvSpPr>
          <p:cNvPr id="10" name="Reveal 1"/>
          <p:cNvSpPr/>
          <p:nvPr/>
        </p:nvSpPr>
        <p:spPr>
          <a:xfrm>
            <a:off x="352976" y="2967477"/>
            <a:ext cx="2451600" cy="291600"/>
          </a:xfrm>
          <a:prstGeom prst="rect">
            <a:avLst/>
          </a:prstGeom>
          <a:solidFill>
            <a:srgbClr val="F4E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A )  Understanding</a:t>
            </a:r>
            <a:endParaRPr lang="en-NZ" dirty="0">
              <a:solidFill>
                <a:schemeClr val="tx1"/>
              </a:solidFill>
            </a:endParaRPr>
          </a:p>
        </p:txBody>
      </p:sp>
      <p:pic>
        <p:nvPicPr>
          <p:cNvPr id="8" name="Picture: Right"/>
          <p:cNvPicPr>
            <a:picLocks noChangeAspect="1"/>
          </p:cNvPicPr>
          <p:nvPr/>
        </p:nvPicPr>
        <p:blipFill>
          <a:blip r:embed="rId3"/>
          <a:stretch>
            <a:fillRect/>
          </a:stretch>
        </p:blipFill>
        <p:spPr>
          <a:xfrm>
            <a:off x="6898180" y="1198417"/>
            <a:ext cx="2144573" cy="1764000"/>
          </a:xfrm>
          <a:prstGeom prst="rect">
            <a:avLst/>
          </a:prstGeom>
        </p:spPr>
      </p:pic>
      <p:sp>
        <p:nvSpPr>
          <p:cNvPr id="31" name="Hide 7"/>
          <p:cNvSpPr/>
          <p:nvPr/>
        </p:nvSpPr>
        <p:spPr>
          <a:xfrm>
            <a:off x="6898180" y="2713064"/>
            <a:ext cx="2145600" cy="255600"/>
          </a:xfrm>
          <a:prstGeom prst="rect">
            <a:avLst/>
          </a:prstGeom>
          <a:solidFill>
            <a:srgbClr val="F4E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Reverence</a:t>
            </a:r>
            <a:endParaRPr lang="en-NZ" dirty="0">
              <a:solidFill>
                <a:schemeClr val="tx1"/>
              </a:solidFill>
            </a:endParaRPr>
          </a:p>
        </p:txBody>
      </p:sp>
      <p:sp>
        <p:nvSpPr>
          <p:cNvPr id="30" name="Hide 6"/>
          <p:cNvSpPr/>
          <p:nvPr/>
        </p:nvSpPr>
        <p:spPr>
          <a:xfrm>
            <a:off x="6898180" y="2459782"/>
            <a:ext cx="2145600" cy="255600"/>
          </a:xfrm>
          <a:prstGeom prst="rect">
            <a:avLst/>
          </a:prstGeom>
          <a:solidFill>
            <a:srgbClr val="F4E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Understanding</a:t>
            </a:r>
            <a:endParaRPr lang="en-NZ" dirty="0">
              <a:solidFill>
                <a:schemeClr val="tx1"/>
              </a:solidFill>
            </a:endParaRPr>
          </a:p>
        </p:txBody>
      </p:sp>
      <p:sp>
        <p:nvSpPr>
          <p:cNvPr id="29" name="Hide 5"/>
          <p:cNvSpPr/>
          <p:nvPr/>
        </p:nvSpPr>
        <p:spPr>
          <a:xfrm>
            <a:off x="6898180" y="2206497"/>
            <a:ext cx="2145600" cy="255600"/>
          </a:xfrm>
          <a:prstGeom prst="rect">
            <a:avLst/>
          </a:prstGeom>
          <a:solidFill>
            <a:srgbClr val="F4E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Right Judgement</a:t>
            </a:r>
            <a:endParaRPr lang="en-NZ" dirty="0">
              <a:solidFill>
                <a:schemeClr val="tx1"/>
              </a:solidFill>
            </a:endParaRPr>
          </a:p>
        </p:txBody>
      </p:sp>
      <p:sp>
        <p:nvSpPr>
          <p:cNvPr id="28" name="Hide 4"/>
          <p:cNvSpPr/>
          <p:nvPr/>
        </p:nvSpPr>
        <p:spPr>
          <a:xfrm>
            <a:off x="6898180" y="1953212"/>
            <a:ext cx="2145600" cy="255600"/>
          </a:xfrm>
          <a:prstGeom prst="rect">
            <a:avLst/>
          </a:prstGeom>
          <a:solidFill>
            <a:srgbClr val="F4E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Courage</a:t>
            </a:r>
            <a:endParaRPr lang="en-NZ" dirty="0">
              <a:solidFill>
                <a:schemeClr val="tx1"/>
              </a:solidFill>
            </a:endParaRPr>
          </a:p>
        </p:txBody>
      </p:sp>
      <p:sp>
        <p:nvSpPr>
          <p:cNvPr id="27" name="Hide 3"/>
          <p:cNvSpPr/>
          <p:nvPr/>
        </p:nvSpPr>
        <p:spPr>
          <a:xfrm>
            <a:off x="6898180" y="1699927"/>
            <a:ext cx="2145600" cy="255600"/>
          </a:xfrm>
          <a:prstGeom prst="rect">
            <a:avLst/>
          </a:prstGeom>
          <a:solidFill>
            <a:srgbClr val="F4E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Wisdom</a:t>
            </a:r>
            <a:endParaRPr lang="en-NZ" dirty="0">
              <a:solidFill>
                <a:schemeClr val="tx1"/>
              </a:solidFill>
            </a:endParaRPr>
          </a:p>
        </p:txBody>
      </p:sp>
      <p:sp>
        <p:nvSpPr>
          <p:cNvPr id="26" name="Hide 2"/>
          <p:cNvSpPr/>
          <p:nvPr/>
        </p:nvSpPr>
        <p:spPr>
          <a:xfrm>
            <a:off x="6898180" y="1446642"/>
            <a:ext cx="2145600" cy="255600"/>
          </a:xfrm>
          <a:prstGeom prst="rect">
            <a:avLst/>
          </a:prstGeom>
          <a:solidFill>
            <a:srgbClr val="F4E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Knowledge</a:t>
            </a:r>
            <a:endParaRPr lang="en-NZ" dirty="0">
              <a:solidFill>
                <a:schemeClr val="tx1"/>
              </a:solidFill>
            </a:endParaRPr>
          </a:p>
        </p:txBody>
      </p:sp>
      <p:sp>
        <p:nvSpPr>
          <p:cNvPr id="25" name="Hide 1"/>
          <p:cNvSpPr/>
          <p:nvPr/>
        </p:nvSpPr>
        <p:spPr>
          <a:xfrm>
            <a:off x="6898180" y="1193357"/>
            <a:ext cx="2145600" cy="255600"/>
          </a:xfrm>
          <a:prstGeom prst="rect">
            <a:avLst/>
          </a:prstGeom>
          <a:solidFill>
            <a:srgbClr val="F4E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Wonder and Awe</a:t>
            </a:r>
            <a:endParaRPr lang="en-NZ" dirty="0">
              <a:solidFill>
                <a:schemeClr val="tx1"/>
              </a:solidFill>
            </a:endParaRPr>
          </a:p>
        </p:txBody>
      </p:sp>
      <p:sp>
        <p:nvSpPr>
          <p:cNvPr id="3" name="TextBox: Sentence"/>
          <p:cNvSpPr txBox="1"/>
          <p:nvPr/>
        </p:nvSpPr>
        <p:spPr>
          <a:xfrm>
            <a:off x="160015" y="1254440"/>
            <a:ext cx="6910487" cy="1718227"/>
          </a:xfrm>
          <a:prstGeom prst="rect">
            <a:avLst/>
          </a:prstGeom>
          <a:noFill/>
        </p:spPr>
        <p:txBody>
          <a:bodyPr wrap="square" lIns="0" tIns="0" rIns="0" bIns="0" numCol="1" spcCol="1080000" rtlCol="0">
            <a:spAutoFit/>
          </a:bodyPr>
          <a:lstStyle/>
          <a:p>
            <a:pPr marL="269875" lvl="0" indent="-269875">
              <a:lnSpc>
                <a:spcPts val="1510"/>
              </a:lnSpc>
              <a:spcAft>
                <a:spcPts val="500"/>
              </a:spcAft>
              <a:buFont typeface="+mj-lt"/>
              <a:buAutoNum type="arabicParenR"/>
            </a:pPr>
            <a:r>
              <a:rPr lang="en-NZ" sz="1200" dirty="0">
                <a:solidFill>
                  <a:srgbClr val="F4E8BD"/>
                </a:solidFill>
                <a:latin typeface="Arial" panose="020B0604020202020204" pitchFamily="34" charset="0"/>
                <a:cs typeface="Arial" panose="020B0604020202020204" pitchFamily="34" charset="0"/>
              </a:rPr>
              <a:t>Children recognising God’s presence in the beauty of a sunset and praising God for it</a:t>
            </a:r>
          </a:p>
          <a:p>
            <a:pPr marL="269875" indent="-269875">
              <a:lnSpc>
                <a:spcPts val="1510"/>
              </a:lnSpc>
              <a:spcAft>
                <a:spcPts val="500"/>
              </a:spcAft>
              <a:buFont typeface="+mj-lt"/>
              <a:buAutoNum type="arabicParenR"/>
            </a:pPr>
            <a:r>
              <a:rPr lang="en-NZ" sz="1200" dirty="0" smtClean="0">
                <a:solidFill>
                  <a:srgbClr val="F4E8BD"/>
                </a:solidFill>
                <a:latin typeface="Arial" panose="020B0604020202020204" pitchFamily="34" charset="0"/>
                <a:cs typeface="Arial" panose="020B0604020202020204" pitchFamily="34" charset="0"/>
              </a:rPr>
              <a:t>People  </a:t>
            </a:r>
            <a:r>
              <a:rPr lang="en-NZ" sz="1200" dirty="0">
                <a:solidFill>
                  <a:srgbClr val="F4E8BD"/>
                </a:solidFill>
                <a:latin typeface="Arial" panose="020B0604020202020204" pitchFamily="34" charset="0"/>
                <a:cs typeface="Arial" panose="020B0604020202020204" pitchFamily="34" charset="0"/>
              </a:rPr>
              <a:t>participating in RE work and living their lives as God’s children</a:t>
            </a:r>
          </a:p>
          <a:p>
            <a:pPr marL="269875" indent="-269875">
              <a:lnSpc>
                <a:spcPts val="1510"/>
              </a:lnSpc>
              <a:spcAft>
                <a:spcPts val="500"/>
              </a:spcAft>
              <a:buFont typeface="+mj-lt"/>
              <a:buAutoNum type="arabicParenR"/>
            </a:pPr>
            <a:r>
              <a:rPr lang="en-NZ" sz="1200" dirty="0" smtClean="0">
                <a:solidFill>
                  <a:srgbClr val="F4E8BD"/>
                </a:solidFill>
                <a:latin typeface="Arial" panose="020B0604020202020204" pitchFamily="34" charset="0"/>
                <a:cs typeface="Arial" panose="020B0604020202020204" pitchFamily="34" charset="0"/>
              </a:rPr>
              <a:t>Young </a:t>
            </a:r>
            <a:r>
              <a:rPr lang="en-NZ" sz="1200" dirty="0">
                <a:solidFill>
                  <a:srgbClr val="F4E8BD"/>
                </a:solidFill>
                <a:latin typeface="Arial" panose="020B0604020202020204" pitchFamily="34" charset="0"/>
                <a:cs typeface="Arial" panose="020B0604020202020204" pitchFamily="34" charset="0"/>
              </a:rPr>
              <a:t>people putting  God first  and making wise choices and decisions in their lives</a:t>
            </a:r>
          </a:p>
          <a:p>
            <a:pPr marL="269875" indent="-269875">
              <a:lnSpc>
                <a:spcPts val="1510"/>
              </a:lnSpc>
              <a:spcAft>
                <a:spcPts val="500"/>
              </a:spcAft>
              <a:buFont typeface="+mj-lt"/>
              <a:buAutoNum type="arabicParenR"/>
            </a:pPr>
            <a:r>
              <a:rPr lang="en-NZ" sz="1200" dirty="0" smtClean="0">
                <a:solidFill>
                  <a:srgbClr val="F4E8BD"/>
                </a:solidFill>
                <a:latin typeface="Arial" panose="020B0604020202020204" pitchFamily="34" charset="0"/>
                <a:cs typeface="Arial" panose="020B0604020202020204" pitchFamily="34" charset="0"/>
              </a:rPr>
              <a:t>Children </a:t>
            </a:r>
            <a:r>
              <a:rPr lang="en-NZ" sz="1200" dirty="0">
                <a:solidFill>
                  <a:srgbClr val="F4E8BD"/>
                </a:solidFill>
                <a:latin typeface="Arial" panose="020B0604020202020204" pitchFamily="34" charset="0"/>
                <a:cs typeface="Arial" panose="020B0604020202020204" pitchFamily="34" charset="0"/>
              </a:rPr>
              <a:t>using their inner strength to do what is right even when faced with difficulties</a:t>
            </a:r>
          </a:p>
          <a:p>
            <a:pPr marL="269875" indent="-269875">
              <a:lnSpc>
                <a:spcPts val="1510"/>
              </a:lnSpc>
              <a:spcAft>
                <a:spcPts val="500"/>
              </a:spcAft>
              <a:buFont typeface="+mj-lt"/>
              <a:buAutoNum type="arabicParenR"/>
            </a:pPr>
            <a:r>
              <a:rPr lang="en-NZ" sz="1200" dirty="0" smtClean="0">
                <a:solidFill>
                  <a:srgbClr val="F4E8BD"/>
                </a:solidFill>
                <a:latin typeface="Arial" panose="020B0604020202020204" pitchFamily="34" charset="0"/>
                <a:cs typeface="Arial" panose="020B0604020202020204" pitchFamily="34" charset="0"/>
              </a:rPr>
              <a:t>People </a:t>
            </a:r>
            <a:r>
              <a:rPr lang="en-NZ" sz="1200" dirty="0">
                <a:solidFill>
                  <a:srgbClr val="F4E8BD"/>
                </a:solidFill>
                <a:latin typeface="Arial" panose="020B0604020202020204" pitchFamily="34" charset="0"/>
                <a:cs typeface="Arial" panose="020B0604020202020204" pitchFamily="34" charset="0"/>
              </a:rPr>
              <a:t>using their conscience well and being open to the good advice of wise people </a:t>
            </a:r>
          </a:p>
          <a:p>
            <a:pPr marL="269875" indent="-269875">
              <a:lnSpc>
                <a:spcPts val="1510"/>
              </a:lnSpc>
              <a:spcAft>
                <a:spcPts val="500"/>
              </a:spcAft>
              <a:buFont typeface="+mj-lt"/>
              <a:buAutoNum type="arabicParenR"/>
            </a:pPr>
            <a:r>
              <a:rPr lang="en-NZ" sz="1200" dirty="0" smtClean="0">
                <a:solidFill>
                  <a:srgbClr val="F4E8BD"/>
                </a:solidFill>
                <a:latin typeface="Arial" panose="020B0604020202020204" pitchFamily="34" charset="0"/>
                <a:cs typeface="Arial" panose="020B0604020202020204" pitchFamily="34" charset="0"/>
              </a:rPr>
              <a:t>Young </a:t>
            </a:r>
            <a:r>
              <a:rPr lang="en-NZ" sz="1200" dirty="0">
                <a:solidFill>
                  <a:srgbClr val="F4E8BD"/>
                </a:solidFill>
                <a:latin typeface="Arial" panose="020B0604020202020204" pitchFamily="34" charset="0"/>
                <a:cs typeface="Arial" panose="020B0604020202020204" pitchFamily="34" charset="0"/>
              </a:rPr>
              <a:t>people understanding their faith, believing in God and living in loving relationships</a:t>
            </a:r>
          </a:p>
          <a:p>
            <a:pPr marL="269875" indent="-269875">
              <a:lnSpc>
                <a:spcPts val="1510"/>
              </a:lnSpc>
              <a:spcAft>
                <a:spcPts val="500"/>
              </a:spcAft>
              <a:buFont typeface="+mj-lt"/>
              <a:buAutoNum type="arabicParenR"/>
            </a:pPr>
            <a:r>
              <a:rPr lang="en-NZ" sz="1200" dirty="0" smtClean="0">
                <a:solidFill>
                  <a:srgbClr val="F4E8BD"/>
                </a:solidFill>
                <a:latin typeface="Arial" panose="020B0604020202020204" pitchFamily="34" charset="0"/>
                <a:cs typeface="Arial" panose="020B0604020202020204" pitchFamily="34" charset="0"/>
              </a:rPr>
              <a:t>Children </a:t>
            </a:r>
            <a:r>
              <a:rPr lang="en-NZ" sz="1200" dirty="0">
                <a:solidFill>
                  <a:srgbClr val="F4E8BD"/>
                </a:solidFill>
                <a:latin typeface="Arial" panose="020B0604020202020204" pitchFamily="34" charset="0"/>
                <a:cs typeface="Arial" panose="020B0604020202020204" pitchFamily="34" charset="0"/>
              </a:rPr>
              <a:t>loving and worshipping God, showing respect for creation as the work of God’s hands</a:t>
            </a:r>
          </a:p>
        </p:txBody>
      </p:sp>
      <p:sp>
        <p:nvSpPr>
          <p:cNvPr id="2" name="Title"/>
          <p:cNvSpPr>
            <a:spLocks noGrp="1"/>
          </p:cNvSpPr>
          <p:nvPr>
            <p:ph type="ctrTitle"/>
          </p:nvPr>
        </p:nvSpPr>
        <p:spPr>
          <a:xfrm>
            <a:off x="0" y="-30832"/>
            <a:ext cx="9144000" cy="954107"/>
          </a:xfrm>
        </p:spPr>
        <p:txBody>
          <a:bodyPr>
            <a:spAutoFit/>
          </a:bodyPr>
          <a:lstStyle/>
          <a:p>
            <a:r>
              <a:rPr lang="en-US" sz="2800" dirty="0">
                <a:ln w="0"/>
                <a:solidFill>
                  <a:srgbClr val="F4E8BD"/>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How the Gifts of the Holy Spirit help people to </a:t>
            </a:r>
            <a:r>
              <a:rPr lang="en-US" sz="2800" dirty="0" smtClean="0">
                <a:ln w="0"/>
                <a:solidFill>
                  <a:srgbClr val="F4E8BD"/>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act</a:t>
            </a:r>
            <a:br>
              <a:rPr lang="en-US" sz="2800" dirty="0" smtClean="0">
                <a:ln w="0"/>
                <a:solidFill>
                  <a:srgbClr val="F4E8BD"/>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r>
              <a:rPr lang="en-US" sz="2800" dirty="0" smtClean="0">
                <a:ln w="0"/>
                <a:solidFill>
                  <a:srgbClr val="F4E8BD"/>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like </a:t>
            </a:r>
            <a:r>
              <a:rPr lang="en-US" sz="2800" dirty="0">
                <a:ln w="0"/>
                <a:solidFill>
                  <a:srgbClr val="F4E8BD"/>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Jesus in the world</a:t>
            </a:r>
            <a:endParaRPr lang="en-GB" sz="2800" dirty="0">
              <a:ln w="0"/>
              <a:solidFill>
                <a:srgbClr val="F4E8BD"/>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4"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R-1</a:t>
            </a:r>
          </a:p>
          <a:p>
            <a:pPr algn="ctr"/>
            <a:r>
              <a:rPr lang="en-GB" sz="900" b="1" dirty="0" smtClean="0">
                <a:solidFill>
                  <a:srgbClr val="002060"/>
                </a:solidFill>
                <a:latin typeface="Arial" pitchFamily="34" charset="0"/>
                <a:cs typeface="Arial" pitchFamily="34" charset="0"/>
              </a:rPr>
              <a:t>S-09</a:t>
            </a:r>
            <a:endParaRPr lang="en-GB" sz="900" b="1" dirty="0">
              <a:solidFill>
                <a:srgbClr val="002060"/>
              </a:solidFill>
              <a:latin typeface="Arial" pitchFamily="34" charset="0"/>
              <a:cs typeface="Arial" pitchFamily="34" charset="0"/>
            </a:endParaRPr>
          </a:p>
        </p:txBody>
      </p:sp>
      <p:sp>
        <p:nvSpPr>
          <p:cNvPr id="5"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Tool instructions"/>
          <p:cNvSpPr txBox="1"/>
          <p:nvPr/>
        </p:nvSpPr>
        <p:spPr>
          <a:xfrm>
            <a:off x="3085072" y="4774168"/>
            <a:ext cx="2973892" cy="369332"/>
          </a:xfrm>
          <a:prstGeom prst="rect">
            <a:avLst/>
          </a:prstGeom>
          <a:noFill/>
        </p:spPr>
        <p:txBody>
          <a:bodyPr wrap="none" rtlCol="0">
            <a:spAutoFit/>
          </a:bodyPr>
          <a:lstStyle/>
          <a:p>
            <a:pPr algn="ctr"/>
            <a:r>
              <a:rPr lang="en-GB" sz="900" dirty="0" smtClean="0">
                <a:solidFill>
                  <a:srgbClr val="F4E8BD"/>
                </a:solidFill>
                <a:latin typeface="Arial" pitchFamily="34" charset="0"/>
                <a:ea typeface="Segoe UI" pitchFamily="34" charset="0"/>
                <a:cs typeface="Arial" pitchFamily="34" charset="0"/>
              </a:rPr>
              <a:t>Click the words in the box to reveal the solution</a:t>
            </a:r>
          </a:p>
          <a:p>
            <a:pPr algn="ctr"/>
            <a:r>
              <a:rPr lang="en-GB" sz="900" dirty="0" smtClean="0">
                <a:solidFill>
                  <a:srgbClr val="F4E8BD"/>
                </a:solidFill>
                <a:latin typeface="Arial" pitchFamily="34" charset="0"/>
                <a:ea typeface="Segoe UI" pitchFamily="34" charset="0"/>
                <a:cs typeface="Arial" pitchFamily="34" charset="0"/>
              </a:rPr>
              <a:t>Click the video button to play ‘The Spirit of Pentecost’</a:t>
            </a:r>
            <a:endParaRPr lang="en-GB" sz="900" dirty="0">
              <a:solidFill>
                <a:srgbClr val="F4E8BD"/>
              </a:solidFill>
              <a:latin typeface="Arial" pitchFamily="34" charset="0"/>
              <a:ea typeface="Segoe UI" pitchFamily="34" charset="0"/>
              <a:cs typeface="Arial" pitchFamily="34" charset="0"/>
            </a:endParaRPr>
          </a:p>
        </p:txBody>
      </p:sp>
      <p:sp>
        <p:nvSpPr>
          <p:cNvPr id="11" name="TextBox 10"/>
          <p:cNvSpPr txBox="1"/>
          <p:nvPr/>
        </p:nvSpPr>
        <p:spPr>
          <a:xfrm>
            <a:off x="314339" y="880349"/>
            <a:ext cx="4623421" cy="353943"/>
          </a:xfrm>
          <a:prstGeom prst="rect">
            <a:avLst/>
          </a:prstGeom>
          <a:noFill/>
        </p:spPr>
        <p:txBody>
          <a:bodyPr wrap="square" rtlCol="0">
            <a:spAutoFit/>
          </a:bodyPr>
          <a:lstStyle/>
          <a:p>
            <a:r>
              <a:rPr lang="en-US" sz="1700" i="1" dirty="0" smtClean="0">
                <a:solidFill>
                  <a:srgbClr val="F4E8BD"/>
                </a:solidFill>
                <a:latin typeface="Arial" panose="020B0604020202020204" pitchFamily="34" charset="0"/>
                <a:cs typeface="Arial" panose="020B0604020202020204" pitchFamily="34" charset="0"/>
              </a:rPr>
              <a:t>Match the correct Gift that is being expressed</a:t>
            </a:r>
            <a:endParaRPr lang="en-NZ" sz="1700" i="1" dirty="0">
              <a:solidFill>
                <a:srgbClr val="F4E8BD"/>
              </a:solidFill>
              <a:latin typeface="Arial" panose="020B0604020202020204" pitchFamily="34" charset="0"/>
              <a:cs typeface="Arial" panose="020B0604020202020204" pitchFamily="34" charset="0"/>
            </a:endParaRPr>
          </a:p>
        </p:txBody>
      </p:sp>
      <p:sp>
        <p:nvSpPr>
          <p:cNvPr id="38" name="Action Button: Video">
            <a:hlinkClick r:id="rId4" highlightClick="1"/>
          </p:cNvPr>
          <p:cNvSpPr/>
          <p:nvPr/>
        </p:nvSpPr>
        <p:spPr>
          <a:xfrm>
            <a:off x="7092000" y="4680000"/>
            <a:ext cx="360000" cy="360000"/>
          </a:xfrm>
          <a:prstGeom prst="actionButtonMovi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9138725"/>
      </p:ext>
    </p:extLst>
  </p:cSld>
  <p:clrMapOvr>
    <a:masterClrMapping/>
  </p:clrMapOvr>
  <p:transition spd="med" advClick="0">
    <p:fade/>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strVal val="#ppt_w*0.70"/>
                                          </p:val>
                                        </p:tav>
                                        <p:tav tm="100000">
                                          <p:val>
                                            <p:strVal val="#ppt_w"/>
                                          </p:val>
                                        </p:tav>
                                      </p:tavLst>
                                    </p:anim>
                                    <p:anim calcmode="lin" valueType="num">
                                      <p:cBhvr>
                                        <p:cTn id="12" dur="1000" fill="hold"/>
                                        <p:tgtEl>
                                          <p:spTgt spid="9"/>
                                        </p:tgtEl>
                                        <p:attrNameLst>
                                          <p:attrName>ppt_h</p:attrName>
                                        </p:attrNameLst>
                                      </p:cBhvr>
                                      <p:tavLst>
                                        <p:tav tm="0">
                                          <p:val>
                                            <p:strVal val="#ppt_h"/>
                                          </p:val>
                                        </p:tav>
                                        <p:tav tm="100000">
                                          <p:val>
                                            <p:strVal val="#ppt_h"/>
                                          </p:val>
                                        </p:tav>
                                      </p:tavLst>
                                    </p:anim>
                                    <p:animEffect transition="in" filter="fade">
                                      <p:cBhvr>
                                        <p:cTn id="13" dur="1000"/>
                                        <p:tgtEl>
                                          <p:spTgt spid="9"/>
                                        </p:tgtEl>
                                      </p:cBhvr>
                                    </p:animEffect>
                                  </p:childTnLst>
                                </p:cTn>
                              </p:par>
                            </p:childTnLst>
                          </p:cTn>
                        </p:par>
                        <p:par>
                          <p:cTn id="14" fill="hold">
                            <p:stCondLst>
                              <p:cond delay="1500"/>
                            </p:stCondLst>
                            <p:childTnLst>
                              <p:par>
                                <p:cTn id="15" presetID="23" presetClass="exit" presetSubtype="32" fill="hold" grpId="1" nodeType="afterEffect">
                                  <p:stCondLst>
                                    <p:cond delay="0"/>
                                  </p:stCondLst>
                                  <p:childTnLst>
                                    <p:anim calcmode="lin" valueType="num">
                                      <p:cBhvr>
                                        <p:cTn id="16" dur="1000"/>
                                        <p:tgtEl>
                                          <p:spTgt spid="9"/>
                                        </p:tgtEl>
                                        <p:attrNameLst>
                                          <p:attrName>ppt_w</p:attrName>
                                        </p:attrNameLst>
                                      </p:cBhvr>
                                      <p:tavLst>
                                        <p:tav tm="0">
                                          <p:val>
                                            <p:strVal val="ppt_w"/>
                                          </p:val>
                                        </p:tav>
                                        <p:tav tm="100000">
                                          <p:val>
                                            <p:fltVal val="0"/>
                                          </p:val>
                                        </p:tav>
                                      </p:tavLst>
                                    </p:anim>
                                    <p:anim calcmode="lin" valueType="num">
                                      <p:cBhvr>
                                        <p:cTn id="17" dur="1000"/>
                                        <p:tgtEl>
                                          <p:spTgt spid="9"/>
                                        </p:tgtEl>
                                        <p:attrNameLst>
                                          <p:attrName>ppt_h</p:attrName>
                                        </p:attrNameLst>
                                      </p:cBhvr>
                                      <p:tavLst>
                                        <p:tav tm="0">
                                          <p:val>
                                            <p:strVal val="ppt_h"/>
                                          </p:val>
                                        </p:tav>
                                        <p:tav tm="100000">
                                          <p:val>
                                            <p:fltVal val="0"/>
                                          </p:val>
                                        </p:tav>
                                      </p:tavLst>
                                    </p:anim>
                                    <p:set>
                                      <p:cBhvr>
                                        <p:cTn id="18" dur="1" fill="hold">
                                          <p:stCondLst>
                                            <p:cond delay="999"/>
                                          </p:stCondLst>
                                        </p:cTn>
                                        <p:tgtEl>
                                          <p:spTgt spid="9"/>
                                        </p:tgtEl>
                                        <p:attrNameLst>
                                          <p:attrName>style.visibility</p:attrName>
                                        </p:attrNameLst>
                                      </p:cBhvr>
                                      <p:to>
                                        <p:strVal val="hidden"/>
                                      </p:to>
                                    </p:se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8"/>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after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childTnLst>
                          </p:cTn>
                        </p:par>
                        <p:par>
                          <p:cTn id="29" fill="hold">
                            <p:stCondLst>
                              <p:cond delay="500"/>
                            </p:stCondLst>
                            <p:childTnLst>
                              <p:par>
                                <p:cTn id="30" presetID="55" presetClass="entr" presetSubtype="0"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1000" fill="hold"/>
                                        <p:tgtEl>
                                          <p:spTgt spid="32"/>
                                        </p:tgtEl>
                                        <p:attrNameLst>
                                          <p:attrName>ppt_w</p:attrName>
                                        </p:attrNameLst>
                                      </p:cBhvr>
                                      <p:tavLst>
                                        <p:tav tm="0">
                                          <p:val>
                                            <p:strVal val="#ppt_w*0.70"/>
                                          </p:val>
                                        </p:tav>
                                        <p:tav tm="100000">
                                          <p:val>
                                            <p:strVal val="#ppt_w"/>
                                          </p:val>
                                        </p:tav>
                                      </p:tavLst>
                                    </p:anim>
                                    <p:anim calcmode="lin" valueType="num">
                                      <p:cBhvr>
                                        <p:cTn id="33" dur="1000" fill="hold"/>
                                        <p:tgtEl>
                                          <p:spTgt spid="32"/>
                                        </p:tgtEl>
                                        <p:attrNameLst>
                                          <p:attrName>ppt_h</p:attrName>
                                        </p:attrNameLst>
                                      </p:cBhvr>
                                      <p:tavLst>
                                        <p:tav tm="0">
                                          <p:val>
                                            <p:strVal val="#ppt_h"/>
                                          </p:val>
                                        </p:tav>
                                        <p:tav tm="100000">
                                          <p:val>
                                            <p:strVal val="#ppt_h"/>
                                          </p:val>
                                        </p:tav>
                                      </p:tavLst>
                                    </p:anim>
                                    <p:animEffect transition="in" filter="fade">
                                      <p:cBhvr>
                                        <p:cTn id="34" dur="1000"/>
                                        <p:tgtEl>
                                          <p:spTgt spid="32"/>
                                        </p:tgtEl>
                                      </p:cBhvr>
                                    </p:animEffect>
                                  </p:childTnLst>
                                </p:cTn>
                              </p:par>
                            </p:childTnLst>
                          </p:cTn>
                        </p:par>
                        <p:par>
                          <p:cTn id="35" fill="hold">
                            <p:stCondLst>
                              <p:cond delay="1500"/>
                            </p:stCondLst>
                            <p:childTnLst>
                              <p:par>
                                <p:cTn id="36" presetID="23" presetClass="exit" presetSubtype="32" fill="hold" grpId="1" nodeType="afterEffect">
                                  <p:stCondLst>
                                    <p:cond delay="0"/>
                                  </p:stCondLst>
                                  <p:childTnLst>
                                    <p:anim calcmode="lin" valueType="num">
                                      <p:cBhvr>
                                        <p:cTn id="37" dur="1000"/>
                                        <p:tgtEl>
                                          <p:spTgt spid="32"/>
                                        </p:tgtEl>
                                        <p:attrNameLst>
                                          <p:attrName>ppt_w</p:attrName>
                                        </p:attrNameLst>
                                      </p:cBhvr>
                                      <p:tavLst>
                                        <p:tav tm="0">
                                          <p:val>
                                            <p:strVal val="ppt_w"/>
                                          </p:val>
                                        </p:tav>
                                        <p:tav tm="100000">
                                          <p:val>
                                            <p:fltVal val="0"/>
                                          </p:val>
                                        </p:tav>
                                      </p:tavLst>
                                    </p:anim>
                                    <p:anim calcmode="lin" valueType="num">
                                      <p:cBhvr>
                                        <p:cTn id="38" dur="1000"/>
                                        <p:tgtEl>
                                          <p:spTgt spid="32"/>
                                        </p:tgtEl>
                                        <p:attrNameLst>
                                          <p:attrName>ppt_h</p:attrName>
                                        </p:attrNameLst>
                                      </p:cBhvr>
                                      <p:tavLst>
                                        <p:tav tm="0">
                                          <p:val>
                                            <p:strVal val="ppt_h"/>
                                          </p:val>
                                        </p:tav>
                                        <p:tav tm="100000">
                                          <p:val>
                                            <p:fltVal val="0"/>
                                          </p:val>
                                        </p:tav>
                                      </p:tavLst>
                                    </p:anim>
                                    <p:set>
                                      <p:cBhvr>
                                        <p:cTn id="39" dur="1" fill="hold">
                                          <p:stCondLst>
                                            <p:cond delay="999"/>
                                          </p:stCondLst>
                                        </p:cTn>
                                        <p:tgtEl>
                                          <p:spTgt spid="32"/>
                                        </p:tgtEl>
                                        <p:attrNameLst>
                                          <p:attrName>style.visibility</p:attrName>
                                        </p:attrNameLst>
                                      </p:cBhvr>
                                      <p:to>
                                        <p:strVal val="hidden"/>
                                      </p:to>
                                    </p:se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500"/>
                                        <p:tgtEl>
                                          <p:spTgt spid="31"/>
                                        </p:tgtEl>
                                      </p:cBhvr>
                                    </p:animEffect>
                                  </p:childTnLst>
                                </p:cTn>
                              </p:par>
                            </p:childTnLst>
                          </p:cTn>
                        </p:par>
                      </p:childTnLst>
                    </p:cTn>
                  </p:par>
                </p:childTnLst>
              </p:cTn>
              <p:nextCondLst>
                <p:cond evt="onClick" delay="0">
                  <p:tgtEl>
                    <p:spTgt spid="18"/>
                  </p:tgtEl>
                </p:cond>
              </p:nextCondLst>
            </p:seq>
            <p:seq concurrent="1" nextAc="seek">
              <p:cTn id="44" restart="whenNotActive" fill="hold" evtFilter="cancelBubble" nodeType="interactiveSeq">
                <p:stCondLst>
                  <p:cond evt="onClick" delay="0">
                    <p:tgtEl>
                      <p:spTgt spid="19"/>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afterEffect">
                                  <p:stCondLst>
                                    <p:cond delay="0"/>
                                  </p:stCondLst>
                                  <p:childTnLst>
                                    <p:animEffect transition="out" filter="fade">
                                      <p:cBhvr>
                                        <p:cTn id="48" dur="500"/>
                                        <p:tgtEl>
                                          <p:spTgt spid="19"/>
                                        </p:tgtEl>
                                      </p:cBhvr>
                                    </p:animEffect>
                                    <p:set>
                                      <p:cBhvr>
                                        <p:cTn id="49" dur="1" fill="hold">
                                          <p:stCondLst>
                                            <p:cond delay="499"/>
                                          </p:stCondLst>
                                        </p:cTn>
                                        <p:tgtEl>
                                          <p:spTgt spid="19"/>
                                        </p:tgtEl>
                                        <p:attrNameLst>
                                          <p:attrName>style.visibility</p:attrName>
                                        </p:attrNameLst>
                                      </p:cBhvr>
                                      <p:to>
                                        <p:strVal val="hidden"/>
                                      </p:to>
                                    </p:set>
                                  </p:childTnLst>
                                </p:cTn>
                              </p:par>
                            </p:childTnLst>
                          </p:cTn>
                        </p:par>
                        <p:par>
                          <p:cTn id="50" fill="hold">
                            <p:stCondLst>
                              <p:cond delay="500"/>
                            </p:stCondLst>
                            <p:childTnLst>
                              <p:par>
                                <p:cTn id="51" presetID="55" presetClass="entr" presetSubtype="0"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p:cTn id="53" dur="1000" fill="hold"/>
                                        <p:tgtEl>
                                          <p:spTgt spid="33"/>
                                        </p:tgtEl>
                                        <p:attrNameLst>
                                          <p:attrName>ppt_w</p:attrName>
                                        </p:attrNameLst>
                                      </p:cBhvr>
                                      <p:tavLst>
                                        <p:tav tm="0">
                                          <p:val>
                                            <p:strVal val="#ppt_w*0.70"/>
                                          </p:val>
                                        </p:tav>
                                        <p:tav tm="100000">
                                          <p:val>
                                            <p:strVal val="#ppt_w"/>
                                          </p:val>
                                        </p:tav>
                                      </p:tavLst>
                                    </p:anim>
                                    <p:anim calcmode="lin" valueType="num">
                                      <p:cBhvr>
                                        <p:cTn id="54" dur="1000" fill="hold"/>
                                        <p:tgtEl>
                                          <p:spTgt spid="33"/>
                                        </p:tgtEl>
                                        <p:attrNameLst>
                                          <p:attrName>ppt_h</p:attrName>
                                        </p:attrNameLst>
                                      </p:cBhvr>
                                      <p:tavLst>
                                        <p:tav tm="0">
                                          <p:val>
                                            <p:strVal val="#ppt_h"/>
                                          </p:val>
                                        </p:tav>
                                        <p:tav tm="100000">
                                          <p:val>
                                            <p:strVal val="#ppt_h"/>
                                          </p:val>
                                        </p:tav>
                                      </p:tavLst>
                                    </p:anim>
                                    <p:animEffect transition="in" filter="fade">
                                      <p:cBhvr>
                                        <p:cTn id="55" dur="1000"/>
                                        <p:tgtEl>
                                          <p:spTgt spid="33"/>
                                        </p:tgtEl>
                                      </p:cBhvr>
                                    </p:animEffect>
                                  </p:childTnLst>
                                </p:cTn>
                              </p:par>
                            </p:childTnLst>
                          </p:cTn>
                        </p:par>
                        <p:par>
                          <p:cTn id="56" fill="hold">
                            <p:stCondLst>
                              <p:cond delay="1500"/>
                            </p:stCondLst>
                            <p:childTnLst>
                              <p:par>
                                <p:cTn id="57" presetID="23" presetClass="exit" presetSubtype="32" fill="hold" grpId="1" nodeType="afterEffect">
                                  <p:stCondLst>
                                    <p:cond delay="0"/>
                                  </p:stCondLst>
                                  <p:childTnLst>
                                    <p:anim calcmode="lin" valueType="num">
                                      <p:cBhvr>
                                        <p:cTn id="58" dur="1000"/>
                                        <p:tgtEl>
                                          <p:spTgt spid="33"/>
                                        </p:tgtEl>
                                        <p:attrNameLst>
                                          <p:attrName>ppt_w</p:attrName>
                                        </p:attrNameLst>
                                      </p:cBhvr>
                                      <p:tavLst>
                                        <p:tav tm="0">
                                          <p:val>
                                            <p:strVal val="ppt_w"/>
                                          </p:val>
                                        </p:tav>
                                        <p:tav tm="100000">
                                          <p:val>
                                            <p:fltVal val="0"/>
                                          </p:val>
                                        </p:tav>
                                      </p:tavLst>
                                    </p:anim>
                                    <p:anim calcmode="lin" valueType="num">
                                      <p:cBhvr>
                                        <p:cTn id="59" dur="1000"/>
                                        <p:tgtEl>
                                          <p:spTgt spid="33"/>
                                        </p:tgtEl>
                                        <p:attrNameLst>
                                          <p:attrName>ppt_h</p:attrName>
                                        </p:attrNameLst>
                                      </p:cBhvr>
                                      <p:tavLst>
                                        <p:tav tm="0">
                                          <p:val>
                                            <p:strVal val="ppt_h"/>
                                          </p:val>
                                        </p:tav>
                                        <p:tav tm="100000">
                                          <p:val>
                                            <p:fltVal val="0"/>
                                          </p:val>
                                        </p:tav>
                                      </p:tavLst>
                                    </p:anim>
                                    <p:set>
                                      <p:cBhvr>
                                        <p:cTn id="60" dur="1" fill="hold">
                                          <p:stCondLst>
                                            <p:cond delay="999"/>
                                          </p:stCondLst>
                                        </p:cTn>
                                        <p:tgtEl>
                                          <p:spTgt spid="33"/>
                                        </p:tgtEl>
                                        <p:attrNameLst>
                                          <p:attrName>style.visibility</p:attrName>
                                        </p:attrNameLst>
                                      </p:cBhvr>
                                      <p:to>
                                        <p:strVal val="hidden"/>
                                      </p:to>
                                    </p:set>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left)">
                                      <p:cBhvr>
                                        <p:cTn id="64" dur="500"/>
                                        <p:tgtEl>
                                          <p:spTgt spid="28"/>
                                        </p:tgtEl>
                                      </p:cBhvr>
                                    </p:animEffect>
                                  </p:childTnLst>
                                </p:cTn>
                              </p:par>
                            </p:childTnLst>
                          </p:cTn>
                        </p:par>
                      </p:childTnLst>
                    </p:cTn>
                  </p:par>
                </p:childTnLst>
              </p:cTn>
              <p:nextCondLst>
                <p:cond evt="onClick" delay="0">
                  <p:tgtEl>
                    <p:spTgt spid="19"/>
                  </p:tgtEl>
                </p:cond>
              </p:nextCondLst>
            </p:seq>
            <p:seq concurrent="1" nextAc="seek">
              <p:cTn id="65" restart="whenNotActive" fill="hold" evtFilter="cancelBubble" nodeType="interactiveSeq">
                <p:stCondLst>
                  <p:cond evt="onClick" delay="0">
                    <p:tgtEl>
                      <p:spTgt spid="21"/>
                    </p:tgtEl>
                  </p:cond>
                </p:stCondLst>
                <p:endSync evt="end" delay="0">
                  <p:rtn val="all"/>
                </p:endSync>
                <p:childTnLst>
                  <p:par>
                    <p:cTn id="66" fill="hold">
                      <p:stCondLst>
                        <p:cond delay="0"/>
                      </p:stCondLst>
                      <p:childTnLst>
                        <p:par>
                          <p:cTn id="67" fill="hold">
                            <p:stCondLst>
                              <p:cond delay="0"/>
                            </p:stCondLst>
                            <p:childTnLst>
                              <p:par>
                                <p:cTn id="68" presetID="10" presetClass="exit" presetSubtype="0" fill="hold" grpId="0" nodeType="afterEffect">
                                  <p:stCondLst>
                                    <p:cond delay="0"/>
                                  </p:stCondLst>
                                  <p:childTnLst>
                                    <p:animEffect transition="out" filter="fade">
                                      <p:cBhvr>
                                        <p:cTn id="69" dur="1000"/>
                                        <p:tgtEl>
                                          <p:spTgt spid="21"/>
                                        </p:tgtEl>
                                      </p:cBhvr>
                                    </p:animEffect>
                                    <p:set>
                                      <p:cBhvr>
                                        <p:cTn id="70" dur="1" fill="hold">
                                          <p:stCondLst>
                                            <p:cond delay="999"/>
                                          </p:stCondLst>
                                        </p:cTn>
                                        <p:tgtEl>
                                          <p:spTgt spid="21"/>
                                        </p:tgtEl>
                                        <p:attrNameLst>
                                          <p:attrName>style.visibility</p:attrName>
                                        </p:attrNameLst>
                                      </p:cBhvr>
                                      <p:to>
                                        <p:strVal val="hidden"/>
                                      </p:to>
                                    </p:set>
                                  </p:childTnLst>
                                </p:cTn>
                              </p:par>
                            </p:childTnLst>
                          </p:cTn>
                        </p:par>
                        <p:par>
                          <p:cTn id="71" fill="hold">
                            <p:stCondLst>
                              <p:cond delay="1000"/>
                            </p:stCondLst>
                            <p:childTnLst>
                              <p:par>
                                <p:cTn id="72" presetID="55" presetClass="entr" presetSubtype="0"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1000" fill="hold"/>
                                        <p:tgtEl>
                                          <p:spTgt spid="34"/>
                                        </p:tgtEl>
                                        <p:attrNameLst>
                                          <p:attrName>ppt_w</p:attrName>
                                        </p:attrNameLst>
                                      </p:cBhvr>
                                      <p:tavLst>
                                        <p:tav tm="0">
                                          <p:val>
                                            <p:strVal val="#ppt_w*0.70"/>
                                          </p:val>
                                        </p:tav>
                                        <p:tav tm="100000">
                                          <p:val>
                                            <p:strVal val="#ppt_w"/>
                                          </p:val>
                                        </p:tav>
                                      </p:tavLst>
                                    </p:anim>
                                    <p:anim calcmode="lin" valueType="num">
                                      <p:cBhvr>
                                        <p:cTn id="75" dur="1000" fill="hold"/>
                                        <p:tgtEl>
                                          <p:spTgt spid="34"/>
                                        </p:tgtEl>
                                        <p:attrNameLst>
                                          <p:attrName>ppt_h</p:attrName>
                                        </p:attrNameLst>
                                      </p:cBhvr>
                                      <p:tavLst>
                                        <p:tav tm="0">
                                          <p:val>
                                            <p:strVal val="#ppt_h"/>
                                          </p:val>
                                        </p:tav>
                                        <p:tav tm="100000">
                                          <p:val>
                                            <p:strVal val="#ppt_h"/>
                                          </p:val>
                                        </p:tav>
                                      </p:tavLst>
                                    </p:anim>
                                    <p:animEffect transition="in" filter="fade">
                                      <p:cBhvr>
                                        <p:cTn id="76" dur="1000"/>
                                        <p:tgtEl>
                                          <p:spTgt spid="34"/>
                                        </p:tgtEl>
                                      </p:cBhvr>
                                    </p:animEffect>
                                  </p:childTnLst>
                                </p:cTn>
                              </p:par>
                            </p:childTnLst>
                          </p:cTn>
                        </p:par>
                        <p:par>
                          <p:cTn id="77" fill="hold">
                            <p:stCondLst>
                              <p:cond delay="2000"/>
                            </p:stCondLst>
                            <p:childTnLst>
                              <p:par>
                                <p:cTn id="78" presetID="23" presetClass="exit" presetSubtype="32" fill="hold" grpId="1" nodeType="afterEffect">
                                  <p:stCondLst>
                                    <p:cond delay="0"/>
                                  </p:stCondLst>
                                  <p:childTnLst>
                                    <p:anim calcmode="lin" valueType="num">
                                      <p:cBhvr>
                                        <p:cTn id="79" dur="500"/>
                                        <p:tgtEl>
                                          <p:spTgt spid="34"/>
                                        </p:tgtEl>
                                        <p:attrNameLst>
                                          <p:attrName>ppt_w</p:attrName>
                                        </p:attrNameLst>
                                      </p:cBhvr>
                                      <p:tavLst>
                                        <p:tav tm="0">
                                          <p:val>
                                            <p:strVal val="ppt_w"/>
                                          </p:val>
                                        </p:tav>
                                        <p:tav tm="100000">
                                          <p:val>
                                            <p:fltVal val="0"/>
                                          </p:val>
                                        </p:tav>
                                      </p:tavLst>
                                    </p:anim>
                                    <p:anim calcmode="lin" valueType="num">
                                      <p:cBhvr>
                                        <p:cTn id="80" dur="500"/>
                                        <p:tgtEl>
                                          <p:spTgt spid="34"/>
                                        </p:tgtEl>
                                        <p:attrNameLst>
                                          <p:attrName>ppt_h</p:attrName>
                                        </p:attrNameLst>
                                      </p:cBhvr>
                                      <p:tavLst>
                                        <p:tav tm="0">
                                          <p:val>
                                            <p:strVal val="ppt_h"/>
                                          </p:val>
                                        </p:tav>
                                        <p:tav tm="100000">
                                          <p:val>
                                            <p:fltVal val="0"/>
                                          </p:val>
                                        </p:tav>
                                      </p:tavLst>
                                    </p:anim>
                                    <p:set>
                                      <p:cBhvr>
                                        <p:cTn id="81" dur="1" fill="hold">
                                          <p:stCondLst>
                                            <p:cond delay="499"/>
                                          </p:stCondLst>
                                        </p:cTn>
                                        <p:tgtEl>
                                          <p:spTgt spid="34"/>
                                        </p:tgtEl>
                                        <p:attrNameLst>
                                          <p:attrName>style.visibility</p:attrName>
                                        </p:attrNameLst>
                                      </p:cBhvr>
                                      <p:to>
                                        <p:strVal val="hidden"/>
                                      </p:to>
                                    </p:set>
                                  </p:childTnLst>
                                </p:cTn>
                              </p:par>
                            </p:childTnLst>
                          </p:cTn>
                        </p:par>
                        <p:par>
                          <p:cTn id="82" fill="hold">
                            <p:stCondLst>
                              <p:cond delay="2500"/>
                            </p:stCondLst>
                            <p:childTnLst>
                              <p:par>
                                <p:cTn id="83" presetID="22" presetClass="entr" presetSubtype="8"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left)">
                                      <p:cBhvr>
                                        <p:cTn id="85" dur="500"/>
                                        <p:tgtEl>
                                          <p:spTgt spid="27"/>
                                        </p:tgtEl>
                                      </p:cBhvr>
                                    </p:animEffect>
                                  </p:childTnLst>
                                </p:cTn>
                              </p:par>
                            </p:childTnLst>
                          </p:cTn>
                        </p:par>
                      </p:childTnLst>
                    </p:cTn>
                  </p:par>
                </p:childTnLst>
              </p:cTn>
              <p:nextCondLst>
                <p:cond evt="onClick" delay="0">
                  <p:tgtEl>
                    <p:spTgt spid="21"/>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afterEffect">
                                  <p:stCondLst>
                                    <p:cond delay="0"/>
                                  </p:stCondLst>
                                  <p:childTnLst>
                                    <p:animEffect transition="out" filter="fade">
                                      <p:cBhvr>
                                        <p:cTn id="90" dur="500"/>
                                        <p:tgtEl>
                                          <p:spTgt spid="22"/>
                                        </p:tgtEl>
                                      </p:cBhvr>
                                    </p:animEffect>
                                    <p:set>
                                      <p:cBhvr>
                                        <p:cTn id="91" dur="1" fill="hold">
                                          <p:stCondLst>
                                            <p:cond delay="499"/>
                                          </p:stCondLst>
                                        </p:cTn>
                                        <p:tgtEl>
                                          <p:spTgt spid="22"/>
                                        </p:tgtEl>
                                        <p:attrNameLst>
                                          <p:attrName>style.visibility</p:attrName>
                                        </p:attrNameLst>
                                      </p:cBhvr>
                                      <p:to>
                                        <p:strVal val="hidden"/>
                                      </p:to>
                                    </p:set>
                                  </p:childTnLst>
                                </p:cTn>
                              </p:par>
                            </p:childTnLst>
                          </p:cTn>
                        </p:par>
                        <p:par>
                          <p:cTn id="92" fill="hold">
                            <p:stCondLst>
                              <p:cond delay="500"/>
                            </p:stCondLst>
                            <p:childTnLst>
                              <p:par>
                                <p:cTn id="93" presetID="55" presetClass="entr" presetSubtype="0"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 calcmode="lin" valueType="num">
                                      <p:cBhvr>
                                        <p:cTn id="95" dur="1000" fill="hold"/>
                                        <p:tgtEl>
                                          <p:spTgt spid="35"/>
                                        </p:tgtEl>
                                        <p:attrNameLst>
                                          <p:attrName>ppt_w</p:attrName>
                                        </p:attrNameLst>
                                      </p:cBhvr>
                                      <p:tavLst>
                                        <p:tav tm="0">
                                          <p:val>
                                            <p:strVal val="#ppt_w*0.70"/>
                                          </p:val>
                                        </p:tav>
                                        <p:tav tm="100000">
                                          <p:val>
                                            <p:strVal val="#ppt_w"/>
                                          </p:val>
                                        </p:tav>
                                      </p:tavLst>
                                    </p:anim>
                                    <p:anim calcmode="lin" valueType="num">
                                      <p:cBhvr>
                                        <p:cTn id="96" dur="1000" fill="hold"/>
                                        <p:tgtEl>
                                          <p:spTgt spid="35"/>
                                        </p:tgtEl>
                                        <p:attrNameLst>
                                          <p:attrName>ppt_h</p:attrName>
                                        </p:attrNameLst>
                                      </p:cBhvr>
                                      <p:tavLst>
                                        <p:tav tm="0">
                                          <p:val>
                                            <p:strVal val="#ppt_h"/>
                                          </p:val>
                                        </p:tav>
                                        <p:tav tm="100000">
                                          <p:val>
                                            <p:strVal val="#ppt_h"/>
                                          </p:val>
                                        </p:tav>
                                      </p:tavLst>
                                    </p:anim>
                                    <p:animEffect transition="in" filter="fade">
                                      <p:cBhvr>
                                        <p:cTn id="97" dur="1000"/>
                                        <p:tgtEl>
                                          <p:spTgt spid="35"/>
                                        </p:tgtEl>
                                      </p:cBhvr>
                                    </p:animEffect>
                                  </p:childTnLst>
                                </p:cTn>
                              </p:par>
                            </p:childTnLst>
                          </p:cTn>
                        </p:par>
                        <p:par>
                          <p:cTn id="98" fill="hold">
                            <p:stCondLst>
                              <p:cond delay="1500"/>
                            </p:stCondLst>
                            <p:childTnLst>
                              <p:par>
                                <p:cTn id="99" presetID="23" presetClass="exit" presetSubtype="32" fill="hold" grpId="1" nodeType="afterEffect">
                                  <p:stCondLst>
                                    <p:cond delay="0"/>
                                  </p:stCondLst>
                                  <p:childTnLst>
                                    <p:anim calcmode="lin" valueType="num">
                                      <p:cBhvr>
                                        <p:cTn id="100" dur="1000"/>
                                        <p:tgtEl>
                                          <p:spTgt spid="35"/>
                                        </p:tgtEl>
                                        <p:attrNameLst>
                                          <p:attrName>ppt_w</p:attrName>
                                        </p:attrNameLst>
                                      </p:cBhvr>
                                      <p:tavLst>
                                        <p:tav tm="0">
                                          <p:val>
                                            <p:strVal val="ppt_w"/>
                                          </p:val>
                                        </p:tav>
                                        <p:tav tm="100000">
                                          <p:val>
                                            <p:fltVal val="0"/>
                                          </p:val>
                                        </p:tav>
                                      </p:tavLst>
                                    </p:anim>
                                    <p:anim calcmode="lin" valueType="num">
                                      <p:cBhvr>
                                        <p:cTn id="101" dur="1000"/>
                                        <p:tgtEl>
                                          <p:spTgt spid="35"/>
                                        </p:tgtEl>
                                        <p:attrNameLst>
                                          <p:attrName>ppt_h</p:attrName>
                                        </p:attrNameLst>
                                      </p:cBhvr>
                                      <p:tavLst>
                                        <p:tav tm="0">
                                          <p:val>
                                            <p:strVal val="ppt_h"/>
                                          </p:val>
                                        </p:tav>
                                        <p:tav tm="100000">
                                          <p:val>
                                            <p:fltVal val="0"/>
                                          </p:val>
                                        </p:tav>
                                      </p:tavLst>
                                    </p:anim>
                                    <p:set>
                                      <p:cBhvr>
                                        <p:cTn id="102" dur="1" fill="hold">
                                          <p:stCondLst>
                                            <p:cond delay="999"/>
                                          </p:stCondLst>
                                        </p:cTn>
                                        <p:tgtEl>
                                          <p:spTgt spid="35"/>
                                        </p:tgtEl>
                                        <p:attrNameLst>
                                          <p:attrName>style.visibility</p:attrName>
                                        </p:attrNameLst>
                                      </p:cBhvr>
                                      <p:to>
                                        <p:strVal val="hidden"/>
                                      </p:to>
                                    </p:set>
                                  </p:childTnLst>
                                </p:cTn>
                              </p:par>
                            </p:childTnLst>
                          </p:cTn>
                        </p:par>
                        <p:par>
                          <p:cTn id="103" fill="hold">
                            <p:stCondLst>
                              <p:cond delay="2500"/>
                            </p:stCondLst>
                            <p:childTnLst>
                              <p:par>
                                <p:cTn id="104" presetID="22" presetClass="entr" presetSubtype="8" fill="hold" grpId="0" nodeType="afterEffect">
                                  <p:stCondLst>
                                    <p:cond delay="0"/>
                                  </p:stCondLst>
                                  <p:childTnLst>
                                    <p:set>
                                      <p:cBhvr>
                                        <p:cTn id="105" dur="1" fill="hold">
                                          <p:stCondLst>
                                            <p:cond delay="0"/>
                                          </p:stCondLst>
                                        </p:cTn>
                                        <p:tgtEl>
                                          <p:spTgt spid="29"/>
                                        </p:tgtEl>
                                        <p:attrNameLst>
                                          <p:attrName>style.visibility</p:attrName>
                                        </p:attrNameLst>
                                      </p:cBhvr>
                                      <p:to>
                                        <p:strVal val="visible"/>
                                      </p:to>
                                    </p:set>
                                    <p:animEffect transition="in" filter="wipe(left)">
                                      <p:cBhvr>
                                        <p:cTn id="106" dur="500"/>
                                        <p:tgtEl>
                                          <p:spTgt spid="29"/>
                                        </p:tgtEl>
                                      </p:cBhvr>
                                    </p:animEffect>
                                  </p:childTnLst>
                                </p:cTn>
                              </p:par>
                            </p:childTnLst>
                          </p:cTn>
                        </p:par>
                      </p:childTnLst>
                    </p:cTn>
                  </p:par>
                </p:childTnLst>
              </p:cTn>
              <p:nextCondLst>
                <p:cond evt="onClick" delay="0">
                  <p:tgtEl>
                    <p:spTgt spid="22"/>
                  </p:tgtEl>
                </p:cond>
              </p:nextCondLst>
            </p:seq>
            <p:seq concurrent="1" nextAc="seek">
              <p:cTn id="107" restart="whenNotActive" fill="hold" evtFilter="cancelBubble" nodeType="interactiveSeq">
                <p:stCondLst>
                  <p:cond evt="onClick" delay="0">
                    <p:tgtEl>
                      <p:spTgt spid="23"/>
                    </p:tgtEl>
                  </p:cond>
                </p:stCondLst>
                <p:endSync evt="end" delay="0">
                  <p:rtn val="all"/>
                </p:endSync>
                <p:childTnLst>
                  <p:par>
                    <p:cTn id="108" fill="hold">
                      <p:stCondLst>
                        <p:cond delay="0"/>
                      </p:stCondLst>
                      <p:childTnLst>
                        <p:par>
                          <p:cTn id="109" fill="hold">
                            <p:stCondLst>
                              <p:cond delay="0"/>
                            </p:stCondLst>
                            <p:childTnLst>
                              <p:par>
                                <p:cTn id="110" presetID="10" presetClass="exit" presetSubtype="0" fill="hold" grpId="0" nodeType="afterEffect">
                                  <p:stCondLst>
                                    <p:cond delay="0"/>
                                  </p:stCondLst>
                                  <p:childTnLst>
                                    <p:animEffect transition="out" filter="fade">
                                      <p:cBhvr>
                                        <p:cTn id="111" dur="500"/>
                                        <p:tgtEl>
                                          <p:spTgt spid="23"/>
                                        </p:tgtEl>
                                      </p:cBhvr>
                                    </p:animEffect>
                                    <p:set>
                                      <p:cBhvr>
                                        <p:cTn id="112" dur="1" fill="hold">
                                          <p:stCondLst>
                                            <p:cond delay="499"/>
                                          </p:stCondLst>
                                        </p:cTn>
                                        <p:tgtEl>
                                          <p:spTgt spid="23"/>
                                        </p:tgtEl>
                                        <p:attrNameLst>
                                          <p:attrName>style.visibility</p:attrName>
                                        </p:attrNameLst>
                                      </p:cBhvr>
                                      <p:to>
                                        <p:strVal val="hidden"/>
                                      </p:to>
                                    </p:set>
                                  </p:childTnLst>
                                </p:cTn>
                              </p:par>
                            </p:childTnLst>
                          </p:cTn>
                        </p:par>
                        <p:par>
                          <p:cTn id="113" fill="hold">
                            <p:stCondLst>
                              <p:cond delay="500"/>
                            </p:stCondLst>
                            <p:childTnLst>
                              <p:par>
                                <p:cTn id="114" presetID="55" presetClass="entr" presetSubtype="0" fill="hold" grpId="0" nodeType="afterEffect">
                                  <p:stCondLst>
                                    <p:cond delay="0"/>
                                  </p:stCondLst>
                                  <p:childTnLst>
                                    <p:set>
                                      <p:cBhvr>
                                        <p:cTn id="115" dur="1" fill="hold">
                                          <p:stCondLst>
                                            <p:cond delay="0"/>
                                          </p:stCondLst>
                                        </p:cTn>
                                        <p:tgtEl>
                                          <p:spTgt spid="36"/>
                                        </p:tgtEl>
                                        <p:attrNameLst>
                                          <p:attrName>style.visibility</p:attrName>
                                        </p:attrNameLst>
                                      </p:cBhvr>
                                      <p:to>
                                        <p:strVal val="visible"/>
                                      </p:to>
                                    </p:set>
                                    <p:anim calcmode="lin" valueType="num">
                                      <p:cBhvr>
                                        <p:cTn id="116" dur="1000" fill="hold"/>
                                        <p:tgtEl>
                                          <p:spTgt spid="36"/>
                                        </p:tgtEl>
                                        <p:attrNameLst>
                                          <p:attrName>ppt_w</p:attrName>
                                        </p:attrNameLst>
                                      </p:cBhvr>
                                      <p:tavLst>
                                        <p:tav tm="0">
                                          <p:val>
                                            <p:strVal val="#ppt_w*0.70"/>
                                          </p:val>
                                        </p:tav>
                                        <p:tav tm="100000">
                                          <p:val>
                                            <p:strVal val="#ppt_w"/>
                                          </p:val>
                                        </p:tav>
                                      </p:tavLst>
                                    </p:anim>
                                    <p:anim calcmode="lin" valueType="num">
                                      <p:cBhvr>
                                        <p:cTn id="117" dur="1000" fill="hold"/>
                                        <p:tgtEl>
                                          <p:spTgt spid="36"/>
                                        </p:tgtEl>
                                        <p:attrNameLst>
                                          <p:attrName>ppt_h</p:attrName>
                                        </p:attrNameLst>
                                      </p:cBhvr>
                                      <p:tavLst>
                                        <p:tav tm="0">
                                          <p:val>
                                            <p:strVal val="#ppt_h"/>
                                          </p:val>
                                        </p:tav>
                                        <p:tav tm="100000">
                                          <p:val>
                                            <p:strVal val="#ppt_h"/>
                                          </p:val>
                                        </p:tav>
                                      </p:tavLst>
                                    </p:anim>
                                    <p:animEffect transition="in" filter="fade">
                                      <p:cBhvr>
                                        <p:cTn id="118" dur="1000"/>
                                        <p:tgtEl>
                                          <p:spTgt spid="36"/>
                                        </p:tgtEl>
                                      </p:cBhvr>
                                    </p:animEffect>
                                  </p:childTnLst>
                                </p:cTn>
                              </p:par>
                            </p:childTnLst>
                          </p:cTn>
                        </p:par>
                        <p:par>
                          <p:cTn id="119" fill="hold">
                            <p:stCondLst>
                              <p:cond delay="1500"/>
                            </p:stCondLst>
                            <p:childTnLst>
                              <p:par>
                                <p:cTn id="120" presetID="23" presetClass="exit" presetSubtype="32" fill="hold" grpId="1" nodeType="afterEffect">
                                  <p:stCondLst>
                                    <p:cond delay="0"/>
                                  </p:stCondLst>
                                  <p:childTnLst>
                                    <p:anim calcmode="lin" valueType="num">
                                      <p:cBhvr>
                                        <p:cTn id="121" dur="1000"/>
                                        <p:tgtEl>
                                          <p:spTgt spid="36"/>
                                        </p:tgtEl>
                                        <p:attrNameLst>
                                          <p:attrName>ppt_w</p:attrName>
                                        </p:attrNameLst>
                                      </p:cBhvr>
                                      <p:tavLst>
                                        <p:tav tm="0">
                                          <p:val>
                                            <p:strVal val="ppt_w"/>
                                          </p:val>
                                        </p:tav>
                                        <p:tav tm="100000">
                                          <p:val>
                                            <p:fltVal val="0"/>
                                          </p:val>
                                        </p:tav>
                                      </p:tavLst>
                                    </p:anim>
                                    <p:anim calcmode="lin" valueType="num">
                                      <p:cBhvr>
                                        <p:cTn id="122" dur="1000"/>
                                        <p:tgtEl>
                                          <p:spTgt spid="36"/>
                                        </p:tgtEl>
                                        <p:attrNameLst>
                                          <p:attrName>ppt_h</p:attrName>
                                        </p:attrNameLst>
                                      </p:cBhvr>
                                      <p:tavLst>
                                        <p:tav tm="0">
                                          <p:val>
                                            <p:strVal val="ppt_h"/>
                                          </p:val>
                                        </p:tav>
                                        <p:tav tm="100000">
                                          <p:val>
                                            <p:fltVal val="0"/>
                                          </p:val>
                                        </p:tav>
                                      </p:tavLst>
                                    </p:anim>
                                    <p:set>
                                      <p:cBhvr>
                                        <p:cTn id="123" dur="1" fill="hold">
                                          <p:stCondLst>
                                            <p:cond delay="999"/>
                                          </p:stCondLst>
                                        </p:cTn>
                                        <p:tgtEl>
                                          <p:spTgt spid="36"/>
                                        </p:tgtEl>
                                        <p:attrNameLst>
                                          <p:attrName>style.visibility</p:attrName>
                                        </p:attrNameLst>
                                      </p:cBhvr>
                                      <p:to>
                                        <p:strVal val="hidden"/>
                                      </p:to>
                                    </p:set>
                                  </p:childTnLst>
                                </p:cTn>
                              </p:par>
                            </p:childTnLst>
                          </p:cTn>
                        </p:par>
                        <p:par>
                          <p:cTn id="124" fill="hold">
                            <p:stCondLst>
                              <p:cond delay="2500"/>
                            </p:stCondLst>
                            <p:childTnLst>
                              <p:par>
                                <p:cTn id="125" presetID="22" presetClass="entr" presetSubtype="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Effect transition="in" filter="wipe(left)">
                                      <p:cBhvr>
                                        <p:cTn id="127" dur="500"/>
                                        <p:tgtEl>
                                          <p:spTgt spid="25"/>
                                        </p:tgtEl>
                                      </p:cBhvr>
                                    </p:animEffect>
                                  </p:childTnLst>
                                </p:cTn>
                              </p:par>
                            </p:childTnLst>
                          </p:cTn>
                        </p:par>
                      </p:childTnLst>
                    </p:cTn>
                  </p:par>
                </p:childTnLst>
              </p:cTn>
              <p:nextCondLst>
                <p:cond evt="onClick" delay="0">
                  <p:tgtEl>
                    <p:spTgt spid="23"/>
                  </p:tgtEl>
                </p:cond>
              </p:nextCondLst>
            </p:seq>
            <p:seq concurrent="1" nextAc="seek">
              <p:cTn id="128" restart="whenNotActive" fill="hold" evtFilter="cancelBubble" nodeType="interactiveSeq">
                <p:stCondLst>
                  <p:cond evt="onClick" delay="0">
                    <p:tgtEl>
                      <p:spTgt spid="24"/>
                    </p:tgtEl>
                  </p:cond>
                </p:stCondLst>
                <p:endSync evt="end" delay="0">
                  <p:rtn val="all"/>
                </p:endSync>
                <p:childTnLst>
                  <p:par>
                    <p:cTn id="129" fill="hold">
                      <p:stCondLst>
                        <p:cond delay="0"/>
                      </p:stCondLst>
                      <p:childTnLst>
                        <p:par>
                          <p:cTn id="130" fill="hold">
                            <p:stCondLst>
                              <p:cond delay="0"/>
                            </p:stCondLst>
                            <p:childTnLst>
                              <p:par>
                                <p:cTn id="131" presetID="10" presetClass="exit" presetSubtype="0" fill="hold" grpId="0" nodeType="afterEffect">
                                  <p:stCondLst>
                                    <p:cond delay="0"/>
                                  </p:stCondLst>
                                  <p:childTnLst>
                                    <p:animEffect transition="out" filter="fade">
                                      <p:cBhvr>
                                        <p:cTn id="132" dur="500"/>
                                        <p:tgtEl>
                                          <p:spTgt spid="24"/>
                                        </p:tgtEl>
                                      </p:cBhvr>
                                    </p:animEffect>
                                    <p:set>
                                      <p:cBhvr>
                                        <p:cTn id="133" dur="1" fill="hold">
                                          <p:stCondLst>
                                            <p:cond delay="499"/>
                                          </p:stCondLst>
                                        </p:cTn>
                                        <p:tgtEl>
                                          <p:spTgt spid="24"/>
                                        </p:tgtEl>
                                        <p:attrNameLst>
                                          <p:attrName>style.visibility</p:attrName>
                                        </p:attrNameLst>
                                      </p:cBhvr>
                                      <p:to>
                                        <p:strVal val="hidden"/>
                                      </p:to>
                                    </p:set>
                                  </p:childTnLst>
                                </p:cTn>
                              </p:par>
                            </p:childTnLst>
                          </p:cTn>
                        </p:par>
                        <p:par>
                          <p:cTn id="134" fill="hold">
                            <p:stCondLst>
                              <p:cond delay="500"/>
                            </p:stCondLst>
                            <p:childTnLst>
                              <p:par>
                                <p:cTn id="135" presetID="55" presetClass="entr" presetSubtype="0" fill="hold" grpId="0" nodeType="afterEffect">
                                  <p:stCondLst>
                                    <p:cond delay="0"/>
                                  </p:stCondLst>
                                  <p:childTnLst>
                                    <p:set>
                                      <p:cBhvr>
                                        <p:cTn id="136" dur="1" fill="hold">
                                          <p:stCondLst>
                                            <p:cond delay="0"/>
                                          </p:stCondLst>
                                        </p:cTn>
                                        <p:tgtEl>
                                          <p:spTgt spid="37"/>
                                        </p:tgtEl>
                                        <p:attrNameLst>
                                          <p:attrName>style.visibility</p:attrName>
                                        </p:attrNameLst>
                                      </p:cBhvr>
                                      <p:to>
                                        <p:strVal val="visible"/>
                                      </p:to>
                                    </p:set>
                                    <p:anim calcmode="lin" valueType="num">
                                      <p:cBhvr>
                                        <p:cTn id="137" dur="1000" fill="hold"/>
                                        <p:tgtEl>
                                          <p:spTgt spid="37"/>
                                        </p:tgtEl>
                                        <p:attrNameLst>
                                          <p:attrName>ppt_w</p:attrName>
                                        </p:attrNameLst>
                                      </p:cBhvr>
                                      <p:tavLst>
                                        <p:tav tm="0">
                                          <p:val>
                                            <p:strVal val="#ppt_w*0.70"/>
                                          </p:val>
                                        </p:tav>
                                        <p:tav tm="100000">
                                          <p:val>
                                            <p:strVal val="#ppt_w"/>
                                          </p:val>
                                        </p:tav>
                                      </p:tavLst>
                                    </p:anim>
                                    <p:anim calcmode="lin" valueType="num">
                                      <p:cBhvr>
                                        <p:cTn id="138" dur="1000" fill="hold"/>
                                        <p:tgtEl>
                                          <p:spTgt spid="37"/>
                                        </p:tgtEl>
                                        <p:attrNameLst>
                                          <p:attrName>ppt_h</p:attrName>
                                        </p:attrNameLst>
                                      </p:cBhvr>
                                      <p:tavLst>
                                        <p:tav tm="0">
                                          <p:val>
                                            <p:strVal val="#ppt_h"/>
                                          </p:val>
                                        </p:tav>
                                        <p:tav tm="100000">
                                          <p:val>
                                            <p:strVal val="#ppt_h"/>
                                          </p:val>
                                        </p:tav>
                                      </p:tavLst>
                                    </p:anim>
                                    <p:animEffect transition="in" filter="fade">
                                      <p:cBhvr>
                                        <p:cTn id="139" dur="1000"/>
                                        <p:tgtEl>
                                          <p:spTgt spid="37"/>
                                        </p:tgtEl>
                                      </p:cBhvr>
                                    </p:animEffect>
                                  </p:childTnLst>
                                </p:cTn>
                              </p:par>
                            </p:childTnLst>
                          </p:cTn>
                        </p:par>
                        <p:par>
                          <p:cTn id="140" fill="hold">
                            <p:stCondLst>
                              <p:cond delay="1500"/>
                            </p:stCondLst>
                            <p:childTnLst>
                              <p:par>
                                <p:cTn id="141" presetID="23" presetClass="exit" presetSubtype="32" fill="hold" grpId="1" nodeType="afterEffect">
                                  <p:stCondLst>
                                    <p:cond delay="0"/>
                                  </p:stCondLst>
                                  <p:childTnLst>
                                    <p:anim calcmode="lin" valueType="num">
                                      <p:cBhvr>
                                        <p:cTn id="142" dur="1000"/>
                                        <p:tgtEl>
                                          <p:spTgt spid="37"/>
                                        </p:tgtEl>
                                        <p:attrNameLst>
                                          <p:attrName>ppt_w</p:attrName>
                                        </p:attrNameLst>
                                      </p:cBhvr>
                                      <p:tavLst>
                                        <p:tav tm="0">
                                          <p:val>
                                            <p:strVal val="ppt_w"/>
                                          </p:val>
                                        </p:tav>
                                        <p:tav tm="100000">
                                          <p:val>
                                            <p:fltVal val="0"/>
                                          </p:val>
                                        </p:tav>
                                      </p:tavLst>
                                    </p:anim>
                                    <p:anim calcmode="lin" valueType="num">
                                      <p:cBhvr>
                                        <p:cTn id="143" dur="1000"/>
                                        <p:tgtEl>
                                          <p:spTgt spid="37"/>
                                        </p:tgtEl>
                                        <p:attrNameLst>
                                          <p:attrName>ppt_h</p:attrName>
                                        </p:attrNameLst>
                                      </p:cBhvr>
                                      <p:tavLst>
                                        <p:tav tm="0">
                                          <p:val>
                                            <p:strVal val="ppt_h"/>
                                          </p:val>
                                        </p:tav>
                                        <p:tav tm="100000">
                                          <p:val>
                                            <p:fltVal val="0"/>
                                          </p:val>
                                        </p:tav>
                                      </p:tavLst>
                                    </p:anim>
                                    <p:set>
                                      <p:cBhvr>
                                        <p:cTn id="144" dur="1" fill="hold">
                                          <p:stCondLst>
                                            <p:cond delay="999"/>
                                          </p:stCondLst>
                                        </p:cTn>
                                        <p:tgtEl>
                                          <p:spTgt spid="37"/>
                                        </p:tgtEl>
                                        <p:attrNameLst>
                                          <p:attrName>style.visibility</p:attrName>
                                        </p:attrNameLst>
                                      </p:cBhvr>
                                      <p:to>
                                        <p:strVal val="hidden"/>
                                      </p:to>
                                    </p:set>
                                  </p:childTnLst>
                                </p:cTn>
                              </p:par>
                            </p:childTnLst>
                          </p:cTn>
                        </p:par>
                        <p:par>
                          <p:cTn id="145" fill="hold">
                            <p:stCondLst>
                              <p:cond delay="2500"/>
                            </p:stCondLst>
                            <p:childTnLst>
                              <p:par>
                                <p:cTn id="146" presetID="22" presetClass="entr" presetSubtype="8" fill="hold" grpId="0" nodeType="afterEffect">
                                  <p:stCondLst>
                                    <p:cond delay="0"/>
                                  </p:stCondLst>
                                  <p:childTnLst>
                                    <p:set>
                                      <p:cBhvr>
                                        <p:cTn id="147" dur="1" fill="hold">
                                          <p:stCondLst>
                                            <p:cond delay="0"/>
                                          </p:stCondLst>
                                        </p:cTn>
                                        <p:tgtEl>
                                          <p:spTgt spid="26"/>
                                        </p:tgtEl>
                                        <p:attrNameLst>
                                          <p:attrName>style.visibility</p:attrName>
                                        </p:attrNameLst>
                                      </p:cBhvr>
                                      <p:to>
                                        <p:strVal val="visible"/>
                                      </p:to>
                                    </p:set>
                                    <p:animEffect transition="in" filter="wipe(left)">
                                      <p:cBhvr>
                                        <p:cTn id="148" dur="500"/>
                                        <p:tgtEl>
                                          <p:spTgt spid="26"/>
                                        </p:tgtEl>
                                      </p:cBhvr>
                                    </p:animEffect>
                                  </p:childTnLst>
                                </p:cTn>
                              </p:par>
                            </p:childTnLst>
                          </p:cTn>
                        </p:par>
                      </p:childTnLst>
                    </p:cTn>
                  </p:par>
                </p:childTnLst>
              </p:cTn>
              <p:nextCondLst>
                <p:cond evt="onClick" delay="0">
                  <p:tgtEl>
                    <p:spTgt spid="24"/>
                  </p:tgtEl>
                </p:cond>
              </p:nextCondLst>
            </p:seq>
            <p:seq concurrent="1" nextAc="seek">
              <p:cTn id="149" restart="whenNotActive" fill="hold" evtFilter="cancelBubble" nodeType="interactiveSeq">
                <p:stCondLst>
                  <p:cond evt="onClick" delay="0">
                    <p:tgtEl>
                      <p:spTgt spid="5"/>
                    </p:tgtEl>
                  </p:cond>
                </p:stCondLst>
                <p:endSync evt="end" delay="0">
                  <p:rtn val="all"/>
                </p:endSync>
                <p:childTnLst>
                  <p:par>
                    <p:cTn id="150" fill="hold">
                      <p:stCondLst>
                        <p:cond delay="0"/>
                      </p:stCondLst>
                      <p:childTnLst>
                        <p:par>
                          <p:cTn id="151" fill="hold">
                            <p:stCondLst>
                              <p:cond delay="0"/>
                            </p:stCondLst>
                            <p:childTnLst>
                              <p:par>
                                <p:cTn id="152" presetID="1" presetClass="exit" presetSubtype="0" fill="hold" grpId="1" nodeType="withEffect">
                                  <p:stCondLst>
                                    <p:cond delay="0"/>
                                  </p:stCondLst>
                                  <p:childTnLst>
                                    <p:set>
                                      <p:cBhvr>
                                        <p:cTn id="153" dur="1" fill="hold">
                                          <p:stCondLst>
                                            <p:cond delay="0"/>
                                          </p:stCondLst>
                                        </p:cTn>
                                        <p:tgtEl>
                                          <p:spTgt spid="30"/>
                                        </p:tgtEl>
                                        <p:attrNameLst>
                                          <p:attrName>style.visibility</p:attrName>
                                        </p:attrNameLst>
                                      </p:cBhvr>
                                      <p:to>
                                        <p:strVal val="hidden"/>
                                      </p:to>
                                    </p:set>
                                  </p:childTnLst>
                                </p:cTn>
                              </p:par>
                              <p:par>
                                <p:cTn id="154" presetID="1" presetClass="exit" presetSubtype="0" fill="hold" grpId="1" nodeType="withEffect">
                                  <p:stCondLst>
                                    <p:cond delay="0"/>
                                  </p:stCondLst>
                                  <p:childTnLst>
                                    <p:set>
                                      <p:cBhvr>
                                        <p:cTn id="155" dur="1" fill="hold">
                                          <p:stCondLst>
                                            <p:cond delay="0"/>
                                          </p:stCondLst>
                                        </p:cTn>
                                        <p:tgtEl>
                                          <p:spTgt spid="31"/>
                                        </p:tgtEl>
                                        <p:attrNameLst>
                                          <p:attrName>style.visibility</p:attrName>
                                        </p:attrNameLst>
                                      </p:cBhvr>
                                      <p:to>
                                        <p:strVal val="hidden"/>
                                      </p:to>
                                    </p:set>
                                  </p:childTnLst>
                                </p:cTn>
                              </p:par>
                              <p:par>
                                <p:cTn id="156" presetID="1" presetClass="exit" presetSubtype="0" fill="hold" grpId="1" nodeType="withEffect">
                                  <p:stCondLst>
                                    <p:cond delay="0"/>
                                  </p:stCondLst>
                                  <p:childTnLst>
                                    <p:set>
                                      <p:cBhvr>
                                        <p:cTn id="157" dur="1" fill="hold">
                                          <p:stCondLst>
                                            <p:cond delay="0"/>
                                          </p:stCondLst>
                                        </p:cTn>
                                        <p:tgtEl>
                                          <p:spTgt spid="28"/>
                                        </p:tgtEl>
                                        <p:attrNameLst>
                                          <p:attrName>style.visibility</p:attrName>
                                        </p:attrNameLst>
                                      </p:cBhvr>
                                      <p:to>
                                        <p:strVal val="hidden"/>
                                      </p:to>
                                    </p:set>
                                  </p:childTnLst>
                                </p:cTn>
                              </p:par>
                              <p:par>
                                <p:cTn id="158" presetID="1" presetClass="exit" presetSubtype="0" fill="hold" grpId="1" nodeType="withEffect">
                                  <p:stCondLst>
                                    <p:cond delay="0"/>
                                  </p:stCondLst>
                                  <p:childTnLst>
                                    <p:set>
                                      <p:cBhvr>
                                        <p:cTn id="159" dur="1" fill="hold">
                                          <p:stCondLst>
                                            <p:cond delay="0"/>
                                          </p:stCondLst>
                                        </p:cTn>
                                        <p:tgtEl>
                                          <p:spTgt spid="27"/>
                                        </p:tgtEl>
                                        <p:attrNameLst>
                                          <p:attrName>style.visibility</p:attrName>
                                        </p:attrNameLst>
                                      </p:cBhvr>
                                      <p:to>
                                        <p:strVal val="hidden"/>
                                      </p:to>
                                    </p:set>
                                  </p:childTnLst>
                                </p:cTn>
                              </p:par>
                              <p:par>
                                <p:cTn id="160" presetID="1" presetClass="exit" presetSubtype="0" fill="hold" grpId="1" nodeType="withEffect">
                                  <p:stCondLst>
                                    <p:cond delay="0"/>
                                  </p:stCondLst>
                                  <p:childTnLst>
                                    <p:set>
                                      <p:cBhvr>
                                        <p:cTn id="161" dur="1" fill="hold">
                                          <p:stCondLst>
                                            <p:cond delay="0"/>
                                          </p:stCondLst>
                                        </p:cTn>
                                        <p:tgtEl>
                                          <p:spTgt spid="29"/>
                                        </p:tgtEl>
                                        <p:attrNameLst>
                                          <p:attrName>style.visibility</p:attrName>
                                        </p:attrNameLst>
                                      </p:cBhvr>
                                      <p:to>
                                        <p:strVal val="hidden"/>
                                      </p:to>
                                    </p:set>
                                  </p:childTnLst>
                                </p:cTn>
                              </p:par>
                              <p:par>
                                <p:cTn id="162" presetID="1" presetClass="exit" presetSubtype="0" fill="hold" grpId="1" nodeType="withEffect">
                                  <p:stCondLst>
                                    <p:cond delay="0"/>
                                  </p:stCondLst>
                                  <p:childTnLst>
                                    <p:set>
                                      <p:cBhvr>
                                        <p:cTn id="163" dur="1" fill="hold">
                                          <p:stCondLst>
                                            <p:cond delay="0"/>
                                          </p:stCondLst>
                                        </p:cTn>
                                        <p:tgtEl>
                                          <p:spTgt spid="25"/>
                                        </p:tgtEl>
                                        <p:attrNameLst>
                                          <p:attrName>style.visibility</p:attrName>
                                        </p:attrNameLst>
                                      </p:cBhvr>
                                      <p:to>
                                        <p:strVal val="hidden"/>
                                      </p:to>
                                    </p:set>
                                  </p:childTnLst>
                                </p:cTn>
                              </p:par>
                              <p:par>
                                <p:cTn id="164" presetID="1" presetClass="exit" presetSubtype="0" fill="hold" grpId="1" nodeType="withEffect">
                                  <p:stCondLst>
                                    <p:cond delay="0"/>
                                  </p:stCondLst>
                                  <p:childTnLst>
                                    <p:set>
                                      <p:cBhvr>
                                        <p:cTn id="165" dur="1" fill="hold">
                                          <p:stCondLst>
                                            <p:cond delay="0"/>
                                          </p:stCondLst>
                                        </p:cTn>
                                        <p:tgtEl>
                                          <p:spTgt spid="26"/>
                                        </p:tgtEl>
                                        <p:attrNameLst>
                                          <p:attrName>style.visibility</p:attrName>
                                        </p:attrNameLst>
                                      </p:cBhvr>
                                      <p:to>
                                        <p:strVal val="hidden"/>
                                      </p:to>
                                    </p:set>
                                  </p:childTnLst>
                                </p:cTn>
                              </p:par>
                              <p:par>
                                <p:cTn id="166" presetID="1" presetClass="entr" presetSubtype="0" fill="hold" grpId="1" nodeType="withEffect">
                                  <p:stCondLst>
                                    <p:cond delay="0"/>
                                  </p:stCondLst>
                                  <p:childTnLst>
                                    <p:set>
                                      <p:cBhvr>
                                        <p:cTn id="167" dur="1" fill="hold">
                                          <p:stCondLst>
                                            <p:cond delay="0"/>
                                          </p:stCondLst>
                                        </p:cTn>
                                        <p:tgtEl>
                                          <p:spTgt spid="10"/>
                                        </p:tgtEl>
                                        <p:attrNameLst>
                                          <p:attrName>style.visibility</p:attrName>
                                        </p:attrNameLst>
                                      </p:cBhvr>
                                      <p:to>
                                        <p:strVal val="visible"/>
                                      </p:to>
                                    </p:set>
                                  </p:childTnLst>
                                </p:cTn>
                              </p:par>
                              <p:par>
                                <p:cTn id="168" presetID="1" presetClass="entr" presetSubtype="0" fill="hold" grpId="1" nodeType="withEffect">
                                  <p:stCondLst>
                                    <p:cond delay="0"/>
                                  </p:stCondLst>
                                  <p:childTnLst>
                                    <p:set>
                                      <p:cBhvr>
                                        <p:cTn id="169" dur="1" fill="hold">
                                          <p:stCondLst>
                                            <p:cond delay="0"/>
                                          </p:stCondLst>
                                        </p:cTn>
                                        <p:tgtEl>
                                          <p:spTgt spid="18"/>
                                        </p:tgtEl>
                                        <p:attrNameLst>
                                          <p:attrName>style.visibility</p:attrName>
                                        </p:attrNameLst>
                                      </p:cBhvr>
                                      <p:to>
                                        <p:strVal val="visible"/>
                                      </p:to>
                                    </p:set>
                                  </p:childTnLst>
                                </p:cTn>
                              </p:par>
                              <p:par>
                                <p:cTn id="170" presetID="1" presetClass="entr" presetSubtype="0" fill="hold" grpId="1" nodeType="withEffect">
                                  <p:stCondLst>
                                    <p:cond delay="0"/>
                                  </p:stCondLst>
                                  <p:childTnLst>
                                    <p:set>
                                      <p:cBhvr>
                                        <p:cTn id="171" dur="1" fill="hold">
                                          <p:stCondLst>
                                            <p:cond delay="0"/>
                                          </p:stCondLst>
                                        </p:cTn>
                                        <p:tgtEl>
                                          <p:spTgt spid="19"/>
                                        </p:tgtEl>
                                        <p:attrNameLst>
                                          <p:attrName>style.visibility</p:attrName>
                                        </p:attrNameLst>
                                      </p:cBhvr>
                                      <p:to>
                                        <p:strVal val="visible"/>
                                      </p:to>
                                    </p:set>
                                  </p:childTnLst>
                                </p:cTn>
                              </p:par>
                              <p:par>
                                <p:cTn id="172" presetID="1" presetClass="entr" presetSubtype="0" fill="hold" grpId="1" nodeType="withEffect">
                                  <p:stCondLst>
                                    <p:cond delay="0"/>
                                  </p:stCondLst>
                                  <p:childTnLst>
                                    <p:set>
                                      <p:cBhvr>
                                        <p:cTn id="173" dur="1" fill="hold">
                                          <p:stCondLst>
                                            <p:cond delay="0"/>
                                          </p:stCondLst>
                                        </p:cTn>
                                        <p:tgtEl>
                                          <p:spTgt spid="21"/>
                                        </p:tgtEl>
                                        <p:attrNameLst>
                                          <p:attrName>style.visibility</p:attrName>
                                        </p:attrNameLst>
                                      </p:cBhvr>
                                      <p:to>
                                        <p:strVal val="visible"/>
                                      </p:to>
                                    </p:set>
                                  </p:childTnLst>
                                </p:cTn>
                              </p:par>
                              <p:par>
                                <p:cTn id="174" presetID="1" presetClass="entr" presetSubtype="0" fill="hold" grpId="1" nodeType="withEffect">
                                  <p:stCondLst>
                                    <p:cond delay="0"/>
                                  </p:stCondLst>
                                  <p:childTnLst>
                                    <p:set>
                                      <p:cBhvr>
                                        <p:cTn id="175" dur="1" fill="hold">
                                          <p:stCondLst>
                                            <p:cond delay="0"/>
                                          </p:stCondLst>
                                        </p:cTn>
                                        <p:tgtEl>
                                          <p:spTgt spid="22"/>
                                        </p:tgtEl>
                                        <p:attrNameLst>
                                          <p:attrName>style.visibility</p:attrName>
                                        </p:attrNameLst>
                                      </p:cBhvr>
                                      <p:to>
                                        <p:strVal val="visible"/>
                                      </p:to>
                                    </p:set>
                                  </p:childTnLst>
                                </p:cTn>
                              </p:par>
                              <p:par>
                                <p:cTn id="176" presetID="1" presetClass="entr" presetSubtype="0" fill="hold" grpId="1" nodeType="withEffect">
                                  <p:stCondLst>
                                    <p:cond delay="0"/>
                                  </p:stCondLst>
                                  <p:childTnLst>
                                    <p:set>
                                      <p:cBhvr>
                                        <p:cTn id="177" dur="1" fill="hold">
                                          <p:stCondLst>
                                            <p:cond delay="0"/>
                                          </p:stCondLst>
                                        </p:cTn>
                                        <p:tgtEl>
                                          <p:spTgt spid="23"/>
                                        </p:tgtEl>
                                        <p:attrNameLst>
                                          <p:attrName>style.visibility</p:attrName>
                                        </p:attrNameLst>
                                      </p:cBhvr>
                                      <p:to>
                                        <p:strVal val="visible"/>
                                      </p:to>
                                    </p:set>
                                  </p:childTnLst>
                                </p:cTn>
                              </p:par>
                              <p:par>
                                <p:cTn id="178" presetID="1" presetClass="entr" presetSubtype="0" fill="hold" grpId="1" nodeType="withEffect">
                                  <p:stCondLst>
                                    <p:cond delay="0"/>
                                  </p:stCondLst>
                                  <p:childTnLst>
                                    <p:set>
                                      <p:cBhvr>
                                        <p:cTn id="179"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80" restart="whenNotActive" fill="hold" evtFilter="cancelBubble" nodeType="interactiveSeq">
                <p:stCondLst>
                  <p:cond evt="onClick" delay="0">
                    <p:tgtEl>
                      <p:spTgt spid="6"/>
                    </p:tgtEl>
                  </p:cond>
                </p:stCondLst>
                <p:endSync evt="end" delay="0">
                  <p:rtn val="all"/>
                </p:endSync>
                <p:childTnLst>
                  <p:par>
                    <p:cTn id="181" fill="hold">
                      <p:stCondLst>
                        <p:cond delay="0"/>
                      </p:stCondLst>
                      <p:childTnLst>
                        <p:par>
                          <p:cTn id="182" fill="hold">
                            <p:stCondLst>
                              <p:cond delay="0"/>
                            </p:stCondLst>
                            <p:childTnLst>
                              <p:par>
                                <p:cTn id="183" presetID="1" presetClass="exit" presetSubtype="0" fill="hold" grpId="2" nodeType="withEffect">
                                  <p:stCondLst>
                                    <p:cond delay="0"/>
                                  </p:stCondLst>
                                  <p:childTnLst>
                                    <p:set>
                                      <p:cBhvr>
                                        <p:cTn id="184" dur="1" fill="hold">
                                          <p:stCondLst>
                                            <p:cond delay="0"/>
                                          </p:stCondLst>
                                        </p:cTn>
                                        <p:tgtEl>
                                          <p:spTgt spid="30"/>
                                        </p:tgtEl>
                                        <p:attrNameLst>
                                          <p:attrName>style.visibility</p:attrName>
                                        </p:attrNameLst>
                                      </p:cBhvr>
                                      <p:to>
                                        <p:strVal val="hidden"/>
                                      </p:to>
                                    </p:set>
                                  </p:childTnLst>
                                </p:cTn>
                              </p:par>
                              <p:par>
                                <p:cTn id="185" presetID="1" presetClass="exit" presetSubtype="0" fill="hold" grpId="2" nodeType="withEffect">
                                  <p:stCondLst>
                                    <p:cond delay="0"/>
                                  </p:stCondLst>
                                  <p:childTnLst>
                                    <p:set>
                                      <p:cBhvr>
                                        <p:cTn id="186" dur="1" fill="hold">
                                          <p:stCondLst>
                                            <p:cond delay="0"/>
                                          </p:stCondLst>
                                        </p:cTn>
                                        <p:tgtEl>
                                          <p:spTgt spid="31"/>
                                        </p:tgtEl>
                                        <p:attrNameLst>
                                          <p:attrName>style.visibility</p:attrName>
                                        </p:attrNameLst>
                                      </p:cBhvr>
                                      <p:to>
                                        <p:strVal val="hidden"/>
                                      </p:to>
                                    </p:set>
                                  </p:childTnLst>
                                </p:cTn>
                              </p:par>
                              <p:par>
                                <p:cTn id="187" presetID="1" presetClass="exit" presetSubtype="0" fill="hold" grpId="2" nodeType="withEffect">
                                  <p:stCondLst>
                                    <p:cond delay="0"/>
                                  </p:stCondLst>
                                  <p:childTnLst>
                                    <p:set>
                                      <p:cBhvr>
                                        <p:cTn id="188" dur="1" fill="hold">
                                          <p:stCondLst>
                                            <p:cond delay="0"/>
                                          </p:stCondLst>
                                        </p:cTn>
                                        <p:tgtEl>
                                          <p:spTgt spid="28"/>
                                        </p:tgtEl>
                                        <p:attrNameLst>
                                          <p:attrName>style.visibility</p:attrName>
                                        </p:attrNameLst>
                                      </p:cBhvr>
                                      <p:to>
                                        <p:strVal val="hidden"/>
                                      </p:to>
                                    </p:set>
                                  </p:childTnLst>
                                </p:cTn>
                              </p:par>
                              <p:par>
                                <p:cTn id="189" presetID="1" presetClass="exit" presetSubtype="0" fill="hold" grpId="2" nodeType="withEffect">
                                  <p:stCondLst>
                                    <p:cond delay="0"/>
                                  </p:stCondLst>
                                  <p:childTnLst>
                                    <p:set>
                                      <p:cBhvr>
                                        <p:cTn id="190" dur="1" fill="hold">
                                          <p:stCondLst>
                                            <p:cond delay="0"/>
                                          </p:stCondLst>
                                        </p:cTn>
                                        <p:tgtEl>
                                          <p:spTgt spid="27"/>
                                        </p:tgtEl>
                                        <p:attrNameLst>
                                          <p:attrName>style.visibility</p:attrName>
                                        </p:attrNameLst>
                                      </p:cBhvr>
                                      <p:to>
                                        <p:strVal val="hidden"/>
                                      </p:to>
                                    </p:set>
                                  </p:childTnLst>
                                </p:cTn>
                              </p:par>
                              <p:par>
                                <p:cTn id="191" presetID="1" presetClass="exit" presetSubtype="0" fill="hold" grpId="2" nodeType="withEffect">
                                  <p:stCondLst>
                                    <p:cond delay="0"/>
                                  </p:stCondLst>
                                  <p:childTnLst>
                                    <p:set>
                                      <p:cBhvr>
                                        <p:cTn id="192" dur="1" fill="hold">
                                          <p:stCondLst>
                                            <p:cond delay="0"/>
                                          </p:stCondLst>
                                        </p:cTn>
                                        <p:tgtEl>
                                          <p:spTgt spid="29"/>
                                        </p:tgtEl>
                                        <p:attrNameLst>
                                          <p:attrName>style.visibility</p:attrName>
                                        </p:attrNameLst>
                                      </p:cBhvr>
                                      <p:to>
                                        <p:strVal val="hidden"/>
                                      </p:to>
                                    </p:set>
                                  </p:childTnLst>
                                </p:cTn>
                              </p:par>
                              <p:par>
                                <p:cTn id="193" presetID="1" presetClass="exit" presetSubtype="0" fill="hold" grpId="2" nodeType="withEffect">
                                  <p:stCondLst>
                                    <p:cond delay="0"/>
                                  </p:stCondLst>
                                  <p:childTnLst>
                                    <p:set>
                                      <p:cBhvr>
                                        <p:cTn id="194" dur="1" fill="hold">
                                          <p:stCondLst>
                                            <p:cond delay="0"/>
                                          </p:stCondLst>
                                        </p:cTn>
                                        <p:tgtEl>
                                          <p:spTgt spid="25"/>
                                        </p:tgtEl>
                                        <p:attrNameLst>
                                          <p:attrName>style.visibility</p:attrName>
                                        </p:attrNameLst>
                                      </p:cBhvr>
                                      <p:to>
                                        <p:strVal val="hidden"/>
                                      </p:to>
                                    </p:set>
                                  </p:childTnLst>
                                </p:cTn>
                              </p:par>
                              <p:par>
                                <p:cTn id="195" presetID="1" presetClass="exit" presetSubtype="0" fill="hold" grpId="2" nodeType="withEffect">
                                  <p:stCondLst>
                                    <p:cond delay="0"/>
                                  </p:stCondLst>
                                  <p:childTnLst>
                                    <p:set>
                                      <p:cBhvr>
                                        <p:cTn id="196" dur="1" fill="hold">
                                          <p:stCondLst>
                                            <p:cond delay="0"/>
                                          </p:stCondLst>
                                        </p:cTn>
                                        <p:tgtEl>
                                          <p:spTgt spid="26"/>
                                        </p:tgtEl>
                                        <p:attrNameLst>
                                          <p:attrName>style.visibility</p:attrName>
                                        </p:attrNameLst>
                                      </p:cBhvr>
                                      <p:to>
                                        <p:strVal val="hidden"/>
                                      </p:to>
                                    </p:set>
                                  </p:childTnLst>
                                </p:cTn>
                              </p:par>
                              <p:par>
                                <p:cTn id="197" presetID="1" presetClass="entr" presetSubtype="0" fill="hold" grpId="2" nodeType="withEffect">
                                  <p:stCondLst>
                                    <p:cond delay="0"/>
                                  </p:stCondLst>
                                  <p:childTnLst>
                                    <p:set>
                                      <p:cBhvr>
                                        <p:cTn id="198" dur="1" fill="hold">
                                          <p:stCondLst>
                                            <p:cond delay="0"/>
                                          </p:stCondLst>
                                        </p:cTn>
                                        <p:tgtEl>
                                          <p:spTgt spid="10"/>
                                        </p:tgtEl>
                                        <p:attrNameLst>
                                          <p:attrName>style.visibility</p:attrName>
                                        </p:attrNameLst>
                                      </p:cBhvr>
                                      <p:to>
                                        <p:strVal val="visible"/>
                                      </p:to>
                                    </p:set>
                                  </p:childTnLst>
                                </p:cTn>
                              </p:par>
                              <p:par>
                                <p:cTn id="199" presetID="1" presetClass="entr" presetSubtype="0" fill="hold" grpId="2" nodeType="withEffect">
                                  <p:stCondLst>
                                    <p:cond delay="0"/>
                                  </p:stCondLst>
                                  <p:childTnLst>
                                    <p:set>
                                      <p:cBhvr>
                                        <p:cTn id="200" dur="1" fill="hold">
                                          <p:stCondLst>
                                            <p:cond delay="0"/>
                                          </p:stCondLst>
                                        </p:cTn>
                                        <p:tgtEl>
                                          <p:spTgt spid="18"/>
                                        </p:tgtEl>
                                        <p:attrNameLst>
                                          <p:attrName>style.visibility</p:attrName>
                                        </p:attrNameLst>
                                      </p:cBhvr>
                                      <p:to>
                                        <p:strVal val="visible"/>
                                      </p:to>
                                    </p:set>
                                  </p:childTnLst>
                                </p:cTn>
                              </p:par>
                              <p:par>
                                <p:cTn id="201" presetID="1" presetClass="entr" presetSubtype="0" fill="hold" grpId="2" nodeType="withEffect">
                                  <p:stCondLst>
                                    <p:cond delay="0"/>
                                  </p:stCondLst>
                                  <p:childTnLst>
                                    <p:set>
                                      <p:cBhvr>
                                        <p:cTn id="202" dur="1" fill="hold">
                                          <p:stCondLst>
                                            <p:cond delay="0"/>
                                          </p:stCondLst>
                                        </p:cTn>
                                        <p:tgtEl>
                                          <p:spTgt spid="19"/>
                                        </p:tgtEl>
                                        <p:attrNameLst>
                                          <p:attrName>style.visibility</p:attrName>
                                        </p:attrNameLst>
                                      </p:cBhvr>
                                      <p:to>
                                        <p:strVal val="visible"/>
                                      </p:to>
                                    </p:set>
                                  </p:childTnLst>
                                </p:cTn>
                              </p:par>
                              <p:par>
                                <p:cTn id="203" presetID="1" presetClass="entr" presetSubtype="0" fill="hold" grpId="2" nodeType="withEffect">
                                  <p:stCondLst>
                                    <p:cond delay="0"/>
                                  </p:stCondLst>
                                  <p:childTnLst>
                                    <p:set>
                                      <p:cBhvr>
                                        <p:cTn id="204" dur="1" fill="hold">
                                          <p:stCondLst>
                                            <p:cond delay="0"/>
                                          </p:stCondLst>
                                        </p:cTn>
                                        <p:tgtEl>
                                          <p:spTgt spid="21"/>
                                        </p:tgtEl>
                                        <p:attrNameLst>
                                          <p:attrName>style.visibility</p:attrName>
                                        </p:attrNameLst>
                                      </p:cBhvr>
                                      <p:to>
                                        <p:strVal val="visible"/>
                                      </p:to>
                                    </p:set>
                                  </p:childTnLst>
                                </p:cTn>
                              </p:par>
                              <p:par>
                                <p:cTn id="205" presetID="1" presetClass="entr" presetSubtype="0" fill="hold" grpId="2" nodeType="withEffect">
                                  <p:stCondLst>
                                    <p:cond delay="0"/>
                                  </p:stCondLst>
                                  <p:childTnLst>
                                    <p:set>
                                      <p:cBhvr>
                                        <p:cTn id="206" dur="1" fill="hold">
                                          <p:stCondLst>
                                            <p:cond delay="0"/>
                                          </p:stCondLst>
                                        </p:cTn>
                                        <p:tgtEl>
                                          <p:spTgt spid="22"/>
                                        </p:tgtEl>
                                        <p:attrNameLst>
                                          <p:attrName>style.visibility</p:attrName>
                                        </p:attrNameLst>
                                      </p:cBhvr>
                                      <p:to>
                                        <p:strVal val="visible"/>
                                      </p:to>
                                    </p:set>
                                  </p:childTnLst>
                                </p:cTn>
                              </p:par>
                              <p:par>
                                <p:cTn id="207" presetID="1" presetClass="entr" presetSubtype="0" fill="hold" grpId="2" nodeType="withEffect">
                                  <p:stCondLst>
                                    <p:cond delay="0"/>
                                  </p:stCondLst>
                                  <p:childTnLst>
                                    <p:set>
                                      <p:cBhvr>
                                        <p:cTn id="208" dur="1" fill="hold">
                                          <p:stCondLst>
                                            <p:cond delay="0"/>
                                          </p:stCondLst>
                                        </p:cTn>
                                        <p:tgtEl>
                                          <p:spTgt spid="23"/>
                                        </p:tgtEl>
                                        <p:attrNameLst>
                                          <p:attrName>style.visibility</p:attrName>
                                        </p:attrNameLst>
                                      </p:cBhvr>
                                      <p:to>
                                        <p:strVal val="visible"/>
                                      </p:to>
                                    </p:set>
                                  </p:childTnLst>
                                </p:cTn>
                              </p:par>
                              <p:par>
                                <p:cTn id="209" presetID="1" presetClass="entr" presetSubtype="0" fill="hold" grpId="2" nodeType="withEffect">
                                  <p:stCondLst>
                                    <p:cond delay="0"/>
                                  </p:stCondLst>
                                  <p:childTnLst>
                                    <p:set>
                                      <p:cBhvr>
                                        <p:cTn id="210"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bldLst>
      <p:bldP spid="37" grpId="0"/>
      <p:bldP spid="37" grpId="1"/>
      <p:bldP spid="36" grpId="0"/>
      <p:bldP spid="36" grpId="1"/>
      <p:bldP spid="35" grpId="0"/>
      <p:bldP spid="35" grpId="1"/>
      <p:bldP spid="34" grpId="0"/>
      <p:bldP spid="34" grpId="1"/>
      <p:bldP spid="33" grpId="0"/>
      <p:bldP spid="33" grpId="1"/>
      <p:bldP spid="32" grpId="0"/>
      <p:bldP spid="32" grpId="1"/>
      <p:bldP spid="9" grpId="0"/>
      <p:bldP spid="9" grpId="1"/>
      <p:bldP spid="24" grpId="0" animBg="1"/>
      <p:bldP spid="24" grpId="1" animBg="1"/>
      <p:bldP spid="24" grpId="2" animBg="1"/>
      <p:bldP spid="23" grpId="0" animBg="1"/>
      <p:bldP spid="23" grpId="1" animBg="1"/>
      <p:bldP spid="23" grpId="2" animBg="1"/>
      <p:bldP spid="22" grpId="0" animBg="1"/>
      <p:bldP spid="22" grpId="1" animBg="1"/>
      <p:bldP spid="22" grpId="2" animBg="1"/>
      <p:bldP spid="21" grpId="0" animBg="1"/>
      <p:bldP spid="21" grpId="1" animBg="1"/>
      <p:bldP spid="21" grpId="2" animBg="1"/>
      <p:bldP spid="19" grpId="0" animBg="1"/>
      <p:bldP spid="19" grpId="1" animBg="1"/>
      <p:bldP spid="19" grpId="2" animBg="1"/>
      <p:bldP spid="18" grpId="0" animBg="1"/>
      <p:bldP spid="18" grpId="1" animBg="1"/>
      <p:bldP spid="18" grpId="2" animBg="1"/>
      <p:bldP spid="10" grpId="0" animBg="1"/>
      <p:bldP spid="10" grpId="1" animBg="1"/>
      <p:bldP spid="10" grpId="2" animBg="1"/>
      <p:bldP spid="31" grpId="0" animBg="1"/>
      <p:bldP spid="31" grpId="1" animBg="1"/>
      <p:bldP spid="31" grpId="2" animBg="1"/>
      <p:bldP spid="30" grpId="0" animBg="1"/>
      <p:bldP spid="30" grpId="1" animBg="1"/>
      <p:bldP spid="30" grpId="2" animBg="1"/>
      <p:bldP spid="29" grpId="0" animBg="1"/>
      <p:bldP spid="29" grpId="1" animBg="1"/>
      <p:bldP spid="29" grpId="2" animBg="1"/>
      <p:bldP spid="28" grpId="0" animBg="1"/>
      <p:bldP spid="28" grpId="1" animBg="1"/>
      <p:bldP spid="28" grpId="2" animBg="1"/>
      <p:bldP spid="27" grpId="0" animBg="1"/>
      <p:bldP spid="27" grpId="1" animBg="1"/>
      <p:bldP spid="27" grpId="2" animBg="1"/>
      <p:bldP spid="26" grpId="0" animBg="1"/>
      <p:bldP spid="26" grpId="1" animBg="1"/>
      <p:bldP spid="26" grpId="2" animBg="1"/>
      <p:bldP spid="25" grpId="0" animBg="1"/>
      <p:bldP spid="25" grpId="1" animBg="1"/>
      <p:bldP spid="25"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0" y="20831"/>
            <a:ext cx="9144000" cy="954107"/>
          </a:xfrm>
        </p:spPr>
        <p:txBody>
          <a:bodyPr>
            <a:spAutoFit/>
          </a:bodyPr>
          <a:lstStyle/>
          <a:p>
            <a:r>
              <a:rPr lang="en-US" sz="2800" dirty="0">
                <a:ln w="0"/>
                <a:solidFill>
                  <a:srgbClr val="F4E8BD"/>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Recall stories from the Gospels when Jesus </a:t>
            </a:r>
            <a:r>
              <a:rPr lang="en-US" sz="2800" dirty="0" smtClean="0">
                <a:ln w="0"/>
                <a:solidFill>
                  <a:srgbClr val="F4E8BD"/>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showed</a:t>
            </a:r>
            <a:br>
              <a:rPr lang="en-US" sz="2800" dirty="0" smtClean="0">
                <a:ln w="0"/>
                <a:solidFill>
                  <a:srgbClr val="F4E8BD"/>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r>
              <a:rPr lang="en-US" sz="2800" dirty="0" smtClean="0">
                <a:ln w="0"/>
                <a:solidFill>
                  <a:srgbClr val="F4E8BD"/>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he </a:t>
            </a:r>
            <a:r>
              <a:rPr lang="en-US" sz="2800" dirty="0">
                <a:ln w="0"/>
                <a:solidFill>
                  <a:srgbClr val="F4E8BD"/>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lived by the gifts of the Holy Spirit</a:t>
            </a:r>
            <a:endParaRPr lang="en-GB" sz="2800" dirty="0">
              <a:ln w="0"/>
              <a:solidFill>
                <a:srgbClr val="F4E8BD"/>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45" name="Action Button: Forward">
            <a:hlinkClick r:id="" action="ppaction://hlinkshowjump?jump=nextslide" highlightClick="1"/>
          </p:cNvPr>
          <p:cNvSpPr/>
          <p:nvPr/>
        </p:nvSpPr>
        <p:spPr>
          <a:xfrm>
            <a:off x="8100000"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R-1</a:t>
            </a:r>
          </a:p>
          <a:p>
            <a:pPr algn="ctr"/>
            <a:r>
              <a:rPr lang="en-GB" sz="900" b="1" dirty="0" smtClean="0">
                <a:solidFill>
                  <a:srgbClr val="002060"/>
                </a:solidFill>
                <a:latin typeface="Arial" pitchFamily="34" charset="0"/>
                <a:cs typeface="Arial" pitchFamily="34" charset="0"/>
              </a:rPr>
              <a:t>S-10</a:t>
            </a:r>
            <a:endParaRPr lang="en-GB" sz="900" b="1" dirty="0">
              <a:solidFill>
                <a:srgbClr val="002060"/>
              </a:solidFill>
              <a:latin typeface="Arial" pitchFamily="34" charset="0"/>
              <a:cs typeface="Arial" pitchFamily="34" charset="0"/>
            </a:endParaRPr>
          </a:p>
        </p:txBody>
      </p:sp>
      <p:sp>
        <p:nvSpPr>
          <p:cNvPr id="3" name="TextBox 2"/>
          <p:cNvSpPr txBox="1"/>
          <p:nvPr/>
        </p:nvSpPr>
        <p:spPr>
          <a:xfrm>
            <a:off x="246766" y="1241660"/>
            <a:ext cx="7979343" cy="3400931"/>
          </a:xfrm>
          <a:prstGeom prst="rect">
            <a:avLst/>
          </a:prstGeom>
          <a:noFill/>
        </p:spPr>
        <p:txBody>
          <a:bodyPr wrap="square" rtlCol="0">
            <a:spAutoFit/>
          </a:bodyPr>
          <a:lstStyle/>
          <a:p>
            <a:r>
              <a:rPr lang="en-NZ" i="1" dirty="0">
                <a:solidFill>
                  <a:srgbClr val="F4E8BD"/>
                </a:solidFill>
                <a:latin typeface="Arial" panose="020B0604020202020204" pitchFamily="34" charset="0"/>
                <a:cs typeface="Arial" panose="020B0604020202020204" pitchFamily="34" charset="0"/>
              </a:rPr>
              <a:t>Complete the sentences to illustrate how Jesus used the gifts of the </a:t>
            </a:r>
            <a:r>
              <a:rPr lang="en-NZ" i="1" dirty="0" smtClean="0">
                <a:solidFill>
                  <a:srgbClr val="F4E8BD"/>
                </a:solidFill>
                <a:latin typeface="Arial" panose="020B0604020202020204" pitchFamily="34" charset="0"/>
                <a:cs typeface="Arial" panose="020B0604020202020204" pitchFamily="34" charset="0"/>
              </a:rPr>
              <a:t>Spirit</a:t>
            </a:r>
          </a:p>
          <a:p>
            <a:endParaRPr lang="en-NZ" i="1" dirty="0">
              <a:solidFill>
                <a:srgbClr val="F4E8BD"/>
              </a:solidFill>
              <a:latin typeface="Arial" panose="020B0604020202020204" pitchFamily="34" charset="0"/>
              <a:cs typeface="Arial" panose="020B0604020202020204" pitchFamily="34" charset="0"/>
            </a:endParaRPr>
          </a:p>
          <a:p>
            <a:pPr marL="342900" lvl="0" indent="-342900">
              <a:spcAft>
                <a:spcPts val="600"/>
              </a:spcAft>
              <a:buFont typeface="+mj-lt"/>
              <a:buAutoNum type="arabicParenR"/>
            </a:pPr>
            <a:r>
              <a:rPr lang="en-NZ" dirty="0">
                <a:solidFill>
                  <a:srgbClr val="F4E8BD"/>
                </a:solidFill>
                <a:latin typeface="Arial" panose="020B0604020202020204" pitchFamily="34" charset="0"/>
                <a:cs typeface="Arial" panose="020B0604020202020204" pitchFamily="34" charset="0"/>
              </a:rPr>
              <a:t>When Jesus taught the people about God he showed …</a:t>
            </a:r>
          </a:p>
          <a:p>
            <a:pPr marL="342900" lvl="0" indent="-342900">
              <a:spcAft>
                <a:spcPts val="600"/>
              </a:spcAft>
              <a:buFont typeface="+mj-lt"/>
              <a:buAutoNum type="arabicParenR"/>
            </a:pPr>
            <a:r>
              <a:rPr lang="en-NZ" dirty="0">
                <a:solidFill>
                  <a:srgbClr val="F4E8BD"/>
                </a:solidFill>
                <a:latin typeface="Arial" panose="020B0604020202020204" pitchFamily="34" charset="0"/>
                <a:cs typeface="Arial" panose="020B0604020202020204" pitchFamily="34" charset="0"/>
              </a:rPr>
              <a:t>When Jesus prayed to God his Father …</a:t>
            </a:r>
          </a:p>
          <a:p>
            <a:pPr marL="342900" lvl="0" indent="-342900">
              <a:spcAft>
                <a:spcPts val="600"/>
              </a:spcAft>
              <a:buFont typeface="+mj-lt"/>
              <a:buAutoNum type="arabicParenR"/>
            </a:pPr>
            <a:r>
              <a:rPr lang="en-NZ" dirty="0">
                <a:solidFill>
                  <a:srgbClr val="F4E8BD"/>
                </a:solidFill>
                <a:latin typeface="Arial" panose="020B0604020202020204" pitchFamily="34" charset="0"/>
                <a:cs typeface="Arial" panose="020B0604020202020204" pitchFamily="34" charset="0"/>
              </a:rPr>
              <a:t>When Jesus was on trial before Pontius Pilate …</a:t>
            </a:r>
          </a:p>
          <a:p>
            <a:pPr marL="342900" lvl="0" indent="-342900">
              <a:spcAft>
                <a:spcPts val="600"/>
              </a:spcAft>
              <a:buFont typeface="+mj-lt"/>
              <a:buAutoNum type="arabicParenR"/>
            </a:pPr>
            <a:r>
              <a:rPr lang="en-NZ" dirty="0">
                <a:solidFill>
                  <a:srgbClr val="F4E8BD"/>
                </a:solidFill>
                <a:latin typeface="Arial" panose="020B0604020202020204" pitchFamily="34" charset="0"/>
                <a:cs typeface="Arial" panose="020B0604020202020204" pitchFamily="34" charset="0"/>
              </a:rPr>
              <a:t>When Jesus healed people who were sick …</a:t>
            </a:r>
          </a:p>
          <a:p>
            <a:pPr marL="342900" lvl="0" indent="-342900">
              <a:spcAft>
                <a:spcPts val="600"/>
              </a:spcAft>
              <a:buFont typeface="+mj-lt"/>
              <a:buAutoNum type="arabicParenR"/>
            </a:pPr>
            <a:r>
              <a:rPr lang="en-NZ" dirty="0">
                <a:solidFill>
                  <a:srgbClr val="F4E8BD"/>
                </a:solidFill>
                <a:latin typeface="Arial" panose="020B0604020202020204" pitchFamily="34" charset="0"/>
                <a:cs typeface="Arial" panose="020B0604020202020204" pitchFamily="34" charset="0"/>
              </a:rPr>
              <a:t>When Jesus used parables he taught the people about …</a:t>
            </a:r>
          </a:p>
          <a:p>
            <a:pPr marL="342900" lvl="0" indent="-342900">
              <a:spcAft>
                <a:spcPts val="600"/>
              </a:spcAft>
              <a:buFont typeface="+mj-lt"/>
              <a:buAutoNum type="arabicParenR"/>
            </a:pPr>
            <a:r>
              <a:rPr lang="en-NZ" dirty="0">
                <a:solidFill>
                  <a:srgbClr val="F4E8BD"/>
                </a:solidFill>
                <a:latin typeface="Arial" panose="020B0604020202020204" pitchFamily="34" charset="0"/>
                <a:cs typeface="Arial" panose="020B0604020202020204" pitchFamily="34" charset="0"/>
              </a:rPr>
              <a:t>When Jesus praised God he …</a:t>
            </a:r>
          </a:p>
          <a:p>
            <a:pPr marL="342900" lvl="0" indent="-342900">
              <a:spcAft>
                <a:spcPts val="600"/>
              </a:spcAft>
              <a:buFont typeface="+mj-lt"/>
              <a:buAutoNum type="arabicParenR"/>
            </a:pPr>
            <a:r>
              <a:rPr lang="en-NZ" dirty="0">
                <a:solidFill>
                  <a:srgbClr val="F4E8BD"/>
                </a:solidFill>
                <a:latin typeface="Arial" panose="020B0604020202020204" pitchFamily="34" charset="0"/>
                <a:cs typeface="Arial" panose="020B0604020202020204" pitchFamily="34" charset="0"/>
              </a:rPr>
              <a:t>When Jesus used creation in his teaching he …</a:t>
            </a:r>
          </a:p>
          <a:p>
            <a:endParaRPr lang="en-NZ" dirty="0">
              <a:solidFill>
                <a:srgbClr val="F4E8BD"/>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6554803" y="2050784"/>
            <a:ext cx="2474072" cy="1980522"/>
          </a:xfrm>
          <a:prstGeom prst="rect">
            <a:avLst/>
          </a:prstGeom>
        </p:spPr>
      </p:pic>
    </p:spTree>
    <p:extLst>
      <p:ext uri="{BB962C8B-B14F-4D97-AF65-F5344CB8AC3E}">
        <p14:creationId xmlns:p14="http://schemas.microsoft.com/office/powerpoint/2010/main" val="187170071"/>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000"/>
                                        <p:tgtEl>
                                          <p:spTgt spid="6"/>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up)">
                                      <p:cBhvr>
                                        <p:cTn id="10" dur="1000"/>
                                        <p:tgtEl>
                                          <p:spTgt spid="3">
                                            <p:txEl>
                                              <p:pRg st="2" end="2"/>
                                            </p:txEl>
                                          </p:spTgt>
                                        </p:tgtEl>
                                      </p:cBhvr>
                                    </p:animEffect>
                                  </p:childTnLst>
                                </p:cTn>
                              </p:par>
                              <p:par>
                                <p:cTn id="11" presetID="22" presetClass="entr" presetSubtype="1" fill="hold" nodeType="withEffect">
                                  <p:stCondLst>
                                    <p:cond delay="100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up)">
                                      <p:cBhvr>
                                        <p:cTn id="13" dur="1000"/>
                                        <p:tgtEl>
                                          <p:spTgt spid="3">
                                            <p:txEl>
                                              <p:pRg st="3" end="3"/>
                                            </p:txEl>
                                          </p:spTgt>
                                        </p:tgtEl>
                                      </p:cBhvr>
                                    </p:animEffect>
                                  </p:childTnLst>
                                </p:cTn>
                              </p:par>
                              <p:par>
                                <p:cTn id="14" presetID="22" presetClass="entr" presetSubtype="1" fill="hold" nodeType="withEffect">
                                  <p:stCondLst>
                                    <p:cond delay="200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up)">
                                      <p:cBhvr>
                                        <p:cTn id="16" dur="1000"/>
                                        <p:tgtEl>
                                          <p:spTgt spid="3">
                                            <p:txEl>
                                              <p:pRg st="4" end="4"/>
                                            </p:txEl>
                                          </p:spTgt>
                                        </p:tgtEl>
                                      </p:cBhvr>
                                    </p:animEffect>
                                  </p:childTnLst>
                                </p:cTn>
                              </p:par>
                              <p:par>
                                <p:cTn id="17" presetID="22" presetClass="entr" presetSubtype="1" fill="hold" nodeType="withEffect">
                                  <p:stCondLst>
                                    <p:cond delay="300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up)">
                                      <p:cBhvr>
                                        <p:cTn id="19" dur="1000"/>
                                        <p:tgtEl>
                                          <p:spTgt spid="3">
                                            <p:txEl>
                                              <p:pRg st="5" end="5"/>
                                            </p:txEl>
                                          </p:spTgt>
                                        </p:tgtEl>
                                      </p:cBhvr>
                                    </p:animEffect>
                                  </p:childTnLst>
                                </p:cTn>
                              </p:par>
                              <p:par>
                                <p:cTn id="20" presetID="22" presetClass="entr" presetSubtype="1" fill="hold" nodeType="withEffect">
                                  <p:stCondLst>
                                    <p:cond delay="400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up)">
                                      <p:cBhvr>
                                        <p:cTn id="22" dur="1000"/>
                                        <p:tgtEl>
                                          <p:spTgt spid="3">
                                            <p:txEl>
                                              <p:pRg st="6" end="6"/>
                                            </p:txEl>
                                          </p:spTgt>
                                        </p:tgtEl>
                                      </p:cBhvr>
                                    </p:animEffect>
                                  </p:childTnLst>
                                </p:cTn>
                              </p:par>
                              <p:par>
                                <p:cTn id="23" presetID="22" presetClass="entr" presetSubtype="1" fill="hold" nodeType="withEffect">
                                  <p:stCondLst>
                                    <p:cond delay="500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wipe(up)">
                                      <p:cBhvr>
                                        <p:cTn id="25" dur="1000"/>
                                        <p:tgtEl>
                                          <p:spTgt spid="3">
                                            <p:txEl>
                                              <p:pRg st="7" end="7"/>
                                            </p:txEl>
                                          </p:spTgt>
                                        </p:tgtEl>
                                      </p:cBhvr>
                                    </p:animEffect>
                                  </p:childTnLst>
                                </p:cTn>
                              </p:par>
                              <p:par>
                                <p:cTn id="26" presetID="22" presetClass="entr" presetSubtype="1" fill="hold" nodeType="withEffect">
                                  <p:stCondLst>
                                    <p:cond delay="600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wipe(up)">
                                      <p:cBhvr>
                                        <p:cTn id="28"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0" y="24519"/>
            <a:ext cx="9144000" cy="523220"/>
          </a:xfrm>
        </p:spPr>
        <p:txBody>
          <a:bodyPr>
            <a:spAutoFit/>
          </a:bodyPr>
          <a:lstStyle/>
          <a:p>
            <a:r>
              <a:rPr lang="en-US" sz="2800" dirty="0">
                <a:ln w="0"/>
                <a:solidFill>
                  <a:srgbClr val="F4E8BD"/>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Prayer for the Gifts of the Holy Spirit </a:t>
            </a:r>
            <a:endParaRPr lang="en-GB" sz="2800" dirty="0">
              <a:ln w="0"/>
              <a:solidFill>
                <a:srgbClr val="F4E8BD"/>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45" name="Action Button: Forward">
            <a:hlinkClick r:id="" action="ppaction://hlinkshowjump?jump=nextslide" highlightClick="1"/>
          </p:cNvPr>
          <p:cNvSpPr/>
          <p:nvPr/>
        </p:nvSpPr>
        <p:spPr>
          <a:xfrm>
            <a:off x="8100000"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R-1</a:t>
            </a:r>
          </a:p>
          <a:p>
            <a:pPr algn="ctr"/>
            <a:r>
              <a:rPr lang="en-GB" sz="900" b="1" dirty="0" smtClean="0">
                <a:solidFill>
                  <a:srgbClr val="002060"/>
                </a:solidFill>
                <a:latin typeface="Arial" pitchFamily="34" charset="0"/>
                <a:cs typeface="Arial" pitchFamily="34" charset="0"/>
              </a:rPr>
              <a:t>S-11</a:t>
            </a:r>
            <a:endParaRPr lang="en-GB" sz="900" b="1" dirty="0">
              <a:solidFill>
                <a:srgbClr val="002060"/>
              </a:solidFill>
              <a:latin typeface="Arial" pitchFamily="34" charset="0"/>
              <a:cs typeface="Arial" pitchFamily="34" charset="0"/>
            </a:endParaRPr>
          </a:p>
        </p:txBody>
      </p:sp>
      <p:sp>
        <p:nvSpPr>
          <p:cNvPr id="8" name="Action Button: Worksheet">
            <a:hlinkClick r:id="rId3" action="ppaction://hlinksldjump" highlightClick="1"/>
          </p:cNvPr>
          <p:cNvSpPr/>
          <p:nvPr/>
        </p:nvSpPr>
        <p:spPr>
          <a:xfrm>
            <a:off x="7092000" y="4680000"/>
            <a:ext cx="360000" cy="36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21384" y="430504"/>
            <a:ext cx="5656374" cy="4062651"/>
          </a:xfrm>
          <a:prstGeom prst="rect">
            <a:avLst/>
          </a:prstGeom>
          <a:noFill/>
        </p:spPr>
        <p:txBody>
          <a:bodyPr wrap="square" rtlCol="0">
            <a:spAutoFit/>
          </a:bodyPr>
          <a:lstStyle/>
          <a:p>
            <a:pPr algn="ctr"/>
            <a:r>
              <a:rPr lang="en-NZ" sz="1400" b="1" dirty="0">
                <a:solidFill>
                  <a:srgbClr val="F4E8BD"/>
                </a:solidFill>
                <a:latin typeface="Arial" panose="020B0604020202020204" pitchFamily="34" charset="0"/>
                <a:cs typeface="Arial" panose="020B0604020202020204" pitchFamily="34" charset="0"/>
              </a:rPr>
              <a:t>Generous God – I ask </a:t>
            </a:r>
            <a:r>
              <a:rPr lang="en-NZ" sz="1400" b="1" dirty="0" smtClean="0">
                <a:solidFill>
                  <a:srgbClr val="F4E8BD"/>
                </a:solidFill>
                <a:latin typeface="Arial" panose="020B0604020202020204" pitchFamily="34" charset="0"/>
                <a:cs typeface="Arial" panose="020B0604020202020204" pitchFamily="34" charset="0"/>
              </a:rPr>
              <a:t>for:</a:t>
            </a:r>
          </a:p>
          <a:p>
            <a:pPr>
              <a:tabLst>
                <a:tab pos="355600" algn="l"/>
              </a:tabLst>
            </a:pPr>
            <a:r>
              <a:rPr lang="en-NZ" sz="1400" b="1" i="1" dirty="0" err="1" smtClean="0">
                <a:solidFill>
                  <a:srgbClr val="F4E8BD"/>
                </a:solidFill>
                <a:latin typeface="Arial" panose="020B0604020202020204" pitchFamily="34" charset="0"/>
                <a:cs typeface="Arial" panose="020B0604020202020204" pitchFamily="34" charset="0"/>
              </a:rPr>
              <a:t>Te</a:t>
            </a:r>
            <a:r>
              <a:rPr lang="en-NZ" sz="1400" b="1" i="1" dirty="0" smtClean="0">
                <a:solidFill>
                  <a:srgbClr val="F4E8BD"/>
                </a:solidFill>
                <a:latin typeface="Arial" panose="020B0604020202020204" pitchFamily="34" charset="0"/>
                <a:cs typeface="Arial" panose="020B0604020202020204" pitchFamily="34" charset="0"/>
              </a:rPr>
              <a:t> </a:t>
            </a:r>
            <a:r>
              <a:rPr lang="en-NZ" sz="1400" b="1" i="1" dirty="0">
                <a:solidFill>
                  <a:srgbClr val="F4E8BD"/>
                </a:solidFill>
                <a:latin typeface="Arial" panose="020B0604020202020204" pitchFamily="34" charset="0"/>
                <a:cs typeface="Arial" panose="020B0604020202020204" pitchFamily="34" charset="0"/>
              </a:rPr>
              <a:t>Wairua of Wisdom</a:t>
            </a:r>
            <a:endParaRPr lang="en-NZ" sz="1400" i="1" dirty="0">
              <a:solidFill>
                <a:srgbClr val="F4E8BD"/>
              </a:solidFill>
              <a:latin typeface="Arial" panose="020B0604020202020204" pitchFamily="34" charset="0"/>
              <a:cs typeface="Arial" panose="020B0604020202020204" pitchFamily="34" charset="0"/>
            </a:endParaRPr>
          </a:p>
          <a:p>
            <a:pPr marL="355600">
              <a:tabLst>
                <a:tab pos="355600" algn="l"/>
              </a:tabLst>
            </a:pPr>
            <a:r>
              <a:rPr lang="en-NZ" sz="1200" b="1" dirty="0" smtClean="0">
                <a:solidFill>
                  <a:srgbClr val="F4E8BD"/>
                </a:solidFill>
                <a:latin typeface="Arial" panose="020B0604020202020204" pitchFamily="34" charset="0"/>
                <a:cs typeface="Arial" panose="020B0604020202020204" pitchFamily="34" charset="0"/>
              </a:rPr>
              <a:t>That </a:t>
            </a:r>
            <a:r>
              <a:rPr lang="en-NZ" sz="1200" b="1" dirty="0">
                <a:solidFill>
                  <a:srgbClr val="F4E8BD"/>
                </a:solidFill>
                <a:latin typeface="Arial" panose="020B0604020202020204" pitchFamily="34" charset="0"/>
                <a:cs typeface="Arial" panose="020B0604020202020204" pitchFamily="34" charset="0"/>
              </a:rPr>
              <a:t>I may see things from your point of view and love what you love.</a:t>
            </a:r>
            <a:endParaRPr lang="en-NZ" sz="1200" dirty="0">
              <a:solidFill>
                <a:srgbClr val="F4E8BD"/>
              </a:solidFill>
              <a:latin typeface="Arial" panose="020B0604020202020204" pitchFamily="34" charset="0"/>
              <a:cs typeface="Arial" panose="020B0604020202020204" pitchFamily="34" charset="0"/>
            </a:endParaRPr>
          </a:p>
          <a:p>
            <a:pPr>
              <a:tabLst>
                <a:tab pos="355600" algn="l"/>
              </a:tabLst>
            </a:pPr>
            <a:r>
              <a:rPr lang="en-NZ" sz="1400" b="1" i="1" dirty="0">
                <a:solidFill>
                  <a:srgbClr val="F4E8BD"/>
                </a:solidFill>
                <a:latin typeface="Arial" panose="020B0604020202020204" pitchFamily="34" charset="0"/>
                <a:cs typeface="Arial" panose="020B0604020202020204" pitchFamily="34" charset="0"/>
              </a:rPr>
              <a:t>The Spirit of Understanding</a:t>
            </a:r>
            <a:endParaRPr lang="en-NZ" sz="1400" i="1" dirty="0">
              <a:solidFill>
                <a:srgbClr val="F4E8BD"/>
              </a:solidFill>
              <a:latin typeface="Arial" panose="020B0604020202020204" pitchFamily="34" charset="0"/>
              <a:cs typeface="Arial" panose="020B0604020202020204" pitchFamily="34" charset="0"/>
            </a:endParaRPr>
          </a:p>
          <a:p>
            <a:pPr marL="355600">
              <a:tabLst>
                <a:tab pos="355600" algn="l"/>
              </a:tabLst>
            </a:pPr>
            <a:r>
              <a:rPr lang="en-NZ" sz="1200" b="1" dirty="0" smtClean="0">
                <a:solidFill>
                  <a:srgbClr val="F4E8BD"/>
                </a:solidFill>
                <a:latin typeface="Arial" panose="020B0604020202020204" pitchFamily="34" charset="0"/>
                <a:cs typeface="Arial" panose="020B0604020202020204" pitchFamily="34" charset="0"/>
              </a:rPr>
              <a:t>That </a:t>
            </a:r>
            <a:r>
              <a:rPr lang="en-NZ" sz="1200" b="1" dirty="0">
                <a:solidFill>
                  <a:srgbClr val="F4E8BD"/>
                </a:solidFill>
                <a:latin typeface="Arial" panose="020B0604020202020204" pitchFamily="34" charset="0"/>
                <a:cs typeface="Arial" panose="020B0604020202020204" pitchFamily="34" charset="0"/>
              </a:rPr>
              <a:t>I may grow in understanding of your enormous love for me.</a:t>
            </a:r>
            <a:endParaRPr lang="en-NZ" sz="1200" dirty="0">
              <a:solidFill>
                <a:srgbClr val="F4E8BD"/>
              </a:solidFill>
              <a:latin typeface="Arial" panose="020B0604020202020204" pitchFamily="34" charset="0"/>
              <a:cs typeface="Arial" panose="020B0604020202020204" pitchFamily="34" charset="0"/>
            </a:endParaRPr>
          </a:p>
          <a:p>
            <a:pPr>
              <a:tabLst>
                <a:tab pos="355600" algn="l"/>
              </a:tabLst>
            </a:pPr>
            <a:r>
              <a:rPr lang="en-NZ" sz="1400" b="1" i="1" dirty="0" err="1">
                <a:solidFill>
                  <a:srgbClr val="F4E8BD"/>
                </a:solidFill>
                <a:latin typeface="Arial" panose="020B0604020202020204" pitchFamily="34" charset="0"/>
                <a:cs typeface="Arial" panose="020B0604020202020204" pitchFamily="34" charset="0"/>
              </a:rPr>
              <a:t>Te</a:t>
            </a:r>
            <a:r>
              <a:rPr lang="en-NZ" sz="1400" b="1" i="1" dirty="0">
                <a:solidFill>
                  <a:srgbClr val="F4E8BD"/>
                </a:solidFill>
                <a:latin typeface="Arial" panose="020B0604020202020204" pitchFamily="34" charset="0"/>
                <a:cs typeface="Arial" panose="020B0604020202020204" pitchFamily="34" charset="0"/>
              </a:rPr>
              <a:t> Wairua of Right Judgement</a:t>
            </a:r>
            <a:endParaRPr lang="en-NZ" sz="1400" i="1" dirty="0">
              <a:solidFill>
                <a:srgbClr val="F4E8BD"/>
              </a:solidFill>
              <a:latin typeface="Arial" panose="020B0604020202020204" pitchFamily="34" charset="0"/>
              <a:cs typeface="Arial" panose="020B0604020202020204" pitchFamily="34" charset="0"/>
            </a:endParaRPr>
          </a:p>
          <a:p>
            <a:pPr marL="355600"/>
            <a:r>
              <a:rPr lang="en-NZ" sz="1200" b="1" dirty="0" smtClean="0">
                <a:solidFill>
                  <a:srgbClr val="F4E8BD"/>
                </a:solidFill>
                <a:latin typeface="Arial" panose="020B0604020202020204" pitchFamily="34" charset="0"/>
                <a:cs typeface="Arial" panose="020B0604020202020204" pitchFamily="34" charset="0"/>
              </a:rPr>
              <a:t>That </a:t>
            </a:r>
            <a:r>
              <a:rPr lang="en-NZ" sz="1200" b="1" dirty="0">
                <a:solidFill>
                  <a:srgbClr val="F4E8BD"/>
                </a:solidFill>
                <a:latin typeface="Arial" panose="020B0604020202020204" pitchFamily="34" charset="0"/>
                <a:cs typeface="Arial" panose="020B0604020202020204" pitchFamily="34" charset="0"/>
              </a:rPr>
              <a:t>I may always use my conscience to choose what is </a:t>
            </a:r>
            <a:r>
              <a:rPr lang="en-NZ" sz="1200" b="1" dirty="0" smtClean="0">
                <a:solidFill>
                  <a:srgbClr val="F4E8BD"/>
                </a:solidFill>
                <a:latin typeface="Arial" panose="020B0604020202020204" pitchFamily="34" charset="0"/>
                <a:cs typeface="Arial" panose="020B0604020202020204" pitchFamily="34" charset="0"/>
              </a:rPr>
              <a:t>right</a:t>
            </a:r>
          </a:p>
          <a:p>
            <a:pPr marL="355600"/>
            <a:r>
              <a:rPr lang="en-NZ" sz="1200" b="1" dirty="0" smtClean="0">
                <a:solidFill>
                  <a:srgbClr val="F4E8BD"/>
                </a:solidFill>
                <a:latin typeface="Arial" panose="020B0604020202020204" pitchFamily="34" charset="0"/>
                <a:cs typeface="Arial" panose="020B0604020202020204" pitchFamily="34" charset="0"/>
              </a:rPr>
              <a:t>and </a:t>
            </a:r>
            <a:r>
              <a:rPr lang="en-NZ" sz="1200" b="1" dirty="0">
                <a:solidFill>
                  <a:srgbClr val="F4E8BD"/>
                </a:solidFill>
                <a:latin typeface="Arial" panose="020B0604020202020204" pitchFamily="34" charset="0"/>
                <a:cs typeface="Arial" panose="020B0604020202020204" pitchFamily="34" charset="0"/>
              </a:rPr>
              <a:t>be ready to listen to good advice.</a:t>
            </a:r>
            <a:endParaRPr lang="en-NZ" sz="1200" dirty="0">
              <a:solidFill>
                <a:srgbClr val="F4E8BD"/>
              </a:solidFill>
              <a:latin typeface="Arial" panose="020B0604020202020204" pitchFamily="34" charset="0"/>
              <a:cs typeface="Arial" panose="020B0604020202020204" pitchFamily="34" charset="0"/>
            </a:endParaRPr>
          </a:p>
          <a:p>
            <a:pPr>
              <a:tabLst>
                <a:tab pos="355600" algn="l"/>
              </a:tabLst>
            </a:pPr>
            <a:r>
              <a:rPr lang="en-NZ" sz="1400" b="1" i="1" dirty="0" smtClean="0">
                <a:solidFill>
                  <a:srgbClr val="F4E8BD"/>
                </a:solidFill>
                <a:latin typeface="Arial" panose="020B0604020202020204" pitchFamily="34" charset="0"/>
                <a:cs typeface="Arial" panose="020B0604020202020204" pitchFamily="34" charset="0"/>
              </a:rPr>
              <a:t>The </a:t>
            </a:r>
            <a:r>
              <a:rPr lang="en-NZ" sz="1400" b="1" i="1" dirty="0">
                <a:solidFill>
                  <a:srgbClr val="F4E8BD"/>
                </a:solidFill>
                <a:latin typeface="Arial" panose="020B0604020202020204" pitchFamily="34" charset="0"/>
                <a:cs typeface="Arial" panose="020B0604020202020204" pitchFamily="34" charset="0"/>
              </a:rPr>
              <a:t>Spirit of Knowledge</a:t>
            </a:r>
            <a:endParaRPr lang="en-NZ" sz="1400" i="1" dirty="0">
              <a:solidFill>
                <a:srgbClr val="F4E8BD"/>
              </a:solidFill>
              <a:latin typeface="Arial" panose="020B0604020202020204" pitchFamily="34" charset="0"/>
              <a:cs typeface="Arial" panose="020B0604020202020204" pitchFamily="34" charset="0"/>
            </a:endParaRPr>
          </a:p>
          <a:p>
            <a:pPr marL="182563"/>
            <a:r>
              <a:rPr lang="en-NZ" sz="1200" b="1" dirty="0">
                <a:solidFill>
                  <a:srgbClr val="F4E8BD"/>
                </a:solidFill>
                <a:latin typeface="Arial" panose="020B0604020202020204" pitchFamily="34" charset="0"/>
                <a:cs typeface="Arial" panose="020B0604020202020204" pitchFamily="34" charset="0"/>
              </a:rPr>
              <a:t>That I may continue to seek to know you better and </a:t>
            </a:r>
            <a:r>
              <a:rPr lang="en-NZ" sz="1200" b="1" dirty="0" smtClean="0">
                <a:solidFill>
                  <a:srgbClr val="F4E8BD"/>
                </a:solidFill>
                <a:latin typeface="Arial" panose="020B0604020202020204" pitchFamily="34" charset="0"/>
                <a:cs typeface="Arial" panose="020B0604020202020204" pitchFamily="34" charset="0"/>
              </a:rPr>
              <a:t>deepen</a:t>
            </a:r>
          </a:p>
          <a:p>
            <a:pPr marL="182563"/>
            <a:r>
              <a:rPr lang="en-NZ" sz="1200" b="1" dirty="0" smtClean="0">
                <a:solidFill>
                  <a:srgbClr val="F4E8BD"/>
                </a:solidFill>
                <a:latin typeface="Arial" panose="020B0604020202020204" pitchFamily="34" charset="0"/>
                <a:cs typeface="Arial" panose="020B0604020202020204" pitchFamily="34" charset="0"/>
              </a:rPr>
              <a:t>my </a:t>
            </a:r>
            <a:r>
              <a:rPr lang="en-NZ" sz="1200" b="1" dirty="0">
                <a:solidFill>
                  <a:srgbClr val="F4E8BD"/>
                </a:solidFill>
                <a:latin typeface="Arial" panose="020B0604020202020204" pitchFamily="34" charset="0"/>
                <a:cs typeface="Arial" panose="020B0604020202020204" pitchFamily="34" charset="0"/>
              </a:rPr>
              <a:t>relationship with you.</a:t>
            </a:r>
            <a:endParaRPr lang="en-NZ" sz="1200" dirty="0">
              <a:solidFill>
                <a:srgbClr val="F4E8BD"/>
              </a:solidFill>
              <a:latin typeface="Arial" panose="020B0604020202020204" pitchFamily="34" charset="0"/>
              <a:cs typeface="Arial" panose="020B0604020202020204" pitchFamily="34" charset="0"/>
            </a:endParaRPr>
          </a:p>
          <a:p>
            <a:pPr>
              <a:tabLst>
                <a:tab pos="355600" algn="l"/>
              </a:tabLst>
            </a:pPr>
            <a:r>
              <a:rPr lang="en-NZ" sz="1400" b="1" i="1" dirty="0" err="1" smtClean="0">
                <a:solidFill>
                  <a:srgbClr val="F4E8BD"/>
                </a:solidFill>
                <a:latin typeface="Arial" panose="020B0604020202020204" pitchFamily="34" charset="0"/>
                <a:cs typeface="Arial" panose="020B0604020202020204" pitchFamily="34" charset="0"/>
              </a:rPr>
              <a:t>Te</a:t>
            </a:r>
            <a:r>
              <a:rPr lang="en-NZ" sz="1400" b="1" i="1" dirty="0" smtClean="0">
                <a:solidFill>
                  <a:srgbClr val="F4E8BD"/>
                </a:solidFill>
                <a:latin typeface="Arial" panose="020B0604020202020204" pitchFamily="34" charset="0"/>
                <a:cs typeface="Arial" panose="020B0604020202020204" pitchFamily="34" charset="0"/>
              </a:rPr>
              <a:t> </a:t>
            </a:r>
            <a:r>
              <a:rPr lang="en-NZ" sz="1400" b="1" i="1" dirty="0">
                <a:solidFill>
                  <a:srgbClr val="F4E8BD"/>
                </a:solidFill>
                <a:latin typeface="Arial" panose="020B0604020202020204" pitchFamily="34" charset="0"/>
                <a:cs typeface="Arial" panose="020B0604020202020204" pitchFamily="34" charset="0"/>
              </a:rPr>
              <a:t>Wairua of Courage</a:t>
            </a:r>
            <a:endParaRPr lang="en-NZ" sz="1400" i="1" dirty="0">
              <a:solidFill>
                <a:srgbClr val="F4E8BD"/>
              </a:solidFill>
              <a:latin typeface="Arial" panose="020B0604020202020204" pitchFamily="34" charset="0"/>
              <a:cs typeface="Arial" panose="020B0604020202020204" pitchFamily="34" charset="0"/>
            </a:endParaRPr>
          </a:p>
          <a:p>
            <a:pPr marL="182563"/>
            <a:r>
              <a:rPr lang="en-NZ" sz="1200" b="1" dirty="0">
                <a:solidFill>
                  <a:srgbClr val="F4E8BD"/>
                </a:solidFill>
                <a:latin typeface="Arial" panose="020B0604020202020204" pitchFamily="34" charset="0"/>
                <a:cs typeface="Arial" panose="020B0604020202020204" pitchFamily="34" charset="0"/>
              </a:rPr>
              <a:t>That I may have the strength to stand up for what is </a:t>
            </a:r>
            <a:r>
              <a:rPr lang="en-NZ" sz="1200" b="1" dirty="0" err="1" smtClean="0">
                <a:solidFill>
                  <a:srgbClr val="F4E8BD"/>
                </a:solidFill>
                <a:latin typeface="Arial" panose="020B0604020202020204" pitchFamily="34" charset="0"/>
                <a:cs typeface="Arial" panose="020B0604020202020204" pitchFamily="34" charset="0"/>
              </a:rPr>
              <a:t>tika</a:t>
            </a:r>
            <a:endParaRPr lang="en-NZ" sz="1200" b="1" dirty="0">
              <a:solidFill>
                <a:srgbClr val="F4E8BD"/>
              </a:solidFill>
              <a:latin typeface="Arial" panose="020B0604020202020204" pitchFamily="34" charset="0"/>
              <a:cs typeface="Arial" panose="020B0604020202020204" pitchFamily="34" charset="0"/>
            </a:endParaRPr>
          </a:p>
          <a:p>
            <a:pPr marL="182563"/>
            <a:r>
              <a:rPr lang="en-NZ" sz="1200" b="1" dirty="0" smtClean="0">
                <a:solidFill>
                  <a:srgbClr val="F4E8BD"/>
                </a:solidFill>
                <a:latin typeface="Arial" panose="020B0604020202020204" pitchFamily="34" charset="0"/>
                <a:cs typeface="Arial" panose="020B0604020202020204" pitchFamily="34" charset="0"/>
              </a:rPr>
              <a:t>and </a:t>
            </a:r>
            <a:r>
              <a:rPr lang="en-NZ" sz="1200" b="1" dirty="0">
                <a:solidFill>
                  <a:srgbClr val="F4E8BD"/>
                </a:solidFill>
                <a:latin typeface="Arial" panose="020B0604020202020204" pitchFamily="34" charset="0"/>
                <a:cs typeface="Arial" panose="020B0604020202020204" pitchFamily="34" charset="0"/>
              </a:rPr>
              <a:t>remember you are with me always.</a:t>
            </a:r>
            <a:endParaRPr lang="en-NZ" sz="1200" dirty="0">
              <a:solidFill>
                <a:srgbClr val="F4E8BD"/>
              </a:solidFill>
              <a:latin typeface="Arial" panose="020B0604020202020204" pitchFamily="34" charset="0"/>
              <a:cs typeface="Arial" panose="020B0604020202020204" pitchFamily="34" charset="0"/>
            </a:endParaRPr>
          </a:p>
          <a:p>
            <a:pPr>
              <a:tabLst>
                <a:tab pos="355600" algn="l"/>
              </a:tabLst>
            </a:pPr>
            <a:r>
              <a:rPr lang="en-NZ" sz="1400" b="1" i="1" dirty="0" smtClean="0">
                <a:solidFill>
                  <a:srgbClr val="F4E8BD"/>
                </a:solidFill>
                <a:latin typeface="Arial" panose="020B0604020202020204" pitchFamily="34" charset="0"/>
                <a:cs typeface="Arial" panose="020B0604020202020204" pitchFamily="34" charset="0"/>
              </a:rPr>
              <a:t>The </a:t>
            </a:r>
            <a:r>
              <a:rPr lang="en-NZ" sz="1400" b="1" i="1" dirty="0">
                <a:solidFill>
                  <a:srgbClr val="F4E8BD"/>
                </a:solidFill>
                <a:latin typeface="Arial" panose="020B0604020202020204" pitchFamily="34" charset="0"/>
                <a:cs typeface="Arial" panose="020B0604020202020204" pitchFamily="34" charset="0"/>
              </a:rPr>
              <a:t>Spirit of Reverence</a:t>
            </a:r>
            <a:endParaRPr lang="en-NZ" sz="1400" i="1" dirty="0">
              <a:solidFill>
                <a:srgbClr val="F4E8BD"/>
              </a:solidFill>
              <a:latin typeface="Arial" panose="020B0604020202020204" pitchFamily="34" charset="0"/>
              <a:cs typeface="Arial" panose="020B0604020202020204" pitchFamily="34" charset="0"/>
            </a:endParaRPr>
          </a:p>
          <a:p>
            <a:pPr marL="182563"/>
            <a:r>
              <a:rPr lang="en-NZ" sz="1200" b="1" dirty="0">
                <a:solidFill>
                  <a:srgbClr val="F4E8BD"/>
                </a:solidFill>
                <a:latin typeface="Arial" panose="020B0604020202020204" pitchFamily="34" charset="0"/>
                <a:cs typeface="Arial" panose="020B0604020202020204" pitchFamily="34" charset="0"/>
              </a:rPr>
              <a:t>That I may recognise your presence in my life and in all </a:t>
            </a:r>
            <a:r>
              <a:rPr lang="en-NZ" sz="1200" b="1" dirty="0" smtClean="0">
                <a:solidFill>
                  <a:srgbClr val="F4E8BD"/>
                </a:solidFill>
                <a:latin typeface="Arial" panose="020B0604020202020204" pitchFamily="34" charset="0"/>
                <a:cs typeface="Arial" panose="020B0604020202020204" pitchFamily="34" charset="0"/>
              </a:rPr>
              <a:t>creation</a:t>
            </a:r>
          </a:p>
          <a:p>
            <a:pPr marL="182563"/>
            <a:r>
              <a:rPr lang="en-NZ" sz="1200" b="1" dirty="0" smtClean="0">
                <a:solidFill>
                  <a:srgbClr val="F4E8BD"/>
                </a:solidFill>
                <a:latin typeface="Arial" panose="020B0604020202020204" pitchFamily="34" charset="0"/>
                <a:cs typeface="Arial" panose="020B0604020202020204" pitchFamily="34" charset="0"/>
              </a:rPr>
              <a:t>as </a:t>
            </a:r>
            <a:r>
              <a:rPr lang="en-NZ" sz="1200" b="1" dirty="0">
                <a:solidFill>
                  <a:srgbClr val="F4E8BD"/>
                </a:solidFill>
                <a:latin typeface="Arial" panose="020B0604020202020204" pitchFamily="34" charset="0"/>
                <a:cs typeface="Arial" panose="020B0604020202020204" pitchFamily="34" charset="0"/>
              </a:rPr>
              <a:t>the work of your hands.</a:t>
            </a:r>
            <a:endParaRPr lang="en-NZ" sz="1200" dirty="0">
              <a:solidFill>
                <a:srgbClr val="F4E8BD"/>
              </a:solidFill>
              <a:latin typeface="Arial" panose="020B0604020202020204" pitchFamily="34" charset="0"/>
              <a:cs typeface="Arial" panose="020B0604020202020204" pitchFamily="34" charset="0"/>
            </a:endParaRPr>
          </a:p>
          <a:p>
            <a:pPr>
              <a:tabLst>
                <a:tab pos="355600" algn="l"/>
              </a:tabLst>
            </a:pPr>
            <a:r>
              <a:rPr lang="en-NZ" sz="1400" b="1" i="1" dirty="0" err="1">
                <a:solidFill>
                  <a:srgbClr val="F4E8BD"/>
                </a:solidFill>
                <a:latin typeface="Arial" panose="020B0604020202020204" pitchFamily="34" charset="0"/>
                <a:cs typeface="Arial" panose="020B0604020202020204" pitchFamily="34" charset="0"/>
              </a:rPr>
              <a:t>Te</a:t>
            </a:r>
            <a:r>
              <a:rPr lang="en-NZ" sz="1400" b="1" i="1" dirty="0">
                <a:solidFill>
                  <a:srgbClr val="F4E8BD"/>
                </a:solidFill>
                <a:latin typeface="Arial" panose="020B0604020202020204" pitchFamily="34" charset="0"/>
                <a:cs typeface="Arial" panose="020B0604020202020204" pitchFamily="34" charset="0"/>
              </a:rPr>
              <a:t> Wairua of Wonder and Awe</a:t>
            </a:r>
            <a:endParaRPr lang="en-NZ" sz="1400" i="1" dirty="0">
              <a:solidFill>
                <a:srgbClr val="F4E8BD"/>
              </a:solidFill>
              <a:latin typeface="Arial" panose="020B0604020202020204" pitchFamily="34" charset="0"/>
              <a:cs typeface="Arial" panose="020B0604020202020204" pitchFamily="34" charset="0"/>
            </a:endParaRPr>
          </a:p>
          <a:p>
            <a:pPr marL="182563">
              <a:tabLst>
                <a:tab pos="355600" algn="l"/>
              </a:tabLst>
            </a:pPr>
            <a:r>
              <a:rPr lang="en-NZ" sz="1200" b="1" dirty="0">
                <a:solidFill>
                  <a:srgbClr val="F4E8BD"/>
                </a:solidFill>
                <a:latin typeface="Arial" panose="020B0604020202020204" pitchFamily="34" charset="0"/>
                <a:cs typeface="Arial" panose="020B0604020202020204" pitchFamily="34" charset="0"/>
              </a:rPr>
              <a:t>That I may grow in appreciation of your glory and </a:t>
            </a:r>
            <a:r>
              <a:rPr lang="en-NZ" sz="1200" b="1" dirty="0" smtClean="0">
                <a:solidFill>
                  <a:srgbClr val="F4E8BD"/>
                </a:solidFill>
                <a:latin typeface="Arial" panose="020B0604020202020204" pitchFamily="34" charset="0"/>
                <a:cs typeface="Arial" panose="020B0604020202020204" pitchFamily="34" charset="0"/>
              </a:rPr>
              <a:t>greatness</a:t>
            </a:r>
          </a:p>
          <a:p>
            <a:pPr marL="182563">
              <a:tabLst>
                <a:tab pos="355600" algn="l"/>
              </a:tabLst>
            </a:pPr>
            <a:r>
              <a:rPr lang="en-NZ" sz="1200" b="1" dirty="0" smtClean="0">
                <a:solidFill>
                  <a:srgbClr val="F4E8BD"/>
                </a:solidFill>
                <a:latin typeface="Arial" panose="020B0604020202020204" pitchFamily="34" charset="0"/>
                <a:cs typeface="Arial" panose="020B0604020202020204" pitchFamily="34" charset="0"/>
              </a:rPr>
              <a:t>and </a:t>
            </a:r>
            <a:r>
              <a:rPr lang="en-NZ" sz="1200" b="1" dirty="0">
                <a:solidFill>
                  <a:srgbClr val="F4E8BD"/>
                </a:solidFill>
                <a:latin typeface="Arial" panose="020B0604020202020204" pitchFamily="34" charset="0"/>
                <a:cs typeface="Arial" panose="020B0604020202020204" pitchFamily="34" charset="0"/>
              </a:rPr>
              <a:t>your holy presence everywhere</a:t>
            </a:r>
            <a:r>
              <a:rPr lang="en-NZ" sz="1200" b="1" dirty="0" smtClean="0">
                <a:solidFill>
                  <a:srgbClr val="F4E8BD"/>
                </a:solidFill>
                <a:latin typeface="Arial" panose="020B0604020202020204" pitchFamily="34" charset="0"/>
                <a:cs typeface="Arial" panose="020B0604020202020204" pitchFamily="34" charset="0"/>
              </a:rPr>
              <a:t>.</a:t>
            </a:r>
            <a:endParaRPr lang="en-NZ" sz="1200" dirty="0">
              <a:solidFill>
                <a:srgbClr val="F4E8BD"/>
              </a:solidFill>
              <a:latin typeface="Arial" panose="020B0604020202020204" pitchFamily="34" charset="0"/>
              <a:cs typeface="Arial" panose="020B0604020202020204" pitchFamily="34" charset="0"/>
            </a:endParaRPr>
          </a:p>
        </p:txBody>
      </p:sp>
      <p:sp>
        <p:nvSpPr>
          <p:cNvPr id="9" name="TextBox 8"/>
          <p:cNvSpPr txBox="1"/>
          <p:nvPr/>
        </p:nvSpPr>
        <p:spPr>
          <a:xfrm>
            <a:off x="221384" y="4401335"/>
            <a:ext cx="6414547" cy="584775"/>
          </a:xfrm>
          <a:prstGeom prst="rect">
            <a:avLst/>
          </a:prstGeom>
          <a:noFill/>
        </p:spPr>
        <p:txBody>
          <a:bodyPr wrap="square" rtlCol="0">
            <a:spAutoFit/>
          </a:bodyPr>
          <a:lstStyle/>
          <a:p>
            <a:pPr>
              <a:tabLst>
                <a:tab pos="355600" algn="l"/>
              </a:tabLst>
            </a:pPr>
            <a:r>
              <a:rPr lang="en-NZ" sz="1400" b="1" i="1" dirty="0">
                <a:solidFill>
                  <a:srgbClr val="F4E8BD"/>
                </a:solidFill>
                <a:latin typeface="Arial" panose="020B0604020202020204" pitchFamily="34" charset="0"/>
                <a:cs typeface="Arial" panose="020B0604020202020204" pitchFamily="34" charset="0"/>
              </a:rPr>
              <a:t>With praise and thanks I pray that all honour and glory be yours </a:t>
            </a:r>
            <a:r>
              <a:rPr lang="en-NZ" sz="1400" b="1" i="1" dirty="0" smtClean="0">
                <a:solidFill>
                  <a:srgbClr val="F4E8BD"/>
                </a:solidFill>
                <a:latin typeface="Arial" panose="020B0604020202020204" pitchFamily="34" charset="0"/>
                <a:cs typeface="Arial" panose="020B0604020202020204" pitchFamily="34" charset="0"/>
              </a:rPr>
              <a:t>forever.</a:t>
            </a:r>
            <a:endParaRPr lang="en-NZ" sz="1400" i="1" dirty="0">
              <a:solidFill>
                <a:srgbClr val="F4E8BD"/>
              </a:solidFill>
              <a:latin typeface="Arial" panose="020B0604020202020204" pitchFamily="34" charset="0"/>
              <a:cs typeface="Arial" panose="020B0604020202020204" pitchFamily="34" charset="0"/>
            </a:endParaRPr>
          </a:p>
          <a:p>
            <a:pPr>
              <a:tabLst>
                <a:tab pos="355600" algn="l"/>
              </a:tabLst>
            </a:pPr>
            <a:r>
              <a:rPr lang="en-NZ" b="1" dirty="0">
                <a:solidFill>
                  <a:srgbClr val="F4E8BD"/>
                </a:solidFill>
                <a:latin typeface="Arial" panose="020B0604020202020204" pitchFamily="34" charset="0"/>
                <a:cs typeface="Arial" panose="020B0604020202020204" pitchFamily="34" charset="0"/>
              </a:rPr>
              <a:t>	</a:t>
            </a:r>
            <a:r>
              <a:rPr lang="en-NZ" b="1" dirty="0" smtClean="0">
                <a:solidFill>
                  <a:srgbClr val="F4E8BD"/>
                </a:solidFill>
                <a:latin typeface="Arial" panose="020B0604020202020204" pitchFamily="34" charset="0"/>
                <a:cs typeface="Arial" panose="020B0604020202020204" pitchFamily="34" charset="0"/>
              </a:rPr>
              <a:t>		</a:t>
            </a:r>
            <a:r>
              <a:rPr lang="en-NZ" sz="1600" b="1" dirty="0" smtClean="0">
                <a:solidFill>
                  <a:srgbClr val="F4E8BD"/>
                </a:solidFill>
                <a:latin typeface="Arial" panose="020B0604020202020204" pitchFamily="34" charset="0"/>
                <a:cs typeface="Arial" panose="020B0604020202020204" pitchFamily="34" charset="0"/>
              </a:rPr>
              <a:t>AMENE</a:t>
            </a:r>
            <a:endParaRPr lang="en-NZ" sz="16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9749" y="725097"/>
            <a:ext cx="3730251" cy="3768058"/>
          </a:xfrm>
          <a:prstGeom prst="ellipse">
            <a:avLst/>
          </a:prstGeom>
          <a:ln w="63500" cap="rnd">
            <a:solidFill>
              <a:srgbClr val="F4E8BD"/>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25098655"/>
      </p:ext>
    </p:extLst>
  </p:cSld>
  <p:clrMapOvr>
    <a:masterClrMapping/>
  </p:clrMapOvr>
  <p:transition spd="med" advClick="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Line 6"/>
          <p:cNvSpPr txBox="1"/>
          <p:nvPr/>
        </p:nvSpPr>
        <p:spPr>
          <a:xfrm>
            <a:off x="749377" y="4178330"/>
            <a:ext cx="7487428" cy="369332"/>
          </a:xfrm>
          <a:prstGeom prst="rect">
            <a:avLst/>
          </a:prstGeom>
          <a:noFill/>
        </p:spPr>
        <p:txBody>
          <a:bodyPr wrap="square" rtlCol="0">
            <a:spAutoFit/>
          </a:bodyPr>
          <a:lstStyle/>
          <a:p>
            <a:pPr lvl="0">
              <a:spcAft>
                <a:spcPts val="1800"/>
              </a:spcAft>
            </a:pPr>
            <a:r>
              <a:rPr lang="en-US" dirty="0" smtClean="0">
                <a:solidFill>
                  <a:srgbClr val="F4E8BD"/>
                </a:solidFill>
                <a:latin typeface="Arial" panose="020B0604020202020204" pitchFamily="34" charset="0"/>
                <a:ea typeface="Adobe Heiti Std R" pitchFamily="34" charset="-128"/>
                <a:cs typeface="Arial" panose="020B0604020202020204" pitchFamily="34" charset="0"/>
              </a:rPr>
              <a:t>Questions </a:t>
            </a:r>
            <a:r>
              <a:rPr lang="en-US" dirty="0">
                <a:solidFill>
                  <a:srgbClr val="F4E8BD"/>
                </a:solidFill>
                <a:latin typeface="Arial" panose="020B0604020202020204" pitchFamily="34" charset="0"/>
                <a:ea typeface="Adobe Heiti Std R" pitchFamily="34" charset="-128"/>
                <a:cs typeface="Arial" panose="020B0604020202020204" pitchFamily="34" charset="0"/>
              </a:rPr>
              <a:t>I would like to ask about the topics in this </a:t>
            </a:r>
            <a:r>
              <a:rPr lang="en-US" dirty="0" smtClean="0">
                <a:solidFill>
                  <a:srgbClr val="F4E8BD"/>
                </a:solidFill>
                <a:latin typeface="Arial" panose="020B0604020202020204" pitchFamily="34" charset="0"/>
                <a:ea typeface="Adobe Heiti Std R" pitchFamily="34" charset="-128"/>
                <a:cs typeface="Arial" panose="020B0604020202020204" pitchFamily="34" charset="0"/>
              </a:rPr>
              <a:t>resource </a:t>
            </a:r>
            <a:r>
              <a:rPr lang="en-US" dirty="0">
                <a:solidFill>
                  <a:srgbClr val="F4E8BD"/>
                </a:solidFill>
                <a:latin typeface="Arial" panose="020B0604020202020204" pitchFamily="34" charset="0"/>
                <a:ea typeface="Adobe Heiti Std R" pitchFamily="34" charset="-128"/>
                <a:cs typeface="Arial" panose="020B0604020202020204" pitchFamily="34" charset="0"/>
              </a:rPr>
              <a:t>are …</a:t>
            </a:r>
            <a:endParaRPr lang="en-GB" dirty="0">
              <a:solidFill>
                <a:srgbClr val="F4E8BD"/>
              </a:solidFill>
              <a:latin typeface="Arial" panose="020B0604020202020204" pitchFamily="34" charset="0"/>
              <a:ea typeface="Adobe Heiti Std R" pitchFamily="34" charset="-128"/>
              <a:cs typeface="Arial" panose="020B0604020202020204" pitchFamily="34" charset="0"/>
            </a:endParaRPr>
          </a:p>
        </p:txBody>
      </p:sp>
      <p:sp>
        <p:nvSpPr>
          <p:cNvPr id="18" name="Textbox: Line 5"/>
          <p:cNvSpPr txBox="1"/>
          <p:nvPr/>
        </p:nvSpPr>
        <p:spPr>
          <a:xfrm>
            <a:off x="753499" y="3739711"/>
            <a:ext cx="7487428" cy="369332"/>
          </a:xfrm>
          <a:prstGeom prst="rect">
            <a:avLst/>
          </a:prstGeom>
          <a:noFill/>
        </p:spPr>
        <p:txBody>
          <a:bodyPr wrap="square" rtlCol="0">
            <a:spAutoFit/>
          </a:bodyPr>
          <a:lstStyle/>
          <a:p>
            <a:pPr lvl="0">
              <a:spcAft>
                <a:spcPts val="1800"/>
              </a:spcAft>
            </a:pPr>
            <a:r>
              <a:rPr lang="en-NZ" dirty="0">
                <a:solidFill>
                  <a:srgbClr val="F4E8BD"/>
                </a:solidFill>
                <a:latin typeface="Arial" panose="020B0604020202020204" pitchFamily="34" charset="0"/>
                <a:cs typeface="Arial" panose="020B0604020202020204" pitchFamily="34" charset="0"/>
              </a:rPr>
              <a:t>Which activity do you think helped you to learn best in this resource?</a:t>
            </a:r>
            <a:endParaRPr lang="en-GB" dirty="0">
              <a:solidFill>
                <a:srgbClr val="F4E8BD"/>
              </a:solidFill>
              <a:latin typeface="Arial" panose="020B0604020202020204" pitchFamily="34" charset="0"/>
              <a:ea typeface="Adobe Heiti Std R" pitchFamily="34" charset="-128"/>
              <a:cs typeface="Arial" panose="020B0604020202020204" pitchFamily="34" charset="0"/>
            </a:endParaRPr>
          </a:p>
        </p:txBody>
      </p:sp>
      <p:sp>
        <p:nvSpPr>
          <p:cNvPr id="20" name="Textbox: Line 4"/>
          <p:cNvSpPr txBox="1"/>
          <p:nvPr/>
        </p:nvSpPr>
        <p:spPr>
          <a:xfrm>
            <a:off x="762661" y="2985593"/>
            <a:ext cx="7988419" cy="646331"/>
          </a:xfrm>
          <a:prstGeom prst="rect">
            <a:avLst/>
          </a:prstGeom>
          <a:noFill/>
        </p:spPr>
        <p:txBody>
          <a:bodyPr wrap="square" rtlCol="0">
            <a:spAutoFit/>
          </a:bodyPr>
          <a:lstStyle/>
          <a:p>
            <a:pPr lvl="0"/>
            <a:r>
              <a:rPr lang="en-NZ" dirty="0">
                <a:solidFill>
                  <a:srgbClr val="F4E8BD"/>
                </a:solidFill>
                <a:latin typeface="Arial" panose="020B0604020202020204" pitchFamily="34" charset="0"/>
                <a:cs typeface="Arial" panose="020B0604020202020204" pitchFamily="34" charset="0"/>
              </a:rPr>
              <a:t>Explain the importance of </a:t>
            </a:r>
            <a:r>
              <a:rPr lang="en-NZ" dirty="0" smtClean="0">
                <a:solidFill>
                  <a:srgbClr val="F4E8BD"/>
                </a:solidFill>
                <a:latin typeface="Arial" panose="020B0604020202020204" pitchFamily="34" charset="0"/>
                <a:cs typeface="Arial" panose="020B0604020202020204" pitchFamily="34" charset="0"/>
              </a:rPr>
              <a:t>Pentecost </a:t>
            </a:r>
            <a:r>
              <a:rPr lang="en-NZ" dirty="0">
                <a:solidFill>
                  <a:srgbClr val="F4E8BD"/>
                </a:solidFill>
                <a:latin typeface="Arial" panose="020B0604020202020204" pitchFamily="34" charset="0"/>
                <a:cs typeface="Arial" panose="020B0604020202020204" pitchFamily="34" charset="0"/>
              </a:rPr>
              <a:t>in the life of the Church </a:t>
            </a:r>
            <a:r>
              <a:rPr lang="en-NZ" dirty="0" smtClean="0">
                <a:solidFill>
                  <a:srgbClr val="F4E8BD"/>
                </a:solidFill>
                <a:latin typeface="Arial" panose="020B0604020202020204" pitchFamily="34" charset="0"/>
                <a:cs typeface="Arial" panose="020B0604020202020204" pitchFamily="34" charset="0"/>
              </a:rPr>
              <a:t>and</a:t>
            </a:r>
            <a:br>
              <a:rPr lang="en-NZ" dirty="0" smtClean="0">
                <a:solidFill>
                  <a:srgbClr val="F4E8BD"/>
                </a:solidFill>
                <a:latin typeface="Arial" panose="020B0604020202020204" pitchFamily="34" charset="0"/>
                <a:cs typeface="Arial" panose="020B0604020202020204" pitchFamily="34" charset="0"/>
              </a:rPr>
            </a:br>
            <a:r>
              <a:rPr lang="en-NZ" dirty="0" smtClean="0">
                <a:solidFill>
                  <a:srgbClr val="F4E8BD"/>
                </a:solidFill>
                <a:latin typeface="Arial" panose="020B0604020202020204" pitchFamily="34" charset="0"/>
                <a:cs typeface="Arial" panose="020B0604020202020204" pitchFamily="34" charset="0"/>
              </a:rPr>
              <a:t>in </a:t>
            </a:r>
            <a:r>
              <a:rPr lang="en-NZ" dirty="0">
                <a:solidFill>
                  <a:srgbClr val="F4E8BD"/>
                </a:solidFill>
                <a:latin typeface="Arial" panose="020B0604020202020204" pitchFamily="34" charset="0"/>
                <a:cs typeface="Arial" panose="020B0604020202020204" pitchFamily="34" charset="0"/>
              </a:rPr>
              <a:t>those who follow Jesus today. </a:t>
            </a:r>
          </a:p>
        </p:txBody>
      </p:sp>
      <p:sp>
        <p:nvSpPr>
          <p:cNvPr id="21" name="Textbox: Line 3"/>
          <p:cNvSpPr txBox="1"/>
          <p:nvPr/>
        </p:nvSpPr>
        <p:spPr>
          <a:xfrm>
            <a:off x="762659" y="2241100"/>
            <a:ext cx="7490315" cy="646331"/>
          </a:xfrm>
          <a:prstGeom prst="rect">
            <a:avLst/>
          </a:prstGeom>
          <a:noFill/>
        </p:spPr>
        <p:txBody>
          <a:bodyPr wrap="square" rtlCol="0">
            <a:spAutoFit/>
          </a:bodyPr>
          <a:lstStyle/>
          <a:p>
            <a:pPr lvl="0"/>
            <a:r>
              <a:rPr lang="en-NZ" dirty="0">
                <a:solidFill>
                  <a:srgbClr val="F4E8BD"/>
                </a:solidFill>
                <a:latin typeface="Arial" panose="020B0604020202020204" pitchFamily="34" charset="0"/>
                <a:cs typeface="Arial" panose="020B0604020202020204" pitchFamily="34" charset="0"/>
              </a:rPr>
              <a:t>Write a reflection on one of the Gifts of the Holy Spirit </a:t>
            </a:r>
            <a:r>
              <a:rPr lang="en-NZ" dirty="0" smtClean="0">
                <a:solidFill>
                  <a:srgbClr val="F4E8BD"/>
                </a:solidFill>
                <a:latin typeface="Arial" panose="020B0604020202020204" pitchFamily="34" charset="0"/>
                <a:cs typeface="Arial" panose="020B0604020202020204" pitchFamily="34" charset="0"/>
              </a:rPr>
              <a:t>and</a:t>
            </a:r>
            <a:br>
              <a:rPr lang="en-NZ" dirty="0" smtClean="0">
                <a:solidFill>
                  <a:srgbClr val="F4E8BD"/>
                </a:solidFill>
                <a:latin typeface="Arial" panose="020B0604020202020204" pitchFamily="34" charset="0"/>
                <a:cs typeface="Arial" panose="020B0604020202020204" pitchFamily="34" charset="0"/>
              </a:rPr>
            </a:br>
            <a:r>
              <a:rPr lang="en-NZ" dirty="0" smtClean="0">
                <a:solidFill>
                  <a:srgbClr val="F4E8BD"/>
                </a:solidFill>
                <a:latin typeface="Arial" panose="020B0604020202020204" pitchFamily="34" charset="0"/>
                <a:cs typeface="Arial" panose="020B0604020202020204" pitchFamily="34" charset="0"/>
              </a:rPr>
              <a:t>how </a:t>
            </a:r>
            <a:r>
              <a:rPr lang="en-NZ" dirty="0">
                <a:solidFill>
                  <a:srgbClr val="F4E8BD"/>
                </a:solidFill>
                <a:latin typeface="Arial" panose="020B0604020202020204" pitchFamily="34" charset="0"/>
                <a:cs typeface="Arial" panose="020B0604020202020204" pitchFamily="34" charset="0"/>
              </a:rPr>
              <a:t>you are aware of it in your life.</a:t>
            </a:r>
          </a:p>
        </p:txBody>
      </p:sp>
      <p:sp>
        <p:nvSpPr>
          <p:cNvPr id="22" name="Textbox: Line 2"/>
          <p:cNvSpPr txBox="1"/>
          <p:nvPr/>
        </p:nvSpPr>
        <p:spPr>
          <a:xfrm>
            <a:off x="762663" y="1486982"/>
            <a:ext cx="7695356" cy="646331"/>
          </a:xfrm>
          <a:prstGeom prst="rect">
            <a:avLst/>
          </a:prstGeom>
          <a:noFill/>
        </p:spPr>
        <p:txBody>
          <a:bodyPr wrap="square" rtlCol="0">
            <a:spAutoFit/>
          </a:bodyPr>
          <a:lstStyle/>
          <a:p>
            <a:pPr lvl="0"/>
            <a:r>
              <a:rPr lang="en-NZ" dirty="0">
                <a:solidFill>
                  <a:srgbClr val="F4E8BD"/>
                </a:solidFill>
                <a:latin typeface="Arial" panose="020B0604020202020204" pitchFamily="34" charset="0"/>
                <a:cs typeface="Arial" panose="020B0604020202020204" pitchFamily="34" charset="0"/>
              </a:rPr>
              <a:t>Name the Gifts of the Holy Spirit and describe examples </a:t>
            </a:r>
            <a:r>
              <a:rPr lang="en-NZ" dirty="0" smtClean="0">
                <a:solidFill>
                  <a:srgbClr val="F4E8BD"/>
                </a:solidFill>
                <a:latin typeface="Arial" panose="020B0604020202020204" pitchFamily="34" charset="0"/>
                <a:cs typeface="Arial" panose="020B0604020202020204" pitchFamily="34" charset="0"/>
              </a:rPr>
              <a:t>of</a:t>
            </a:r>
            <a:br>
              <a:rPr lang="en-NZ" dirty="0" smtClean="0">
                <a:solidFill>
                  <a:srgbClr val="F4E8BD"/>
                </a:solidFill>
                <a:latin typeface="Arial" panose="020B0604020202020204" pitchFamily="34" charset="0"/>
                <a:cs typeface="Arial" panose="020B0604020202020204" pitchFamily="34" charset="0"/>
              </a:rPr>
            </a:br>
            <a:r>
              <a:rPr lang="en-NZ" dirty="0" smtClean="0">
                <a:solidFill>
                  <a:srgbClr val="F4E8BD"/>
                </a:solidFill>
                <a:latin typeface="Arial" panose="020B0604020202020204" pitchFamily="34" charset="0"/>
                <a:cs typeface="Arial" panose="020B0604020202020204" pitchFamily="34" charset="0"/>
              </a:rPr>
              <a:t>how </a:t>
            </a:r>
            <a:r>
              <a:rPr lang="en-NZ" dirty="0">
                <a:solidFill>
                  <a:srgbClr val="F4E8BD"/>
                </a:solidFill>
                <a:latin typeface="Arial" panose="020B0604020202020204" pitchFamily="34" charset="0"/>
                <a:cs typeface="Arial" panose="020B0604020202020204" pitchFamily="34" charset="0"/>
              </a:rPr>
              <a:t>you have recognised 2 of them in people you know.</a:t>
            </a:r>
          </a:p>
        </p:txBody>
      </p:sp>
      <p:sp>
        <p:nvSpPr>
          <p:cNvPr id="27" name="Textbox: Line 1"/>
          <p:cNvSpPr txBox="1"/>
          <p:nvPr/>
        </p:nvSpPr>
        <p:spPr>
          <a:xfrm>
            <a:off x="762662" y="1009853"/>
            <a:ext cx="6329338" cy="369332"/>
          </a:xfrm>
          <a:prstGeom prst="rect">
            <a:avLst/>
          </a:prstGeom>
          <a:noFill/>
        </p:spPr>
        <p:txBody>
          <a:bodyPr wrap="square" rtlCol="0">
            <a:spAutoFit/>
          </a:bodyPr>
          <a:lstStyle/>
          <a:p>
            <a:pPr lvl="0"/>
            <a:r>
              <a:rPr lang="en-NZ" dirty="0">
                <a:solidFill>
                  <a:srgbClr val="F4E8BD"/>
                </a:solidFill>
                <a:latin typeface="Arial" panose="020B0604020202020204" pitchFamily="34" charset="0"/>
                <a:cs typeface="Arial" panose="020B0604020202020204" pitchFamily="34" charset="0"/>
              </a:rPr>
              <a:t>Use the comic strip on Slide 5 to retell the Pentecost story.</a:t>
            </a:r>
          </a:p>
        </p:txBody>
      </p:sp>
      <p:sp>
        <p:nvSpPr>
          <p:cNvPr id="43" name="Shape: Border 6"/>
          <p:cNvSpPr/>
          <p:nvPr/>
        </p:nvSpPr>
        <p:spPr>
          <a:xfrm>
            <a:off x="797724" y="4208730"/>
            <a:ext cx="7842276" cy="338554"/>
          </a:xfrm>
          <a:prstGeom prst="rect">
            <a:avLst/>
          </a:prstGeom>
          <a:solidFill>
            <a:srgbClr val="CC66FF">
              <a:alpha val="0"/>
            </a:srgbClr>
          </a:solidFill>
          <a:ln>
            <a:solidFill>
              <a:srgbClr val="F4E8BD">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bg1"/>
              </a:solidFill>
              <a:latin typeface="Adobe Heiti Std R" pitchFamily="34" charset="-128"/>
              <a:ea typeface="Adobe Heiti Std R" pitchFamily="34" charset="-128"/>
            </a:endParaRPr>
          </a:p>
        </p:txBody>
      </p:sp>
      <p:sp>
        <p:nvSpPr>
          <p:cNvPr id="30" name="Shape: Border 5"/>
          <p:cNvSpPr/>
          <p:nvPr/>
        </p:nvSpPr>
        <p:spPr>
          <a:xfrm>
            <a:off x="797724" y="3752563"/>
            <a:ext cx="7842276" cy="338554"/>
          </a:xfrm>
          <a:prstGeom prst="rect">
            <a:avLst/>
          </a:prstGeom>
          <a:solidFill>
            <a:srgbClr val="CC66FF">
              <a:alpha val="0"/>
            </a:srgbClr>
          </a:solidFill>
          <a:ln>
            <a:solidFill>
              <a:srgbClr val="F4E8BD">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bg1"/>
              </a:solidFill>
              <a:latin typeface="Adobe Heiti Std R" pitchFamily="34" charset="-128"/>
              <a:ea typeface="Adobe Heiti Std R" pitchFamily="34" charset="-128"/>
            </a:endParaRPr>
          </a:p>
        </p:txBody>
      </p:sp>
      <p:sp>
        <p:nvSpPr>
          <p:cNvPr id="31" name="Shape: Border 4"/>
          <p:cNvSpPr/>
          <p:nvPr/>
        </p:nvSpPr>
        <p:spPr>
          <a:xfrm>
            <a:off x="797724" y="2994150"/>
            <a:ext cx="7842276" cy="640800"/>
          </a:xfrm>
          <a:prstGeom prst="rect">
            <a:avLst/>
          </a:prstGeom>
          <a:solidFill>
            <a:srgbClr val="CC66FF">
              <a:alpha val="0"/>
            </a:srgbClr>
          </a:solidFill>
          <a:ln>
            <a:solidFill>
              <a:srgbClr val="F4E8BD">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latin typeface="Adobe Heiti Std R" pitchFamily="34" charset="-128"/>
              <a:ea typeface="Adobe Heiti Std R" pitchFamily="34" charset="-128"/>
            </a:endParaRPr>
          </a:p>
        </p:txBody>
      </p:sp>
      <p:sp>
        <p:nvSpPr>
          <p:cNvPr id="32" name="Shape: Border 3"/>
          <p:cNvSpPr/>
          <p:nvPr/>
        </p:nvSpPr>
        <p:spPr>
          <a:xfrm>
            <a:off x="797724" y="2236457"/>
            <a:ext cx="7842276" cy="640080"/>
          </a:xfrm>
          <a:prstGeom prst="rect">
            <a:avLst/>
          </a:prstGeom>
          <a:solidFill>
            <a:srgbClr val="CC66FF">
              <a:alpha val="0"/>
            </a:srgbClr>
          </a:solidFill>
          <a:ln>
            <a:solidFill>
              <a:srgbClr val="F4E8BD">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latin typeface="Adobe Heiti Std R" pitchFamily="34" charset="-128"/>
              <a:ea typeface="Adobe Heiti Std R" pitchFamily="34" charset="-128"/>
            </a:endParaRPr>
          </a:p>
        </p:txBody>
      </p:sp>
      <p:sp>
        <p:nvSpPr>
          <p:cNvPr id="33" name="Shape: Border 2"/>
          <p:cNvSpPr/>
          <p:nvPr/>
        </p:nvSpPr>
        <p:spPr>
          <a:xfrm>
            <a:off x="797724" y="1478764"/>
            <a:ext cx="7842276" cy="640080"/>
          </a:xfrm>
          <a:prstGeom prst="rect">
            <a:avLst/>
          </a:prstGeom>
          <a:solidFill>
            <a:srgbClr val="CC66FF">
              <a:alpha val="0"/>
            </a:srgbClr>
          </a:solidFill>
          <a:ln>
            <a:solidFill>
              <a:srgbClr val="F4E8BD">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latin typeface="Adobe Heiti Std R" pitchFamily="34" charset="-128"/>
              <a:ea typeface="Adobe Heiti Std R" pitchFamily="34" charset="-128"/>
            </a:endParaRPr>
          </a:p>
        </p:txBody>
      </p:sp>
      <p:sp>
        <p:nvSpPr>
          <p:cNvPr id="34" name="Shape: Border 1"/>
          <p:cNvSpPr/>
          <p:nvPr/>
        </p:nvSpPr>
        <p:spPr>
          <a:xfrm>
            <a:off x="797722" y="1022751"/>
            <a:ext cx="6641529" cy="338400"/>
          </a:xfrm>
          <a:prstGeom prst="rect">
            <a:avLst/>
          </a:prstGeom>
          <a:solidFill>
            <a:srgbClr val="CC66FF">
              <a:alpha val="0"/>
            </a:srgbClr>
          </a:solidFill>
          <a:ln>
            <a:solidFill>
              <a:srgbClr val="F4E8BD">
                <a:alpha val="3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latin typeface="Adobe Heiti Std R" pitchFamily="34" charset="-128"/>
              <a:ea typeface="Adobe Heiti Std R" pitchFamily="34" charset="-128"/>
            </a:endParaRPr>
          </a:p>
        </p:txBody>
      </p:sp>
      <p:sp>
        <p:nvSpPr>
          <p:cNvPr id="42" name="Shape: Number 6"/>
          <p:cNvSpPr txBox="1"/>
          <p:nvPr/>
        </p:nvSpPr>
        <p:spPr>
          <a:xfrm>
            <a:off x="444719" y="4166613"/>
            <a:ext cx="394578" cy="369332"/>
          </a:xfrm>
          <a:prstGeom prst="rect">
            <a:avLst/>
          </a:prstGeom>
          <a:noFill/>
        </p:spPr>
        <p:txBody>
          <a:bodyPr wrap="square" rtlCol="0">
            <a:spAutoFit/>
          </a:bodyPr>
          <a:lstStyle/>
          <a:p>
            <a:r>
              <a:rPr lang="en-GB" dirty="0">
                <a:solidFill>
                  <a:srgbClr val="F4E8BD"/>
                </a:solidFill>
                <a:latin typeface="Arial" panose="020B0604020202020204" pitchFamily="34" charset="0"/>
                <a:ea typeface="Adobe Heiti Std R" pitchFamily="34" charset="-128"/>
                <a:cs typeface="Arial" panose="020B0604020202020204" pitchFamily="34" charset="0"/>
              </a:rPr>
              <a:t>6</a:t>
            </a:r>
            <a:r>
              <a:rPr lang="en-GB" dirty="0" smtClean="0">
                <a:solidFill>
                  <a:srgbClr val="F4E8BD"/>
                </a:solidFill>
                <a:latin typeface="Arial" panose="020B0604020202020204" pitchFamily="34" charset="0"/>
                <a:ea typeface="Adobe Heiti Std R" pitchFamily="34" charset="-128"/>
                <a:cs typeface="Arial" panose="020B0604020202020204" pitchFamily="34" charset="0"/>
              </a:rPr>
              <a:t>)</a:t>
            </a:r>
            <a:endParaRPr lang="en-GB" dirty="0">
              <a:solidFill>
                <a:srgbClr val="F4E8BD"/>
              </a:solidFill>
              <a:latin typeface="Arial" panose="020B0604020202020204" pitchFamily="34" charset="0"/>
              <a:ea typeface="Adobe Heiti Std R" pitchFamily="34" charset="-128"/>
              <a:cs typeface="Arial" panose="020B0604020202020204" pitchFamily="34" charset="0"/>
            </a:endParaRPr>
          </a:p>
        </p:txBody>
      </p:sp>
      <p:sp>
        <p:nvSpPr>
          <p:cNvPr id="37" name="Shape: Number 5"/>
          <p:cNvSpPr txBox="1"/>
          <p:nvPr/>
        </p:nvSpPr>
        <p:spPr>
          <a:xfrm>
            <a:off x="448841" y="3705511"/>
            <a:ext cx="394578" cy="369332"/>
          </a:xfrm>
          <a:prstGeom prst="rect">
            <a:avLst/>
          </a:prstGeom>
          <a:noFill/>
        </p:spPr>
        <p:txBody>
          <a:bodyPr wrap="square" rtlCol="0">
            <a:spAutoFit/>
          </a:bodyPr>
          <a:lstStyle/>
          <a:p>
            <a:r>
              <a:rPr lang="en-GB" dirty="0">
                <a:solidFill>
                  <a:srgbClr val="F4E8BD"/>
                </a:solidFill>
                <a:latin typeface="Arial" panose="020B0604020202020204" pitchFamily="34" charset="0"/>
                <a:ea typeface="Adobe Heiti Std R" pitchFamily="34" charset="-128"/>
                <a:cs typeface="Arial" panose="020B0604020202020204" pitchFamily="34" charset="0"/>
              </a:rPr>
              <a:t>5</a:t>
            </a:r>
            <a:r>
              <a:rPr lang="en-GB" dirty="0" smtClean="0">
                <a:solidFill>
                  <a:srgbClr val="F4E8BD"/>
                </a:solidFill>
                <a:latin typeface="Arial" panose="020B0604020202020204" pitchFamily="34" charset="0"/>
                <a:ea typeface="Adobe Heiti Std R" pitchFamily="34" charset="-128"/>
                <a:cs typeface="Arial" panose="020B0604020202020204" pitchFamily="34" charset="0"/>
              </a:rPr>
              <a:t>)</a:t>
            </a:r>
            <a:endParaRPr lang="en-GB" dirty="0">
              <a:solidFill>
                <a:srgbClr val="F4E8BD"/>
              </a:solidFill>
              <a:latin typeface="Arial" panose="020B0604020202020204" pitchFamily="34" charset="0"/>
              <a:ea typeface="Adobe Heiti Std R" pitchFamily="34" charset="-128"/>
              <a:cs typeface="Arial" panose="020B0604020202020204" pitchFamily="34" charset="0"/>
            </a:endParaRPr>
          </a:p>
        </p:txBody>
      </p:sp>
      <p:sp>
        <p:nvSpPr>
          <p:cNvPr id="38" name="Shape: Number 4"/>
          <p:cNvSpPr txBox="1"/>
          <p:nvPr/>
        </p:nvSpPr>
        <p:spPr>
          <a:xfrm>
            <a:off x="448841" y="2974855"/>
            <a:ext cx="394578" cy="369332"/>
          </a:xfrm>
          <a:prstGeom prst="rect">
            <a:avLst/>
          </a:prstGeom>
          <a:noFill/>
        </p:spPr>
        <p:txBody>
          <a:bodyPr wrap="square" rtlCol="0">
            <a:spAutoFit/>
          </a:bodyPr>
          <a:lstStyle/>
          <a:p>
            <a:r>
              <a:rPr lang="en-GB" smtClean="0">
                <a:solidFill>
                  <a:srgbClr val="F4E8BD"/>
                </a:solidFill>
                <a:latin typeface="Arial" panose="020B0604020202020204" pitchFamily="34" charset="0"/>
                <a:ea typeface="Adobe Heiti Std R" pitchFamily="34" charset="-128"/>
                <a:cs typeface="Arial" panose="020B0604020202020204" pitchFamily="34" charset="0"/>
              </a:rPr>
              <a:t>4)</a:t>
            </a:r>
            <a:endParaRPr lang="en-GB">
              <a:solidFill>
                <a:srgbClr val="F4E8BD"/>
              </a:solidFill>
              <a:latin typeface="Arial" panose="020B0604020202020204" pitchFamily="34" charset="0"/>
              <a:ea typeface="Adobe Heiti Std R" pitchFamily="34" charset="-128"/>
              <a:cs typeface="Arial" panose="020B0604020202020204" pitchFamily="34" charset="0"/>
            </a:endParaRPr>
          </a:p>
        </p:txBody>
      </p:sp>
      <p:sp>
        <p:nvSpPr>
          <p:cNvPr id="39" name="Shape: Number 3"/>
          <p:cNvSpPr txBox="1"/>
          <p:nvPr/>
        </p:nvSpPr>
        <p:spPr>
          <a:xfrm>
            <a:off x="448841" y="2228433"/>
            <a:ext cx="394578" cy="369332"/>
          </a:xfrm>
          <a:prstGeom prst="rect">
            <a:avLst/>
          </a:prstGeom>
          <a:noFill/>
        </p:spPr>
        <p:txBody>
          <a:bodyPr wrap="square" rtlCol="0">
            <a:spAutoFit/>
          </a:bodyPr>
          <a:lstStyle/>
          <a:p>
            <a:r>
              <a:rPr lang="en-GB" smtClean="0">
                <a:solidFill>
                  <a:srgbClr val="F4E8BD"/>
                </a:solidFill>
                <a:latin typeface="Arial" panose="020B0604020202020204" pitchFamily="34" charset="0"/>
                <a:ea typeface="Adobe Heiti Std R" pitchFamily="34" charset="-128"/>
                <a:cs typeface="Arial" panose="020B0604020202020204" pitchFamily="34" charset="0"/>
              </a:rPr>
              <a:t>3)</a:t>
            </a:r>
            <a:endParaRPr lang="en-GB">
              <a:solidFill>
                <a:srgbClr val="F4E8BD"/>
              </a:solidFill>
              <a:latin typeface="Arial" panose="020B0604020202020204" pitchFamily="34" charset="0"/>
              <a:ea typeface="Adobe Heiti Std R" pitchFamily="34" charset="-128"/>
              <a:cs typeface="Arial" panose="020B0604020202020204" pitchFamily="34" charset="0"/>
            </a:endParaRPr>
          </a:p>
        </p:txBody>
      </p:sp>
      <p:sp>
        <p:nvSpPr>
          <p:cNvPr id="40" name="Shape: Number 2"/>
          <p:cNvSpPr txBox="1"/>
          <p:nvPr/>
        </p:nvSpPr>
        <p:spPr>
          <a:xfrm>
            <a:off x="448841" y="1492213"/>
            <a:ext cx="394578" cy="369332"/>
          </a:xfrm>
          <a:prstGeom prst="rect">
            <a:avLst/>
          </a:prstGeom>
          <a:noFill/>
        </p:spPr>
        <p:txBody>
          <a:bodyPr wrap="square" rtlCol="0">
            <a:spAutoFit/>
          </a:bodyPr>
          <a:lstStyle/>
          <a:p>
            <a:r>
              <a:rPr lang="en-GB" smtClean="0">
                <a:solidFill>
                  <a:srgbClr val="F4E8BD"/>
                </a:solidFill>
                <a:latin typeface="Arial" panose="020B0604020202020204" pitchFamily="34" charset="0"/>
                <a:ea typeface="Adobe Heiti Std R" pitchFamily="34" charset="-128"/>
                <a:cs typeface="Arial" panose="020B0604020202020204" pitchFamily="34" charset="0"/>
              </a:rPr>
              <a:t>2)</a:t>
            </a:r>
            <a:endParaRPr lang="en-GB">
              <a:solidFill>
                <a:srgbClr val="F4E8BD"/>
              </a:solidFill>
              <a:latin typeface="Arial" panose="020B0604020202020204" pitchFamily="34" charset="0"/>
              <a:ea typeface="Adobe Heiti Std R" pitchFamily="34" charset="-128"/>
              <a:cs typeface="Arial" panose="020B0604020202020204" pitchFamily="34" charset="0"/>
            </a:endParaRPr>
          </a:p>
        </p:txBody>
      </p:sp>
      <p:sp>
        <p:nvSpPr>
          <p:cNvPr id="41" name="Shape: Number 1"/>
          <p:cNvSpPr txBox="1"/>
          <p:nvPr/>
        </p:nvSpPr>
        <p:spPr>
          <a:xfrm>
            <a:off x="444078" y="996029"/>
            <a:ext cx="394578" cy="369332"/>
          </a:xfrm>
          <a:prstGeom prst="rect">
            <a:avLst/>
          </a:prstGeom>
          <a:noFill/>
        </p:spPr>
        <p:txBody>
          <a:bodyPr wrap="square" rtlCol="0">
            <a:spAutoFit/>
          </a:bodyPr>
          <a:lstStyle/>
          <a:p>
            <a:r>
              <a:rPr lang="en-GB" dirty="0" smtClean="0">
                <a:solidFill>
                  <a:srgbClr val="F4E8BD"/>
                </a:solidFill>
                <a:latin typeface="Arial" panose="020B0604020202020204" pitchFamily="34" charset="0"/>
                <a:ea typeface="Adobe Heiti Std R" pitchFamily="34" charset="-128"/>
                <a:cs typeface="Arial" panose="020B0604020202020204" pitchFamily="34" charset="0"/>
              </a:rPr>
              <a:t>1)</a:t>
            </a:r>
            <a:endParaRPr lang="en-GB" dirty="0">
              <a:solidFill>
                <a:srgbClr val="F4E8BD"/>
              </a:solidFill>
              <a:latin typeface="Arial" panose="020B0604020202020204" pitchFamily="34" charset="0"/>
              <a:ea typeface="Adobe Heiti Std R" pitchFamily="34" charset="-128"/>
              <a:cs typeface="Arial" panose="020B0604020202020204" pitchFamily="34" charset="0"/>
            </a:endParaRPr>
          </a:p>
        </p:txBody>
      </p:sp>
      <p:pic>
        <p:nvPicPr>
          <p:cNvPr id="45" name="Picture: Top Right"/>
          <p:cNvPicPr>
            <a:picLocks noChangeAspect="1"/>
          </p:cNvPicPr>
          <p:nvPr/>
        </p:nvPicPr>
        <p:blipFill>
          <a:blip r:embed="rId3"/>
          <a:stretch>
            <a:fillRect/>
          </a:stretch>
        </p:blipFill>
        <p:spPr>
          <a:xfrm>
            <a:off x="7791137" y="64218"/>
            <a:ext cx="1293254" cy="1100924"/>
          </a:xfrm>
          <a:prstGeom prst="rect">
            <a:avLst/>
          </a:prstGeom>
        </p:spPr>
      </p:pic>
      <p:sp>
        <p:nvSpPr>
          <p:cNvPr id="2" name="Title"/>
          <p:cNvSpPr>
            <a:spLocks noGrp="1"/>
          </p:cNvSpPr>
          <p:nvPr>
            <p:ph type="ctrTitle"/>
          </p:nvPr>
        </p:nvSpPr>
        <p:spPr>
          <a:xfrm>
            <a:off x="0" y="0"/>
            <a:ext cx="9144000" cy="900000"/>
          </a:xfrm>
        </p:spPr>
        <p:txBody>
          <a:bodyPr>
            <a:normAutofit/>
          </a:bodyPr>
          <a:lstStyle/>
          <a:p>
            <a:r>
              <a:rPr lang="en-US" sz="2800" dirty="0">
                <a:ln w="0"/>
                <a:solidFill>
                  <a:srgbClr val="F4E8BD"/>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Check up</a:t>
            </a:r>
            <a:endParaRPr lang="en-GB" sz="2800" dirty="0">
              <a:ln w="0"/>
              <a:solidFill>
                <a:srgbClr val="F4E8BD"/>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4"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R-1</a:t>
            </a:r>
          </a:p>
          <a:p>
            <a:pPr algn="ctr"/>
            <a:r>
              <a:rPr lang="en-GB" sz="900" b="1" dirty="0" smtClean="0">
                <a:solidFill>
                  <a:srgbClr val="002060"/>
                </a:solidFill>
                <a:latin typeface="Arial" pitchFamily="34" charset="0"/>
                <a:cs typeface="Arial" pitchFamily="34" charset="0"/>
              </a:rPr>
              <a:t>S-12</a:t>
            </a:r>
            <a:endParaRPr lang="en-GB" sz="900" b="1" dirty="0">
              <a:solidFill>
                <a:srgbClr val="002060"/>
              </a:solidFill>
              <a:latin typeface="Arial" pitchFamily="34" charset="0"/>
              <a:cs typeface="Arial" pitchFamily="34" charset="0"/>
            </a:endParaRPr>
          </a:p>
        </p:txBody>
      </p:sp>
      <p:sp>
        <p:nvSpPr>
          <p:cNvPr id="5"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ction Button: Worksheet">
            <a:hlinkClick r:id="rId4" action="ppaction://hlinksldjump" highlightClick="1"/>
          </p:cNvPr>
          <p:cNvSpPr/>
          <p:nvPr/>
        </p:nvSpPr>
        <p:spPr>
          <a:xfrm>
            <a:off x="7092000" y="4680000"/>
            <a:ext cx="360000" cy="36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Tool instructions"/>
          <p:cNvSpPr txBox="1"/>
          <p:nvPr/>
        </p:nvSpPr>
        <p:spPr>
          <a:xfrm>
            <a:off x="3073861" y="4774168"/>
            <a:ext cx="2996333" cy="369332"/>
          </a:xfrm>
          <a:prstGeom prst="rect">
            <a:avLst/>
          </a:prstGeom>
          <a:noFill/>
        </p:spPr>
        <p:txBody>
          <a:bodyPr wrap="none" rtlCol="0">
            <a:spAutoFit/>
          </a:bodyPr>
          <a:lstStyle/>
          <a:p>
            <a:pPr algn="ctr"/>
            <a:r>
              <a:rPr lang="en-GB" sz="900" dirty="0">
                <a:solidFill>
                  <a:srgbClr val="F4E8BD"/>
                </a:solidFill>
                <a:latin typeface="Arial" panose="020B0604020202020204" pitchFamily="34" charset="0"/>
                <a:ea typeface="Adobe Heiti Std R" pitchFamily="34" charset="-128"/>
                <a:cs typeface="Arial" panose="020B0604020202020204" pitchFamily="34" charset="0"/>
              </a:rPr>
              <a:t>Click in each caption space to reveal text</a:t>
            </a:r>
          </a:p>
          <a:p>
            <a:pPr algn="ctr"/>
            <a:r>
              <a:rPr lang="en-NZ" sz="900" dirty="0" smtClean="0">
                <a:solidFill>
                  <a:srgbClr val="F4E8BD"/>
                </a:solidFill>
                <a:latin typeface="Arial" panose="020B0604020202020204" pitchFamily="34" charset="0"/>
                <a:ea typeface="Adobe Heiti Std R" pitchFamily="34" charset="-128"/>
                <a:cs typeface="Arial" panose="020B0604020202020204" pitchFamily="34" charset="0"/>
              </a:rPr>
              <a:t>Click on the worksheet button to go to the worksheet.</a:t>
            </a:r>
            <a:endParaRPr lang="en-GB" sz="900" dirty="0">
              <a:solidFill>
                <a:srgbClr val="F4E8BD"/>
              </a:solidFill>
              <a:latin typeface="Arial" panose="020B0604020202020204" pitchFamily="34" charset="0"/>
              <a:ea typeface="Adobe Heiti Std R" pitchFamily="34" charset="-128"/>
              <a:cs typeface="Arial" panose="020B0604020202020204" pitchFamily="34" charset="0"/>
            </a:endParaRPr>
          </a:p>
        </p:txBody>
      </p:sp>
    </p:spTree>
    <p:extLst>
      <p:ext uri="{BB962C8B-B14F-4D97-AF65-F5344CB8AC3E}">
        <p14:creationId xmlns:p14="http://schemas.microsoft.com/office/powerpoint/2010/main" val="1963645611"/>
      </p:ext>
    </p:extLst>
  </p:cSld>
  <p:clrMapOvr>
    <a:masterClrMapping/>
  </p:clrMapOvr>
  <p:transition spd="med" advClick="0">
    <p:fade/>
  </p:transition>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1000" fill="hold"/>
                                        <p:tgtEl>
                                          <p:spTgt spid="27"/>
                                        </p:tgtEl>
                                        <p:attrNameLst>
                                          <p:attrName>style.color</p:attrName>
                                        </p:attrNameLst>
                                      </p:cBhvr>
                                      <p:to>
                                        <a:srgbClr val="C7C8AC"/>
                                      </p:to>
                                    </p:animClr>
                                  </p:childTnLst>
                                </p:cTn>
                              </p:par>
                              <p:par>
                                <p:cTn id="7" presetID="10" presetClass="entr" presetSubtype="0" fill="hold" grpId="1" nodeType="withEffect">
                                  <p:stCondLst>
                                    <p:cond delay="0"/>
                                  </p:stCondLst>
                                  <p:childTnLst>
                                    <p:set>
                                      <p:cBhvr>
                                        <p:cTn id="8" dur="1" fill="hold">
                                          <p:stCondLst>
                                            <p:cond delay="0"/>
                                          </p:stCondLst>
                                        </p:cTn>
                                        <p:tgtEl>
                                          <p:spTgt spid="22"/>
                                        </p:tgtEl>
                                        <p:attrNameLst>
                                          <p:attrName>style.visibility</p:attrName>
                                        </p:attrNameLst>
                                      </p:cBhvr>
                                      <p:to>
                                        <p:strVal val="visible"/>
                                      </p:to>
                                    </p:set>
                                    <p:animEffect transition="in" filter="fade">
                                      <p:cBhvr>
                                        <p:cTn id="9" dur="500"/>
                                        <p:tgtEl>
                                          <p:spTgt spid="22"/>
                                        </p:tgtEl>
                                      </p:cBhvr>
                                    </p:animEffect>
                                  </p:childTnLst>
                                </p:cTn>
                              </p:par>
                            </p:childTnLst>
                          </p:cTn>
                        </p:par>
                      </p:childTnLst>
                    </p:cTn>
                  </p:par>
                </p:childTnLst>
              </p:cTn>
              <p:nextCondLst>
                <p:cond evt="onClick" delay="0">
                  <p:tgtEl>
                    <p:spTgt spid="33"/>
                  </p:tgtEl>
                </p:cond>
              </p:nextCondLst>
            </p:seq>
            <p:seq concurrent="1" nextAc="seek">
              <p:cTn id="10" restart="whenNotActive" fill="hold" evtFilter="cancelBubble" nodeType="interactiveSeq">
                <p:stCondLst>
                  <p:cond evt="onClick" delay="0">
                    <p:tgtEl>
                      <p:spTgt spid="32"/>
                    </p:tgtEl>
                  </p:cond>
                </p:stCondLst>
                <p:endSync evt="end" delay="0">
                  <p:rtn val="all"/>
                </p:endSync>
                <p:childTnLst>
                  <p:par>
                    <p:cTn id="11" fill="hold">
                      <p:stCondLst>
                        <p:cond delay="0"/>
                      </p:stCondLst>
                      <p:childTnLst>
                        <p:par>
                          <p:cTn id="12" fill="hold">
                            <p:stCondLst>
                              <p:cond delay="0"/>
                            </p:stCondLst>
                            <p:childTnLst>
                              <p:par>
                                <p:cTn id="13" presetID="3" presetClass="emph" presetSubtype="2" fill="hold" grpId="0" nodeType="withEffect">
                                  <p:stCondLst>
                                    <p:cond delay="0"/>
                                  </p:stCondLst>
                                  <p:childTnLst>
                                    <p:animClr clrSpc="rgb" dir="cw">
                                      <p:cBhvr override="childStyle">
                                        <p:cTn id="14" dur="1000" fill="hold"/>
                                        <p:tgtEl>
                                          <p:spTgt spid="22"/>
                                        </p:tgtEl>
                                        <p:attrNameLst>
                                          <p:attrName>style.color</p:attrName>
                                        </p:attrNameLst>
                                      </p:cBhvr>
                                      <p:to>
                                        <a:srgbClr val="C7C8AC"/>
                                      </p:to>
                                    </p:animClr>
                                  </p:childTnLst>
                                </p:cTn>
                              </p:par>
                              <p:par>
                                <p:cTn id="15" presetID="10" presetClass="entr" presetSubtype="0" fill="hold" grpId="1"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nextCondLst>
                <p:cond evt="onClick" delay="0">
                  <p:tgtEl>
                    <p:spTgt spid="32"/>
                  </p:tgtEl>
                </p:cond>
              </p:nextCondLst>
            </p:seq>
            <p:seq concurrent="1" nextAc="seek">
              <p:cTn id="18" restart="whenNotActive" fill="hold" evtFilter="cancelBubble" nodeType="interactiveSeq">
                <p:stCondLst>
                  <p:cond evt="onClick" delay="0">
                    <p:tgtEl>
                      <p:spTgt spid="31"/>
                    </p:tgtEl>
                  </p:cond>
                </p:stCondLst>
                <p:endSync evt="end" delay="0">
                  <p:rtn val="all"/>
                </p:endSync>
                <p:childTnLst>
                  <p:par>
                    <p:cTn id="19" fill="hold">
                      <p:stCondLst>
                        <p:cond delay="0"/>
                      </p:stCondLst>
                      <p:childTnLst>
                        <p:par>
                          <p:cTn id="20" fill="hold">
                            <p:stCondLst>
                              <p:cond delay="0"/>
                            </p:stCondLst>
                            <p:childTnLst>
                              <p:par>
                                <p:cTn id="21" presetID="3" presetClass="emph" presetSubtype="2" fill="hold" grpId="0" nodeType="withEffect">
                                  <p:stCondLst>
                                    <p:cond delay="0"/>
                                  </p:stCondLst>
                                  <p:childTnLst>
                                    <p:animClr clrSpc="rgb" dir="cw">
                                      <p:cBhvr override="childStyle">
                                        <p:cTn id="22" dur="1000" fill="hold"/>
                                        <p:tgtEl>
                                          <p:spTgt spid="21"/>
                                        </p:tgtEl>
                                        <p:attrNameLst>
                                          <p:attrName>style.color</p:attrName>
                                        </p:attrNameLst>
                                      </p:cBhvr>
                                      <p:to>
                                        <a:srgbClr val="C7C8AC"/>
                                      </p:to>
                                    </p:animClr>
                                  </p:childTnLst>
                                </p:cTn>
                              </p:par>
                              <p:par>
                                <p:cTn id="23" presetID="10" presetClass="entr" presetSubtype="0" fill="hold" grpId="1"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childTnLst>
              </p:cTn>
              <p:nextCondLst>
                <p:cond evt="onClick" delay="0">
                  <p:tgtEl>
                    <p:spTgt spid="31"/>
                  </p:tgtEl>
                </p:cond>
              </p:nextCondLst>
            </p:seq>
            <p:seq concurrent="1" nextAc="seek">
              <p:cTn id="26" restart="whenNotActive" fill="hold" evtFilter="cancelBubble" nodeType="interactiveSeq">
                <p:stCondLst>
                  <p:cond evt="onClick" delay="0">
                    <p:tgtEl>
                      <p:spTgt spid="30"/>
                    </p:tgtEl>
                  </p:cond>
                </p:stCondLst>
                <p:endSync evt="end" delay="0">
                  <p:rtn val="all"/>
                </p:endSync>
                <p:childTnLst>
                  <p:par>
                    <p:cTn id="27" fill="hold">
                      <p:stCondLst>
                        <p:cond delay="0"/>
                      </p:stCondLst>
                      <p:childTnLst>
                        <p:par>
                          <p:cTn id="28" fill="hold">
                            <p:stCondLst>
                              <p:cond delay="0"/>
                            </p:stCondLst>
                            <p:childTnLst>
                              <p:par>
                                <p:cTn id="29" presetID="3" presetClass="emph" presetSubtype="2" fill="hold" grpId="0" nodeType="withEffect">
                                  <p:stCondLst>
                                    <p:cond delay="0"/>
                                  </p:stCondLst>
                                  <p:childTnLst>
                                    <p:animClr clrSpc="rgb" dir="cw">
                                      <p:cBhvr override="childStyle">
                                        <p:cTn id="30" dur="1000" fill="hold"/>
                                        <p:tgtEl>
                                          <p:spTgt spid="20"/>
                                        </p:tgtEl>
                                        <p:attrNameLst>
                                          <p:attrName>style.color</p:attrName>
                                        </p:attrNameLst>
                                      </p:cBhvr>
                                      <p:to>
                                        <a:srgbClr val="C7C8AC"/>
                                      </p:to>
                                    </p:animClr>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childTnLst>
              </p:cTn>
              <p:nextCondLst>
                <p:cond evt="onClick" delay="0">
                  <p:tgtEl>
                    <p:spTgt spid="30"/>
                  </p:tgtEl>
                </p:cond>
              </p:nextCondLst>
            </p:seq>
            <p:seq concurrent="1" nextAc="seek">
              <p:cTn id="34" restart="whenNotActive" fill="hold" evtFilter="cancelBubble" nodeType="interactiveSeq">
                <p:stCondLst>
                  <p:cond evt="onClick" delay="0">
                    <p:tgtEl>
                      <p:spTgt spid="43"/>
                    </p:tgtEl>
                  </p:cond>
                </p:stCondLst>
                <p:endSync evt="end" delay="0">
                  <p:rtn val="all"/>
                </p:endSync>
                <p:childTnLst>
                  <p:par>
                    <p:cTn id="35" fill="hold">
                      <p:stCondLst>
                        <p:cond delay="0"/>
                      </p:stCondLst>
                      <p:childTnLst>
                        <p:par>
                          <p:cTn id="36" fill="hold">
                            <p:stCondLst>
                              <p:cond delay="0"/>
                            </p:stCondLst>
                            <p:childTnLst>
                              <p:par>
                                <p:cTn id="37" presetID="3" presetClass="emph" presetSubtype="2" fill="hold" grpId="5" nodeType="withEffect">
                                  <p:stCondLst>
                                    <p:cond delay="0"/>
                                  </p:stCondLst>
                                  <p:childTnLst>
                                    <p:animClr clrSpc="rgb" dir="cw">
                                      <p:cBhvr override="childStyle">
                                        <p:cTn id="38" dur="1000" fill="hold"/>
                                        <p:tgtEl>
                                          <p:spTgt spid="18"/>
                                        </p:tgtEl>
                                        <p:attrNameLst>
                                          <p:attrName>style.color</p:attrName>
                                        </p:attrNameLst>
                                      </p:cBhvr>
                                      <p:to>
                                        <a:srgbClr val="C7C8AC"/>
                                      </p:to>
                                    </p:animClr>
                                  </p:childTnLst>
                                </p:cTn>
                              </p:par>
                              <p:par>
                                <p:cTn id="39" presetID="10"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childTnLst>
                                </p:cTn>
                              </p:par>
                            </p:childTnLst>
                          </p:cTn>
                        </p:par>
                      </p:childTnLst>
                    </p:cTn>
                  </p:par>
                </p:childTnLst>
              </p:cTn>
              <p:nextCondLst>
                <p:cond evt="onClick" delay="0">
                  <p:tgtEl>
                    <p:spTgt spid="43"/>
                  </p:tgtEl>
                </p:cond>
              </p:nextCondLst>
            </p:seq>
            <p:seq concurrent="1" nextAc="seek">
              <p:cTn id="42" restart="whenNotActive" fill="hold" evtFilter="cancelBubble" nodeType="interactiveSeq">
                <p:stCondLst>
                  <p:cond evt="onClick" delay="0">
                    <p:tgtEl>
                      <p:spTgt spid="5"/>
                    </p:tgtEl>
                  </p:cond>
                </p:stCondLst>
                <p:endSync evt="end" delay="0">
                  <p:rtn val="all"/>
                </p:endSync>
                <p:childTnLst>
                  <p:par>
                    <p:cTn id="43" fill="hold">
                      <p:stCondLst>
                        <p:cond delay="0"/>
                      </p:stCondLst>
                      <p:childTnLst>
                        <p:par>
                          <p:cTn id="44" fill="hold">
                            <p:stCondLst>
                              <p:cond delay="0"/>
                            </p:stCondLst>
                            <p:childTnLst>
                              <p:par>
                                <p:cTn id="45" presetID="3" presetClass="emph" presetSubtype="2" fill="hold" grpId="1" nodeType="withEffect">
                                  <p:stCondLst>
                                    <p:cond delay="0"/>
                                  </p:stCondLst>
                                  <p:childTnLst>
                                    <p:animClr clrSpc="rgb" dir="cw">
                                      <p:cBhvr override="childStyle">
                                        <p:cTn id="46" dur="100" fill="hold"/>
                                        <p:tgtEl>
                                          <p:spTgt spid="27"/>
                                        </p:tgtEl>
                                        <p:attrNameLst>
                                          <p:attrName>style.color</p:attrName>
                                        </p:attrNameLst>
                                      </p:cBhvr>
                                      <p:to>
                                        <a:schemeClr val="tx1"/>
                                      </p:to>
                                    </p:animClr>
                                  </p:childTnLst>
                                </p:cTn>
                              </p:par>
                              <p:par>
                                <p:cTn id="47" presetID="3" presetClass="emph" presetSubtype="2" fill="hold" grpId="2" nodeType="withEffect">
                                  <p:stCondLst>
                                    <p:cond delay="0"/>
                                  </p:stCondLst>
                                  <p:childTnLst>
                                    <p:animClr clrSpc="rgb" dir="cw">
                                      <p:cBhvr override="childStyle">
                                        <p:cTn id="48" dur="100" fill="hold"/>
                                        <p:tgtEl>
                                          <p:spTgt spid="22"/>
                                        </p:tgtEl>
                                        <p:attrNameLst>
                                          <p:attrName>style.color</p:attrName>
                                        </p:attrNameLst>
                                      </p:cBhvr>
                                      <p:to>
                                        <a:schemeClr val="tx1"/>
                                      </p:to>
                                    </p:animClr>
                                  </p:childTnLst>
                                </p:cTn>
                              </p:par>
                              <p:par>
                                <p:cTn id="49" presetID="3" presetClass="emph" presetSubtype="2" fill="hold" grpId="2" nodeType="withEffect">
                                  <p:stCondLst>
                                    <p:cond delay="0"/>
                                  </p:stCondLst>
                                  <p:childTnLst>
                                    <p:animClr clrSpc="rgb" dir="cw">
                                      <p:cBhvr override="childStyle">
                                        <p:cTn id="50" dur="100" fill="hold"/>
                                        <p:tgtEl>
                                          <p:spTgt spid="21"/>
                                        </p:tgtEl>
                                        <p:attrNameLst>
                                          <p:attrName>style.color</p:attrName>
                                        </p:attrNameLst>
                                      </p:cBhvr>
                                      <p:to>
                                        <a:schemeClr val="tx1"/>
                                      </p:to>
                                    </p:animClr>
                                  </p:childTnLst>
                                </p:cTn>
                              </p:par>
                              <p:par>
                                <p:cTn id="51" presetID="3" presetClass="emph" presetSubtype="2" fill="hold" grpId="2" nodeType="withEffect">
                                  <p:stCondLst>
                                    <p:cond delay="0"/>
                                  </p:stCondLst>
                                  <p:childTnLst>
                                    <p:animClr clrSpc="rgb" dir="cw">
                                      <p:cBhvr override="childStyle">
                                        <p:cTn id="52" dur="100" fill="hold"/>
                                        <p:tgtEl>
                                          <p:spTgt spid="20"/>
                                        </p:tgtEl>
                                        <p:attrNameLst>
                                          <p:attrName>style.color</p:attrName>
                                        </p:attrNameLst>
                                      </p:cBhvr>
                                      <p:to>
                                        <a:schemeClr val="tx1"/>
                                      </p:to>
                                    </p:animClr>
                                  </p:childTnLst>
                                </p:cTn>
                              </p:par>
                              <p:par>
                                <p:cTn id="53" presetID="3" presetClass="emph" presetSubtype="2" fill="hold" grpId="1" nodeType="withEffect">
                                  <p:stCondLst>
                                    <p:cond delay="0"/>
                                  </p:stCondLst>
                                  <p:childTnLst>
                                    <p:animClr clrSpc="rgb" dir="cw">
                                      <p:cBhvr override="childStyle">
                                        <p:cTn id="54" dur="100" fill="hold"/>
                                        <p:tgtEl>
                                          <p:spTgt spid="18"/>
                                        </p:tgtEl>
                                        <p:attrNameLst>
                                          <p:attrName>style.color</p:attrName>
                                        </p:attrNameLst>
                                      </p:cBhvr>
                                      <p:to>
                                        <a:schemeClr val="tx1"/>
                                      </p:to>
                                    </p:animClr>
                                  </p:childTnLst>
                                </p:cTn>
                              </p:par>
                              <p:par>
                                <p:cTn id="55" presetID="3" presetClass="emph" presetSubtype="2" fill="hold" grpId="1" nodeType="withEffect">
                                  <p:stCondLst>
                                    <p:cond delay="0"/>
                                  </p:stCondLst>
                                  <p:childTnLst>
                                    <p:animClr clrSpc="rgb" dir="cw">
                                      <p:cBhvr override="childStyle">
                                        <p:cTn id="56" dur="100" fill="hold"/>
                                        <p:tgtEl>
                                          <p:spTgt spid="36"/>
                                        </p:tgtEl>
                                        <p:attrNameLst>
                                          <p:attrName>style.color</p:attrName>
                                        </p:attrNameLst>
                                      </p:cBhvr>
                                      <p:to>
                                        <a:schemeClr val="tx1"/>
                                      </p:to>
                                    </p:animClr>
                                  </p:childTnLst>
                                </p:cTn>
                              </p:par>
                              <p:par>
                                <p:cTn id="57" presetID="1" presetClass="exit" presetSubtype="0" fill="hold" grpId="3" nodeType="withEffect">
                                  <p:stCondLst>
                                    <p:cond delay="0"/>
                                  </p:stCondLst>
                                  <p:childTnLst>
                                    <p:set>
                                      <p:cBhvr>
                                        <p:cTn id="58" dur="1" fill="hold">
                                          <p:stCondLst>
                                            <p:cond delay="0"/>
                                          </p:stCondLst>
                                        </p:cTn>
                                        <p:tgtEl>
                                          <p:spTgt spid="22"/>
                                        </p:tgtEl>
                                        <p:attrNameLst>
                                          <p:attrName>style.visibility</p:attrName>
                                        </p:attrNameLst>
                                      </p:cBhvr>
                                      <p:to>
                                        <p:strVal val="hidden"/>
                                      </p:to>
                                    </p:set>
                                  </p:childTnLst>
                                </p:cTn>
                              </p:par>
                              <p:par>
                                <p:cTn id="59" presetID="1" presetClass="exit" presetSubtype="0" fill="hold" grpId="3" nodeType="withEffect">
                                  <p:stCondLst>
                                    <p:cond delay="0"/>
                                  </p:stCondLst>
                                  <p:childTnLst>
                                    <p:set>
                                      <p:cBhvr>
                                        <p:cTn id="60" dur="1" fill="hold">
                                          <p:stCondLst>
                                            <p:cond delay="0"/>
                                          </p:stCondLst>
                                        </p:cTn>
                                        <p:tgtEl>
                                          <p:spTgt spid="21"/>
                                        </p:tgtEl>
                                        <p:attrNameLst>
                                          <p:attrName>style.visibility</p:attrName>
                                        </p:attrNameLst>
                                      </p:cBhvr>
                                      <p:to>
                                        <p:strVal val="hidden"/>
                                      </p:to>
                                    </p:set>
                                  </p:childTnLst>
                                </p:cTn>
                              </p:par>
                              <p:par>
                                <p:cTn id="61" presetID="1" presetClass="exit" presetSubtype="0" fill="hold" grpId="3" nodeType="withEffect">
                                  <p:stCondLst>
                                    <p:cond delay="0"/>
                                  </p:stCondLst>
                                  <p:childTnLst>
                                    <p:set>
                                      <p:cBhvr>
                                        <p:cTn id="62" dur="1" fill="hold">
                                          <p:stCondLst>
                                            <p:cond delay="0"/>
                                          </p:stCondLst>
                                        </p:cTn>
                                        <p:tgtEl>
                                          <p:spTgt spid="20"/>
                                        </p:tgtEl>
                                        <p:attrNameLst>
                                          <p:attrName>style.visibility</p:attrName>
                                        </p:attrNameLst>
                                      </p:cBhvr>
                                      <p:to>
                                        <p:strVal val="hidden"/>
                                      </p:to>
                                    </p:set>
                                  </p:childTnLst>
                                </p:cTn>
                              </p:par>
                              <p:par>
                                <p:cTn id="63" presetID="1" presetClass="exit" presetSubtype="0" fill="hold" grpId="2" nodeType="withEffect">
                                  <p:stCondLst>
                                    <p:cond delay="0"/>
                                  </p:stCondLst>
                                  <p:childTnLst>
                                    <p:set>
                                      <p:cBhvr>
                                        <p:cTn id="64" dur="1" fill="hold">
                                          <p:stCondLst>
                                            <p:cond delay="0"/>
                                          </p:stCondLst>
                                        </p:cTn>
                                        <p:tgtEl>
                                          <p:spTgt spid="18"/>
                                        </p:tgtEl>
                                        <p:attrNameLst>
                                          <p:attrName>style.visibility</p:attrName>
                                        </p:attrNameLst>
                                      </p:cBhvr>
                                      <p:to>
                                        <p:strVal val="hidden"/>
                                      </p:to>
                                    </p:set>
                                  </p:childTnLst>
                                </p:cTn>
                              </p:par>
                              <p:par>
                                <p:cTn id="65" presetID="1" presetClass="exit" presetSubtype="0" fill="hold" grpId="2" nodeType="withEffect">
                                  <p:stCondLst>
                                    <p:cond delay="0"/>
                                  </p:stCondLst>
                                  <p:childTnLst>
                                    <p:set>
                                      <p:cBhvr>
                                        <p:cTn id="66"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67" restart="whenNotActive" fill="hold" evtFilter="cancelBubble" nodeType="interactiveSeq">
                <p:stCondLst>
                  <p:cond evt="onClick" delay="0">
                    <p:tgtEl>
                      <p:spTgt spid="6"/>
                    </p:tgtEl>
                  </p:cond>
                </p:stCondLst>
                <p:endSync evt="end" delay="0">
                  <p:rtn val="all"/>
                </p:endSync>
                <p:childTnLst>
                  <p:par>
                    <p:cTn id="68" fill="hold">
                      <p:stCondLst>
                        <p:cond delay="0"/>
                      </p:stCondLst>
                      <p:childTnLst>
                        <p:par>
                          <p:cTn id="69" fill="hold">
                            <p:stCondLst>
                              <p:cond delay="0"/>
                            </p:stCondLst>
                            <p:childTnLst>
                              <p:par>
                                <p:cTn id="70" presetID="3" presetClass="emph" presetSubtype="2" fill="hold" grpId="2" nodeType="withEffect">
                                  <p:stCondLst>
                                    <p:cond delay="0"/>
                                  </p:stCondLst>
                                  <p:childTnLst>
                                    <p:animClr clrSpc="rgb" dir="cw">
                                      <p:cBhvr override="childStyle">
                                        <p:cTn id="71" dur="100" fill="hold"/>
                                        <p:tgtEl>
                                          <p:spTgt spid="27"/>
                                        </p:tgtEl>
                                        <p:attrNameLst>
                                          <p:attrName>style.color</p:attrName>
                                        </p:attrNameLst>
                                      </p:cBhvr>
                                      <p:to>
                                        <a:schemeClr val="tx1"/>
                                      </p:to>
                                    </p:animClr>
                                  </p:childTnLst>
                                </p:cTn>
                              </p:par>
                              <p:par>
                                <p:cTn id="72" presetID="3" presetClass="emph" presetSubtype="2" fill="hold" grpId="4" nodeType="withEffect">
                                  <p:stCondLst>
                                    <p:cond delay="0"/>
                                  </p:stCondLst>
                                  <p:childTnLst>
                                    <p:animClr clrSpc="rgb" dir="cw">
                                      <p:cBhvr override="childStyle">
                                        <p:cTn id="73" dur="100" fill="hold"/>
                                        <p:tgtEl>
                                          <p:spTgt spid="22"/>
                                        </p:tgtEl>
                                        <p:attrNameLst>
                                          <p:attrName>style.color</p:attrName>
                                        </p:attrNameLst>
                                      </p:cBhvr>
                                      <p:to>
                                        <a:schemeClr val="tx1"/>
                                      </p:to>
                                    </p:animClr>
                                  </p:childTnLst>
                                </p:cTn>
                              </p:par>
                              <p:par>
                                <p:cTn id="74" presetID="3" presetClass="emph" presetSubtype="2" fill="hold" grpId="4" nodeType="withEffect">
                                  <p:stCondLst>
                                    <p:cond delay="0"/>
                                  </p:stCondLst>
                                  <p:childTnLst>
                                    <p:animClr clrSpc="rgb" dir="cw">
                                      <p:cBhvr override="childStyle">
                                        <p:cTn id="75" dur="100" fill="hold"/>
                                        <p:tgtEl>
                                          <p:spTgt spid="21"/>
                                        </p:tgtEl>
                                        <p:attrNameLst>
                                          <p:attrName>style.color</p:attrName>
                                        </p:attrNameLst>
                                      </p:cBhvr>
                                      <p:to>
                                        <a:schemeClr val="tx1"/>
                                      </p:to>
                                    </p:animClr>
                                  </p:childTnLst>
                                </p:cTn>
                              </p:par>
                              <p:par>
                                <p:cTn id="76" presetID="3" presetClass="emph" presetSubtype="2" fill="hold" grpId="4" nodeType="withEffect">
                                  <p:stCondLst>
                                    <p:cond delay="0"/>
                                  </p:stCondLst>
                                  <p:childTnLst>
                                    <p:animClr clrSpc="rgb" dir="cw">
                                      <p:cBhvr override="childStyle">
                                        <p:cTn id="77" dur="100" fill="hold"/>
                                        <p:tgtEl>
                                          <p:spTgt spid="20"/>
                                        </p:tgtEl>
                                        <p:attrNameLst>
                                          <p:attrName>style.color</p:attrName>
                                        </p:attrNameLst>
                                      </p:cBhvr>
                                      <p:to>
                                        <a:schemeClr val="tx1"/>
                                      </p:to>
                                    </p:animClr>
                                  </p:childTnLst>
                                </p:cTn>
                              </p:par>
                              <p:par>
                                <p:cTn id="78" presetID="3" presetClass="emph" presetSubtype="2" fill="hold" grpId="3" nodeType="withEffect">
                                  <p:stCondLst>
                                    <p:cond delay="0"/>
                                  </p:stCondLst>
                                  <p:childTnLst>
                                    <p:animClr clrSpc="rgb" dir="cw">
                                      <p:cBhvr override="childStyle">
                                        <p:cTn id="79" dur="100" fill="hold"/>
                                        <p:tgtEl>
                                          <p:spTgt spid="18"/>
                                        </p:tgtEl>
                                        <p:attrNameLst>
                                          <p:attrName>style.color</p:attrName>
                                        </p:attrNameLst>
                                      </p:cBhvr>
                                      <p:to>
                                        <a:schemeClr val="tx1"/>
                                      </p:to>
                                    </p:animClr>
                                  </p:childTnLst>
                                </p:cTn>
                              </p:par>
                              <p:par>
                                <p:cTn id="80" presetID="3" presetClass="emph" presetSubtype="2" fill="hold" grpId="3" nodeType="withEffect">
                                  <p:stCondLst>
                                    <p:cond delay="0"/>
                                  </p:stCondLst>
                                  <p:childTnLst>
                                    <p:animClr clrSpc="rgb" dir="cw">
                                      <p:cBhvr override="childStyle">
                                        <p:cTn id="81" dur="100" fill="hold"/>
                                        <p:tgtEl>
                                          <p:spTgt spid="36"/>
                                        </p:tgtEl>
                                        <p:attrNameLst>
                                          <p:attrName>style.color</p:attrName>
                                        </p:attrNameLst>
                                      </p:cBhvr>
                                      <p:to>
                                        <a:schemeClr val="tx1"/>
                                      </p:to>
                                    </p:animClr>
                                  </p:childTnLst>
                                </p:cTn>
                              </p:par>
                              <p:par>
                                <p:cTn id="82" presetID="1" presetClass="exit" presetSubtype="0" fill="hold" grpId="5" nodeType="withEffect">
                                  <p:stCondLst>
                                    <p:cond delay="0"/>
                                  </p:stCondLst>
                                  <p:childTnLst>
                                    <p:set>
                                      <p:cBhvr>
                                        <p:cTn id="83" dur="1" fill="hold">
                                          <p:stCondLst>
                                            <p:cond delay="0"/>
                                          </p:stCondLst>
                                        </p:cTn>
                                        <p:tgtEl>
                                          <p:spTgt spid="22"/>
                                        </p:tgtEl>
                                        <p:attrNameLst>
                                          <p:attrName>style.visibility</p:attrName>
                                        </p:attrNameLst>
                                      </p:cBhvr>
                                      <p:to>
                                        <p:strVal val="hidden"/>
                                      </p:to>
                                    </p:set>
                                  </p:childTnLst>
                                </p:cTn>
                              </p:par>
                              <p:par>
                                <p:cTn id="84" presetID="1" presetClass="exit" presetSubtype="0" fill="hold" grpId="5" nodeType="withEffect">
                                  <p:stCondLst>
                                    <p:cond delay="0"/>
                                  </p:stCondLst>
                                  <p:childTnLst>
                                    <p:set>
                                      <p:cBhvr>
                                        <p:cTn id="85" dur="1" fill="hold">
                                          <p:stCondLst>
                                            <p:cond delay="0"/>
                                          </p:stCondLst>
                                        </p:cTn>
                                        <p:tgtEl>
                                          <p:spTgt spid="21"/>
                                        </p:tgtEl>
                                        <p:attrNameLst>
                                          <p:attrName>style.visibility</p:attrName>
                                        </p:attrNameLst>
                                      </p:cBhvr>
                                      <p:to>
                                        <p:strVal val="hidden"/>
                                      </p:to>
                                    </p:set>
                                  </p:childTnLst>
                                </p:cTn>
                              </p:par>
                              <p:par>
                                <p:cTn id="86" presetID="1" presetClass="exit" presetSubtype="0" fill="hold" grpId="5" nodeType="withEffect">
                                  <p:stCondLst>
                                    <p:cond delay="0"/>
                                  </p:stCondLst>
                                  <p:childTnLst>
                                    <p:set>
                                      <p:cBhvr>
                                        <p:cTn id="87" dur="1" fill="hold">
                                          <p:stCondLst>
                                            <p:cond delay="0"/>
                                          </p:stCondLst>
                                        </p:cTn>
                                        <p:tgtEl>
                                          <p:spTgt spid="20"/>
                                        </p:tgtEl>
                                        <p:attrNameLst>
                                          <p:attrName>style.visibility</p:attrName>
                                        </p:attrNameLst>
                                      </p:cBhvr>
                                      <p:to>
                                        <p:strVal val="hidden"/>
                                      </p:to>
                                    </p:set>
                                  </p:childTnLst>
                                </p:cTn>
                              </p:par>
                              <p:par>
                                <p:cTn id="88" presetID="1" presetClass="exit" presetSubtype="0" fill="hold" grpId="4" nodeType="withEffect">
                                  <p:stCondLst>
                                    <p:cond delay="0"/>
                                  </p:stCondLst>
                                  <p:childTnLst>
                                    <p:set>
                                      <p:cBhvr>
                                        <p:cTn id="89" dur="1" fill="hold">
                                          <p:stCondLst>
                                            <p:cond delay="0"/>
                                          </p:stCondLst>
                                        </p:cTn>
                                        <p:tgtEl>
                                          <p:spTgt spid="18"/>
                                        </p:tgtEl>
                                        <p:attrNameLst>
                                          <p:attrName>style.visibility</p:attrName>
                                        </p:attrNameLst>
                                      </p:cBhvr>
                                      <p:to>
                                        <p:strVal val="hidden"/>
                                      </p:to>
                                    </p:set>
                                  </p:childTnLst>
                                </p:cTn>
                              </p:par>
                              <p:par>
                                <p:cTn id="90" presetID="1" presetClass="exit" presetSubtype="0" fill="hold" grpId="4" nodeType="withEffect">
                                  <p:stCondLst>
                                    <p:cond delay="0"/>
                                  </p:stCondLst>
                                  <p:childTnLst>
                                    <p:set>
                                      <p:cBhvr>
                                        <p:cTn id="91"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36" grpId="0"/>
      <p:bldP spid="36" grpId="1"/>
      <p:bldP spid="36" grpId="2"/>
      <p:bldP spid="36" grpId="3"/>
      <p:bldP spid="36" grpId="4"/>
      <p:bldP spid="18" grpId="0"/>
      <p:bldP spid="18" grpId="1"/>
      <p:bldP spid="18" grpId="2"/>
      <p:bldP spid="18" grpId="3"/>
      <p:bldP spid="18" grpId="4"/>
      <p:bldP spid="18" grpId="5"/>
      <p:bldP spid="20" grpId="0"/>
      <p:bldP spid="20" grpId="1"/>
      <p:bldP spid="20" grpId="2"/>
      <p:bldP spid="20" grpId="3"/>
      <p:bldP spid="20" grpId="4"/>
      <p:bldP spid="20" grpId="5"/>
      <p:bldP spid="21" grpId="0"/>
      <p:bldP spid="21" grpId="1"/>
      <p:bldP spid="21" grpId="2"/>
      <p:bldP spid="21" grpId="3"/>
      <p:bldP spid="21" grpId="4"/>
      <p:bldP spid="21" grpId="5"/>
      <p:bldP spid="22" grpId="0"/>
      <p:bldP spid="22" grpId="1"/>
      <p:bldP spid="22" grpId="2"/>
      <p:bldP spid="22" grpId="3"/>
      <p:bldP spid="22" grpId="4"/>
      <p:bldP spid="22" grpId="5"/>
      <p:bldP spid="27" grpId="0"/>
      <p:bldP spid="27" grpId="1"/>
      <p:bldP spid="27"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flective music - Ascension (8.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91650" y="145200"/>
            <a:ext cx="609600" cy="609600"/>
          </a:xfrm>
          <a:prstGeom prst="rect">
            <a:avLst/>
          </a:prstGeom>
        </p:spPr>
      </p:pic>
      <p:pic>
        <p:nvPicPr>
          <p:cNvPr id="7" name="Picture"/>
          <p:cNvPicPr>
            <a:picLocks noChangeAspect="1"/>
          </p:cNvPicPr>
          <p:nvPr/>
        </p:nvPicPr>
        <p:blipFill>
          <a:blip r:embed="rId6">
            <a:duotone>
              <a:prstClr val="black"/>
              <a:srgbClr val="66FF66">
                <a:tint val="45000"/>
                <a:satMod val="400000"/>
              </a:srgbClr>
            </a:duotone>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tretch>
            <a:fillRect/>
          </a:stretch>
        </p:blipFill>
        <p:spPr>
          <a:xfrm rot="21386357">
            <a:off x="1170335" y="936285"/>
            <a:ext cx="5727340" cy="3647465"/>
          </a:xfrm>
          <a:prstGeom prst="rect">
            <a:avLst/>
          </a:prstGeom>
          <a:effectLst>
            <a:softEdge rad="127000"/>
          </a:effectLst>
        </p:spPr>
      </p:pic>
      <p:sp>
        <p:nvSpPr>
          <p:cNvPr id="2" name="Title"/>
          <p:cNvSpPr>
            <a:spLocks noGrp="1"/>
          </p:cNvSpPr>
          <p:nvPr>
            <p:ph type="ctrTitle"/>
          </p:nvPr>
        </p:nvSpPr>
        <p:spPr>
          <a:xfrm>
            <a:off x="0" y="0"/>
            <a:ext cx="9144000" cy="900000"/>
          </a:xfrm>
        </p:spPr>
        <p:txBody>
          <a:bodyPr>
            <a:normAutofit/>
          </a:bodyPr>
          <a:lstStyle/>
          <a:p>
            <a:r>
              <a:rPr lang="en-US" sz="2800" dirty="0">
                <a:ln w="0"/>
                <a:solidFill>
                  <a:srgbClr val="F4E8BD"/>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Time for Reflection</a:t>
            </a:r>
            <a:endParaRPr lang="en-GB" sz="2800" dirty="0">
              <a:ln w="0"/>
              <a:solidFill>
                <a:srgbClr val="F4E8BD"/>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4"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R-1</a:t>
            </a:r>
          </a:p>
          <a:p>
            <a:pPr algn="ctr"/>
            <a:r>
              <a:rPr lang="en-GB" sz="900" b="1" dirty="0" smtClean="0">
                <a:solidFill>
                  <a:srgbClr val="002060"/>
                </a:solidFill>
                <a:latin typeface="Arial" pitchFamily="34" charset="0"/>
                <a:cs typeface="Arial" pitchFamily="34" charset="0"/>
              </a:rPr>
              <a:t>S-13</a:t>
            </a:r>
            <a:endParaRPr lang="en-GB" sz="900" b="1" dirty="0">
              <a:solidFill>
                <a:srgbClr val="002060"/>
              </a:solidFill>
              <a:latin typeface="Arial" pitchFamily="34" charset="0"/>
              <a:cs typeface="Arial" pitchFamily="34" charset="0"/>
            </a:endParaRPr>
          </a:p>
        </p:txBody>
      </p:sp>
      <p:sp>
        <p:nvSpPr>
          <p:cNvPr id="6"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ction Button: Audio">
            <a:hlinkClick r:id="" action="ppaction://noaction" highlightClick="1"/>
          </p:cNvPr>
          <p:cNvSpPr/>
          <p:nvPr/>
        </p:nvSpPr>
        <p:spPr>
          <a:xfrm>
            <a:off x="7092000" y="4680000"/>
            <a:ext cx="360000" cy="360000"/>
          </a:xfrm>
          <a:prstGeom prst="actionButtonSoun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Tool instructions stop"/>
          <p:cNvSpPr txBox="1"/>
          <p:nvPr/>
        </p:nvSpPr>
        <p:spPr>
          <a:xfrm>
            <a:off x="3398507" y="4909873"/>
            <a:ext cx="2499403" cy="230832"/>
          </a:xfrm>
          <a:prstGeom prst="rect">
            <a:avLst/>
          </a:prstGeom>
          <a:noFill/>
        </p:spPr>
        <p:txBody>
          <a:bodyPr wrap="none" rtlCol="0">
            <a:spAutoFit/>
          </a:bodyPr>
          <a:lstStyle/>
          <a:p>
            <a:pPr algn="ctr"/>
            <a:r>
              <a:rPr lang="en-GB" sz="900" dirty="0">
                <a:solidFill>
                  <a:srgbClr val="F4E8BD"/>
                </a:solidFill>
                <a:latin typeface="Arial" panose="020B0604020202020204" pitchFamily="34" charset="0"/>
                <a:cs typeface="Arial" panose="020B0604020202020204" pitchFamily="34" charset="0"/>
              </a:rPr>
              <a:t>Click the audio button to stop reflective music</a:t>
            </a:r>
          </a:p>
        </p:txBody>
      </p:sp>
      <p:sp>
        <p:nvSpPr>
          <p:cNvPr id="18" name="TextBox: Tool instructions start"/>
          <p:cNvSpPr txBox="1"/>
          <p:nvPr/>
        </p:nvSpPr>
        <p:spPr>
          <a:xfrm>
            <a:off x="3398508" y="4909873"/>
            <a:ext cx="2492991" cy="230832"/>
          </a:xfrm>
          <a:prstGeom prst="rect">
            <a:avLst/>
          </a:prstGeom>
          <a:noFill/>
        </p:spPr>
        <p:txBody>
          <a:bodyPr wrap="none" rtlCol="0">
            <a:spAutoFit/>
          </a:bodyPr>
          <a:lstStyle/>
          <a:p>
            <a:pPr algn="ctr"/>
            <a:r>
              <a:rPr lang="en-GB" sz="900" dirty="0">
                <a:solidFill>
                  <a:srgbClr val="F4E8BD"/>
                </a:solidFill>
                <a:latin typeface="Arial" panose="020B0604020202020204" pitchFamily="34" charset="0"/>
                <a:cs typeface="Arial" panose="020B0604020202020204" pitchFamily="34" charset="0"/>
              </a:rPr>
              <a:t>Click the audio button to play reflective music</a:t>
            </a:r>
          </a:p>
        </p:txBody>
      </p:sp>
      <p:pic>
        <p:nvPicPr>
          <p:cNvPr id="19" name="Feedback">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4204917"/>
            <a:ext cx="1170335" cy="835083"/>
          </a:xfrm>
          <a:prstGeom prst="rect">
            <a:avLst/>
          </a:prstGeom>
        </p:spPr>
      </p:pic>
    </p:spTree>
    <p:extLst>
      <p:ext uri="{BB962C8B-B14F-4D97-AF65-F5344CB8AC3E}">
        <p14:creationId xmlns:p14="http://schemas.microsoft.com/office/powerpoint/2010/main" val="2945350113"/>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xit" presetSubtype="0" fill="hold" grpId="1" nodeType="withEffect">
                                  <p:stCondLst>
                                    <p:cond delay="0"/>
                                  </p:stCondLst>
                                  <p:childTnLst>
                                    <p:animEffect transition="out" filter="fade">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par>
                                <p:cTn id="16" presetID="1" presetClass="mediacall" presetSubtype="0" fill="hold" nodeType="withEffect">
                                  <p:stCondLst>
                                    <p:cond delay="0"/>
                                  </p:stCondLst>
                                  <p:childTnLst>
                                    <p:cmd type="call" cmd="playFrom(0.0)">
                                      <p:cBhvr>
                                        <p:cTn id="17" dur="240697" fill="hold"/>
                                        <p:tgtEl>
                                          <p:spTgt spid="3"/>
                                        </p:tgtEl>
                                      </p:cBhvr>
                                    </p:cmd>
                                  </p:childTnLst>
                                </p:cTn>
                              </p:par>
                              <p:par>
                                <p:cTn id="18" presetID="1" presetClass="emph" presetSubtype="2" fill="hold" nodeType="withEffect">
                                  <p:stCondLst>
                                    <p:cond delay="0"/>
                                  </p:stCondLst>
                                  <p:childTnLst>
                                    <p:animClr clrSpc="rgb" dir="cw">
                                      <p:cBhvr>
                                        <p:cTn id="19" dur="1000" fill="hold"/>
                                        <p:tgtEl>
                                          <p:spTgt spid="16"/>
                                        </p:tgtEl>
                                        <p:attrNameLst>
                                          <p:attrName>fillcolor</p:attrName>
                                        </p:attrNameLst>
                                      </p:cBhvr>
                                      <p:to>
                                        <a:schemeClr val="accent2"/>
                                      </p:to>
                                    </p:animClr>
                                    <p:set>
                                      <p:cBhvr>
                                        <p:cTn id="20" dur="1000" fill="hold"/>
                                        <p:tgtEl>
                                          <p:spTgt spid="16"/>
                                        </p:tgtEl>
                                        <p:attrNameLst>
                                          <p:attrName>fill.type</p:attrName>
                                        </p:attrNameLst>
                                      </p:cBhvr>
                                      <p:to>
                                        <p:strVal val="solid"/>
                                      </p:to>
                                    </p:set>
                                    <p:set>
                                      <p:cBhvr>
                                        <p:cTn id="21" dur="1000" fill="hold"/>
                                        <p:tgtEl>
                                          <p:spTgt spid="16"/>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3" presetClass="mediacall" presetSubtype="0" fill="hold" nodeType="clickEffect">
                                  <p:stCondLst>
                                    <p:cond delay="0"/>
                                  </p:stCondLst>
                                  <p:childTnLst>
                                    <p:cmd type="call" cmd="stop">
                                      <p:cBhvr>
                                        <p:cTn id="25" dur="1" fill="hold"/>
                                        <p:tgtEl>
                                          <p:spTgt spid="3"/>
                                        </p:tgtEl>
                                      </p:cBhvr>
                                    </p:cmd>
                                  </p:childTnLst>
                                </p:cTn>
                              </p:par>
                              <p:par>
                                <p:cTn id="26" presetID="10" presetClass="exit" presetSubtype="0" fill="hold" grpId="1" nodeType="withEffect">
                                  <p:stCondLst>
                                    <p:cond delay="0"/>
                                  </p:stCondLst>
                                  <p:childTnLst>
                                    <p:animEffect transition="out" filter="fade">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par>
                                <p:cTn id="29" presetID="10" presetClass="entr" presetSubtype="0" fill="hold" grpId="2"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 presetClass="emph" presetSubtype="2" fill="hold" nodeType="withEffect">
                                  <p:stCondLst>
                                    <p:cond delay="0"/>
                                  </p:stCondLst>
                                  <p:childTnLst>
                                    <p:animClr clrSpc="rgb" dir="cw">
                                      <p:cBhvr>
                                        <p:cTn id="33" dur="2000" fill="hold"/>
                                        <p:tgtEl>
                                          <p:spTgt spid="16"/>
                                        </p:tgtEl>
                                        <p:attrNameLst>
                                          <p:attrName>fillcolor</p:attrName>
                                        </p:attrNameLst>
                                      </p:cBhvr>
                                      <p:to>
                                        <a:schemeClr val="bg1"/>
                                      </p:to>
                                    </p:animClr>
                                    <p:set>
                                      <p:cBhvr>
                                        <p:cTn id="34" dur="2000" fill="hold"/>
                                        <p:tgtEl>
                                          <p:spTgt spid="16"/>
                                        </p:tgtEl>
                                        <p:attrNameLst>
                                          <p:attrName>fill.type</p:attrName>
                                        </p:attrNameLst>
                                      </p:cBhvr>
                                      <p:to>
                                        <p:strVal val="solid"/>
                                      </p:to>
                                    </p:set>
                                    <p:set>
                                      <p:cBhvr>
                                        <p:cTn id="35" dur="20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audio>
              <p:cMediaNode vol="80000">
                <p:cTn id="36" fill="hold" display="0">
                  <p:stCondLst>
                    <p:cond delay="indefinite"/>
                  </p:stCondLst>
                  <p:endCondLst>
                    <p:cond evt="onStopAudio" delay="0">
                      <p:tgtEl>
                        <p:sldTgt/>
                      </p:tgtEl>
                    </p:cond>
                  </p:endCondLst>
                </p:cTn>
                <p:tgtEl>
                  <p:spTgt spid="3"/>
                </p:tgtEl>
              </p:cMediaNode>
            </p:audio>
          </p:childTnLst>
        </p:cTn>
      </p:par>
    </p:tnLst>
    <p:bldLst>
      <p:bldP spid="17" grpId="0"/>
      <p:bldP spid="17" grpId="1"/>
      <p:bldP spid="18" grpId="0"/>
      <p:bldP spid="18" grpId="1"/>
      <p:bldP spid="18" grpId="2"/>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4" name="Rectangle: Bottom-Right"/>
          <p:cNvSpPr/>
          <p:nvPr/>
        </p:nvSpPr>
        <p:spPr>
          <a:xfrm>
            <a:off x="6264188" y="3507854"/>
            <a:ext cx="2000357" cy="97210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Bottom-Middle"/>
          <p:cNvSpPr/>
          <p:nvPr/>
        </p:nvSpPr>
        <p:spPr>
          <a:xfrm>
            <a:off x="3571829" y="3507854"/>
            <a:ext cx="2000357" cy="97210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Bottom-Left"/>
          <p:cNvSpPr/>
          <p:nvPr/>
        </p:nvSpPr>
        <p:spPr>
          <a:xfrm>
            <a:off x="1007603" y="3507854"/>
            <a:ext cx="2000357" cy="97210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Middle-Right"/>
          <p:cNvSpPr/>
          <p:nvPr/>
        </p:nvSpPr>
        <p:spPr>
          <a:xfrm>
            <a:off x="6264188" y="2068229"/>
            <a:ext cx="2000357" cy="97210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Middel-Middle"/>
          <p:cNvSpPr/>
          <p:nvPr/>
        </p:nvSpPr>
        <p:spPr>
          <a:xfrm>
            <a:off x="3571829" y="2068229"/>
            <a:ext cx="2000357" cy="972108"/>
          </a:xfrm>
          <a:prstGeom prst="round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rPr>
              <a:t>PENTECOST</a:t>
            </a:r>
            <a:endParaRPr lang="en-GB" dirty="0">
              <a:solidFill>
                <a:schemeClr val="tx1"/>
              </a:solidFill>
            </a:endParaRPr>
          </a:p>
        </p:txBody>
      </p:sp>
      <p:sp>
        <p:nvSpPr>
          <p:cNvPr id="40" name="Rectangle: Middel-Left"/>
          <p:cNvSpPr/>
          <p:nvPr/>
        </p:nvSpPr>
        <p:spPr>
          <a:xfrm>
            <a:off x="1007604" y="2068229"/>
            <a:ext cx="2000357" cy="97210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Top-Right"/>
          <p:cNvSpPr/>
          <p:nvPr/>
        </p:nvSpPr>
        <p:spPr>
          <a:xfrm>
            <a:off x="6264188" y="628603"/>
            <a:ext cx="2000357" cy="97210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Top-Middle"/>
          <p:cNvSpPr/>
          <p:nvPr/>
        </p:nvSpPr>
        <p:spPr>
          <a:xfrm>
            <a:off x="3571829" y="628603"/>
            <a:ext cx="2000357" cy="97210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Top-Left"/>
          <p:cNvSpPr/>
          <p:nvPr/>
        </p:nvSpPr>
        <p:spPr>
          <a:xfrm>
            <a:off x="1007602" y="628603"/>
            <a:ext cx="2000357" cy="97210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Connector: North-West"/>
          <p:cNvCxnSpPr/>
          <p:nvPr/>
        </p:nvCxnSpPr>
        <p:spPr>
          <a:xfrm flipH="1" flipV="1">
            <a:off x="2965010" y="1557196"/>
            <a:ext cx="670886" cy="565843"/>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Connector: West"/>
          <p:cNvCxnSpPr>
            <a:endCxn id="40" idx="3"/>
          </p:cNvCxnSpPr>
          <p:nvPr/>
        </p:nvCxnSpPr>
        <p:spPr>
          <a:xfrm flipH="1" flipV="1">
            <a:off x="3007961" y="2554283"/>
            <a:ext cx="563868" cy="6013"/>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Connector: South-West"/>
          <p:cNvCxnSpPr/>
          <p:nvPr/>
        </p:nvCxnSpPr>
        <p:spPr>
          <a:xfrm flipH="1">
            <a:off x="2965010" y="2987644"/>
            <a:ext cx="670887" cy="574895"/>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Connector: South"/>
          <p:cNvCxnSpPr>
            <a:endCxn id="41" idx="0"/>
          </p:cNvCxnSpPr>
          <p:nvPr/>
        </p:nvCxnSpPr>
        <p:spPr>
          <a:xfrm>
            <a:off x="4572000" y="3053439"/>
            <a:ext cx="8" cy="454415"/>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Connector: South-East"/>
          <p:cNvCxnSpPr/>
          <p:nvPr/>
        </p:nvCxnSpPr>
        <p:spPr>
          <a:xfrm>
            <a:off x="5542255" y="2987644"/>
            <a:ext cx="758957" cy="574895"/>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or: East"/>
          <p:cNvCxnSpPr>
            <a:stCxn id="3" idx="3"/>
            <a:endCxn id="39" idx="1"/>
          </p:cNvCxnSpPr>
          <p:nvPr/>
        </p:nvCxnSpPr>
        <p:spPr>
          <a:xfrm>
            <a:off x="5572186" y="2554283"/>
            <a:ext cx="692002" cy="0"/>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Connector: North East"/>
          <p:cNvCxnSpPr/>
          <p:nvPr/>
        </p:nvCxnSpPr>
        <p:spPr>
          <a:xfrm flipV="1">
            <a:off x="5542255" y="1557196"/>
            <a:ext cx="758957" cy="565843"/>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Connector: North"/>
          <p:cNvCxnSpPr>
            <a:endCxn id="38" idx="2"/>
          </p:cNvCxnSpPr>
          <p:nvPr/>
        </p:nvCxnSpPr>
        <p:spPr>
          <a:xfrm flipV="1">
            <a:off x="4572008" y="1600711"/>
            <a:ext cx="0" cy="455810"/>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PageNumber"/>
          <p:cNvSpPr txBox="1">
            <a:spLocks/>
          </p:cNvSpPr>
          <p:nvPr/>
        </p:nvSpPr>
        <p:spPr>
          <a:xfrm>
            <a:off x="8640000" y="4680000"/>
            <a:ext cx="360000" cy="360000"/>
          </a:xfrm>
          <a:prstGeom prst="rect">
            <a:avLst/>
          </a:prstGeom>
          <a:solidFill>
            <a:schemeClr val="bg1">
              <a:lumMod val="95000"/>
            </a:schemeClr>
          </a:solidFill>
          <a:ln w="25400">
            <a:solidFill>
              <a:schemeClr val="tx1"/>
            </a:solidFill>
          </a:ln>
        </p:spPr>
        <p:txBody>
          <a:bodyPr wrap="none" rtlCol="0" anchor="ctr" anchorCtr="1">
            <a:noAutofit/>
          </a:bodyPr>
          <a:lstStyle/>
          <a:p>
            <a:pPr algn="ctr"/>
            <a:r>
              <a:rPr lang="en-GB" sz="900" b="1" dirty="0">
                <a:latin typeface="Arial" pitchFamily="34" charset="0"/>
                <a:cs typeface="Arial" pitchFamily="34" charset="0"/>
              </a:rPr>
              <a:t>R</a:t>
            </a:r>
            <a:r>
              <a:rPr lang="en-GB" sz="900" b="1" dirty="0" smtClean="0">
                <a:latin typeface="Arial" pitchFamily="34" charset="0"/>
                <a:cs typeface="Arial" pitchFamily="34" charset="0"/>
              </a:rPr>
              <a:t>-1</a:t>
            </a:r>
          </a:p>
          <a:p>
            <a:pPr algn="ctr"/>
            <a:r>
              <a:rPr lang="en-GB" sz="900" b="1" dirty="0" smtClean="0">
                <a:latin typeface="Arial" pitchFamily="34" charset="0"/>
                <a:cs typeface="Arial" pitchFamily="34" charset="0"/>
              </a:rPr>
              <a:t>S-04</a:t>
            </a:r>
            <a:endParaRPr lang="en-GB" sz="900" b="1" dirty="0">
              <a:latin typeface="Arial" pitchFamily="34" charset="0"/>
              <a:cs typeface="Arial" pitchFamily="34" charset="0"/>
            </a:endParaRPr>
          </a:p>
        </p:txBody>
      </p:sp>
      <p:sp>
        <p:nvSpPr>
          <p:cNvPr id="7" name="Textbox: Tool instructions"/>
          <p:cNvSpPr txBox="1"/>
          <p:nvPr/>
        </p:nvSpPr>
        <p:spPr>
          <a:xfrm>
            <a:off x="5136315" y="4912668"/>
            <a:ext cx="2255746"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up arrow to return to the lesson</a:t>
            </a:r>
          </a:p>
        </p:txBody>
      </p:sp>
      <p:sp>
        <p:nvSpPr>
          <p:cNvPr id="29" name="TextBox: date"/>
          <p:cNvSpPr txBox="1"/>
          <p:nvPr/>
        </p:nvSpPr>
        <p:spPr>
          <a:xfrm>
            <a:off x="3440410" y="4698299"/>
            <a:ext cx="1382110" cy="276999"/>
          </a:xfrm>
          <a:prstGeom prst="rect">
            <a:avLst/>
          </a:prstGeom>
          <a:noFill/>
        </p:spPr>
        <p:txBody>
          <a:bodyPr wrap="none" rtlCol="0">
            <a:spAutoFit/>
          </a:bodyPr>
          <a:lstStyle/>
          <a:p>
            <a:r>
              <a:rPr lang="en-NZ" sz="1200" dirty="0" smtClean="0">
                <a:latin typeface="Arial" panose="020B0604020202020204" pitchFamily="34" charset="0"/>
                <a:ea typeface="Adobe Heiti Std R" pitchFamily="34" charset="-128"/>
                <a:cs typeface="Arial" panose="020B0604020202020204" pitchFamily="34" charset="0"/>
              </a:rPr>
              <a:t>Date: _________</a:t>
            </a:r>
            <a:endParaRPr lang="en-GB" sz="1200" dirty="0">
              <a:latin typeface="Arial" panose="020B0604020202020204" pitchFamily="34" charset="0"/>
              <a:ea typeface="Adobe Heiti Std R" pitchFamily="34" charset="-128"/>
              <a:cs typeface="Arial" panose="020B0604020202020204" pitchFamily="34" charset="0"/>
            </a:endParaRPr>
          </a:p>
        </p:txBody>
      </p:sp>
      <p:sp>
        <p:nvSpPr>
          <p:cNvPr id="30" name="TextBox: name"/>
          <p:cNvSpPr txBox="1"/>
          <p:nvPr/>
        </p:nvSpPr>
        <p:spPr>
          <a:xfrm>
            <a:off x="1397843" y="4698299"/>
            <a:ext cx="1992853" cy="276999"/>
          </a:xfrm>
          <a:prstGeom prst="rect">
            <a:avLst/>
          </a:prstGeom>
          <a:noFill/>
        </p:spPr>
        <p:txBody>
          <a:bodyPr wrap="none" rtlCol="0">
            <a:spAutoFit/>
          </a:bodyPr>
          <a:lstStyle/>
          <a:p>
            <a:r>
              <a:rPr lang="en-NZ" sz="1200" dirty="0" smtClean="0">
                <a:latin typeface="Arial" panose="020B0604020202020204" pitchFamily="34" charset="0"/>
                <a:ea typeface="Adobe Heiti Std R" pitchFamily="34" charset="-128"/>
                <a:cs typeface="Arial" panose="020B0604020202020204" pitchFamily="34" charset="0"/>
              </a:rPr>
              <a:t>Name: _______________</a:t>
            </a:r>
            <a:endParaRPr lang="en-GB" sz="1200" dirty="0">
              <a:latin typeface="Arial" panose="020B0604020202020204" pitchFamily="34" charset="0"/>
              <a:ea typeface="Adobe Heiti Std R" pitchFamily="34" charset="-128"/>
              <a:cs typeface="Arial" panose="020B0604020202020204" pitchFamily="34" charset="0"/>
            </a:endParaRPr>
          </a:p>
        </p:txBody>
      </p:sp>
      <p:sp>
        <p:nvSpPr>
          <p:cNvPr id="31" name="Action Button: Up">
            <a:hlinkClick r:id="rId3" action="ppaction://hlinksldjump" highlightClick="1"/>
          </p:cNvPr>
          <p:cNvSpPr/>
          <p:nvPr/>
        </p:nvSpPr>
        <p:spPr>
          <a:xfrm rot="16200000">
            <a:off x="8100000" y="4680000"/>
            <a:ext cx="360000"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863293" y="0"/>
            <a:ext cx="7417415" cy="646331"/>
          </a:xfrm>
          <a:prstGeom prst="rect">
            <a:avLst/>
          </a:prstGeom>
        </p:spPr>
        <p:txBody>
          <a:bodyPr wrap="none">
            <a:spAutoFit/>
          </a:bodyPr>
          <a:lstStyle/>
          <a:p>
            <a:r>
              <a:rPr lang="en-NZ" sz="3600" dirty="0">
                <a:latin typeface="Arial" panose="020B0604020202020204" pitchFamily="34" charset="0"/>
                <a:ea typeface="Calibri" panose="020F0502020204030204" pitchFamily="34" charset="0"/>
                <a:cs typeface="Arial" panose="020B0604020202020204" pitchFamily="34" charset="0"/>
              </a:rPr>
              <a:t>Recapping what Pentecost is about</a:t>
            </a:r>
            <a:endParaRPr lang="en-NZ" sz="3600" dirty="0">
              <a:latin typeface="Arial" panose="020B0604020202020204" pitchFamily="34" charset="0"/>
              <a:cs typeface="Arial" panose="020B0604020202020204" pitchFamily="34" charset="0"/>
            </a:endParaRPr>
          </a:p>
        </p:txBody>
      </p:sp>
      <p:sp>
        <p:nvSpPr>
          <p:cNvPr id="32" name="TextBox: Worksheet Indication"/>
          <p:cNvSpPr txBox="1"/>
          <p:nvPr/>
        </p:nvSpPr>
        <p:spPr>
          <a:xfrm>
            <a:off x="0" y="4783500"/>
            <a:ext cx="1260000" cy="360000"/>
          </a:xfrm>
          <a:prstGeom prst="rect">
            <a:avLst/>
          </a:prstGeom>
          <a:noFill/>
          <a:ln w="0">
            <a:noFill/>
          </a:ln>
        </p:spPr>
        <p:txBody>
          <a:bodyPr wrap="square" rtlCol="0">
            <a:noAutofit/>
          </a:bodyPr>
          <a:lstStyle/>
          <a:p>
            <a:r>
              <a:rPr lang="en-GB" sz="1600" b="1" dirty="0" smtClean="0">
                <a:latin typeface="Arial" pitchFamily="34" charset="0"/>
                <a:cs typeface="Arial" pitchFamily="34" charset="0"/>
              </a:rPr>
              <a:t>Worksheet</a:t>
            </a:r>
            <a:endParaRPr lang="en-GB" sz="1600" b="1" dirty="0">
              <a:latin typeface="Arial" pitchFamily="34" charset="0"/>
              <a:cs typeface="Arial" pitchFamily="34" charset="0"/>
            </a:endParaRPr>
          </a:p>
        </p:txBody>
      </p:sp>
    </p:spTree>
    <p:extLst>
      <p:ext uri="{BB962C8B-B14F-4D97-AF65-F5344CB8AC3E}">
        <p14:creationId xmlns:p14="http://schemas.microsoft.com/office/powerpoint/2010/main" val="29320730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p:cNvSpPr>
            <a:spLocks noGrp="1"/>
          </p:cNvSpPr>
          <p:nvPr>
            <p:ph type="ctrTitle"/>
          </p:nvPr>
        </p:nvSpPr>
        <p:spPr>
          <a:xfrm>
            <a:off x="0" y="24519"/>
            <a:ext cx="9144000" cy="523220"/>
          </a:xfrm>
        </p:spPr>
        <p:txBody>
          <a:bodyPr>
            <a:spAutoFit/>
          </a:bodyPr>
          <a:lstStyle/>
          <a:p>
            <a:r>
              <a:rPr lang="en-US" sz="2800" dirty="0">
                <a:ln w="0"/>
                <a:latin typeface="Arial" panose="020B0604020202020204" pitchFamily="34" charset="0"/>
                <a:cs typeface="Arial" panose="020B0604020202020204" pitchFamily="34" charset="0"/>
              </a:rPr>
              <a:t>Prayer for the Gifts of the Holy Spirit </a:t>
            </a:r>
            <a:endParaRPr lang="en-GB" sz="2800" dirty="0">
              <a:ln w="0"/>
              <a:latin typeface="Arial" panose="020B0604020202020204" pitchFamily="34" charset="0"/>
              <a:cs typeface="Arial" panose="020B0604020202020204" pitchFamily="34" charset="0"/>
            </a:endParaRPr>
          </a:p>
        </p:txBody>
      </p:sp>
      <p:sp>
        <p:nvSpPr>
          <p:cNvPr id="4" name="TextBox: PageNumber"/>
          <p:cNvSpPr txBox="1">
            <a:spLocks/>
          </p:cNvSpPr>
          <p:nvPr/>
        </p:nvSpPr>
        <p:spPr>
          <a:xfrm>
            <a:off x="8640000" y="4680000"/>
            <a:ext cx="360000" cy="360000"/>
          </a:xfrm>
          <a:prstGeom prst="rect">
            <a:avLst/>
          </a:prstGeom>
          <a:solidFill>
            <a:schemeClr val="bg1"/>
          </a:solidFill>
          <a:ln w="25400">
            <a:solidFill>
              <a:schemeClr val="tx1"/>
            </a:solidFill>
          </a:ln>
        </p:spPr>
        <p:txBody>
          <a:bodyPr wrap="none" rtlCol="0" anchor="ctr" anchorCtr="1">
            <a:noAutofit/>
          </a:bodyPr>
          <a:lstStyle/>
          <a:p>
            <a:pPr algn="ctr"/>
            <a:r>
              <a:rPr lang="en-GB" sz="900" b="1" dirty="0" smtClean="0">
                <a:latin typeface="Arial" pitchFamily="34" charset="0"/>
                <a:cs typeface="Arial" pitchFamily="34" charset="0"/>
              </a:rPr>
              <a:t>R-1</a:t>
            </a:r>
          </a:p>
          <a:p>
            <a:pPr algn="ctr"/>
            <a:r>
              <a:rPr lang="en-GB" sz="900" b="1" dirty="0" smtClean="0">
                <a:latin typeface="Arial" pitchFamily="34" charset="0"/>
                <a:cs typeface="Arial" pitchFamily="34" charset="0"/>
              </a:rPr>
              <a:t>S-11</a:t>
            </a:r>
            <a:endParaRPr lang="en-GB" sz="900" b="1" dirty="0">
              <a:latin typeface="Arial" pitchFamily="34" charset="0"/>
              <a:cs typeface="Arial" pitchFamily="34" charset="0"/>
            </a:endParaRPr>
          </a:p>
        </p:txBody>
      </p:sp>
      <p:sp>
        <p:nvSpPr>
          <p:cNvPr id="5" name="TextBox 4"/>
          <p:cNvSpPr txBox="1"/>
          <p:nvPr/>
        </p:nvSpPr>
        <p:spPr>
          <a:xfrm>
            <a:off x="221384" y="430504"/>
            <a:ext cx="5656374" cy="4062651"/>
          </a:xfrm>
          <a:prstGeom prst="rect">
            <a:avLst/>
          </a:prstGeom>
          <a:noFill/>
        </p:spPr>
        <p:txBody>
          <a:bodyPr wrap="square" rtlCol="0">
            <a:spAutoFit/>
          </a:bodyPr>
          <a:lstStyle/>
          <a:p>
            <a:pPr algn="ctr"/>
            <a:r>
              <a:rPr lang="en-NZ" sz="1400" b="1" dirty="0">
                <a:latin typeface="Arial" panose="020B0604020202020204" pitchFamily="34" charset="0"/>
                <a:cs typeface="Arial" panose="020B0604020202020204" pitchFamily="34" charset="0"/>
              </a:rPr>
              <a:t>Generous God – I ask </a:t>
            </a:r>
            <a:r>
              <a:rPr lang="en-NZ" sz="1400" b="1" dirty="0" smtClean="0">
                <a:latin typeface="Arial" panose="020B0604020202020204" pitchFamily="34" charset="0"/>
                <a:cs typeface="Arial" panose="020B0604020202020204" pitchFamily="34" charset="0"/>
              </a:rPr>
              <a:t>for:</a:t>
            </a:r>
          </a:p>
          <a:p>
            <a:pPr>
              <a:tabLst>
                <a:tab pos="355600" algn="l"/>
              </a:tabLst>
            </a:pPr>
            <a:r>
              <a:rPr lang="en-NZ" sz="1600" b="1" i="1" dirty="0" err="1" smtClean="0">
                <a:latin typeface="Arial" panose="020B0604020202020204" pitchFamily="34" charset="0"/>
                <a:cs typeface="Arial" panose="020B0604020202020204" pitchFamily="34" charset="0"/>
              </a:rPr>
              <a:t>Te</a:t>
            </a:r>
            <a:r>
              <a:rPr lang="en-NZ" sz="1600" b="1" i="1" dirty="0" smtClean="0">
                <a:latin typeface="Arial" panose="020B0604020202020204" pitchFamily="34" charset="0"/>
                <a:cs typeface="Arial" panose="020B0604020202020204" pitchFamily="34" charset="0"/>
              </a:rPr>
              <a:t> </a:t>
            </a:r>
            <a:r>
              <a:rPr lang="en-NZ" sz="1600" b="1" i="1" dirty="0">
                <a:latin typeface="Arial" panose="020B0604020202020204" pitchFamily="34" charset="0"/>
                <a:cs typeface="Arial" panose="020B0604020202020204" pitchFamily="34" charset="0"/>
              </a:rPr>
              <a:t>Wairua of Wisdom</a:t>
            </a:r>
            <a:endParaRPr lang="en-NZ" sz="1600" i="1" dirty="0">
              <a:latin typeface="Arial" panose="020B0604020202020204" pitchFamily="34" charset="0"/>
              <a:cs typeface="Arial" panose="020B0604020202020204" pitchFamily="34" charset="0"/>
            </a:endParaRPr>
          </a:p>
          <a:p>
            <a:pPr marL="355600">
              <a:tabLst>
                <a:tab pos="355600" algn="l"/>
              </a:tabLst>
            </a:pPr>
            <a:r>
              <a:rPr lang="en-NZ" sz="1200" b="1" dirty="0" smtClean="0">
                <a:latin typeface="Arial" panose="020B0604020202020204" pitchFamily="34" charset="0"/>
                <a:cs typeface="Arial" panose="020B0604020202020204" pitchFamily="34" charset="0"/>
              </a:rPr>
              <a:t>That </a:t>
            </a:r>
            <a:r>
              <a:rPr lang="en-NZ" sz="1200" b="1" dirty="0">
                <a:latin typeface="Arial" panose="020B0604020202020204" pitchFamily="34" charset="0"/>
                <a:cs typeface="Arial" panose="020B0604020202020204" pitchFamily="34" charset="0"/>
              </a:rPr>
              <a:t>I may see things from your point of view and love what you love.</a:t>
            </a:r>
            <a:endParaRPr lang="en-NZ" sz="1200" dirty="0">
              <a:latin typeface="Arial" panose="020B0604020202020204" pitchFamily="34" charset="0"/>
              <a:cs typeface="Arial" panose="020B0604020202020204" pitchFamily="34" charset="0"/>
            </a:endParaRPr>
          </a:p>
          <a:p>
            <a:pPr>
              <a:tabLst>
                <a:tab pos="355600" algn="l"/>
              </a:tabLst>
            </a:pPr>
            <a:r>
              <a:rPr lang="en-NZ" sz="1400" b="1" i="1" dirty="0">
                <a:latin typeface="Arial" panose="020B0604020202020204" pitchFamily="34" charset="0"/>
                <a:cs typeface="Arial" panose="020B0604020202020204" pitchFamily="34" charset="0"/>
              </a:rPr>
              <a:t>The Spirit of Understanding</a:t>
            </a:r>
            <a:endParaRPr lang="en-NZ" sz="1400" i="1" dirty="0">
              <a:latin typeface="Arial" panose="020B0604020202020204" pitchFamily="34" charset="0"/>
              <a:cs typeface="Arial" panose="020B0604020202020204" pitchFamily="34" charset="0"/>
            </a:endParaRPr>
          </a:p>
          <a:p>
            <a:pPr marL="355600">
              <a:tabLst>
                <a:tab pos="355600" algn="l"/>
              </a:tabLst>
            </a:pPr>
            <a:r>
              <a:rPr lang="en-NZ" sz="1200" b="1" dirty="0" smtClean="0">
                <a:latin typeface="Arial" panose="020B0604020202020204" pitchFamily="34" charset="0"/>
                <a:cs typeface="Arial" panose="020B0604020202020204" pitchFamily="34" charset="0"/>
              </a:rPr>
              <a:t>That </a:t>
            </a:r>
            <a:r>
              <a:rPr lang="en-NZ" sz="1200" b="1" dirty="0">
                <a:latin typeface="Arial" panose="020B0604020202020204" pitchFamily="34" charset="0"/>
                <a:cs typeface="Arial" panose="020B0604020202020204" pitchFamily="34" charset="0"/>
              </a:rPr>
              <a:t>I may grow in understanding of your enormous love for me.</a:t>
            </a:r>
            <a:endParaRPr lang="en-NZ" sz="1200" dirty="0">
              <a:latin typeface="Arial" panose="020B0604020202020204" pitchFamily="34" charset="0"/>
              <a:cs typeface="Arial" panose="020B0604020202020204" pitchFamily="34" charset="0"/>
            </a:endParaRPr>
          </a:p>
          <a:p>
            <a:pPr>
              <a:tabLst>
                <a:tab pos="355600" algn="l"/>
              </a:tabLst>
            </a:pPr>
            <a:r>
              <a:rPr lang="en-NZ" sz="1400" b="1" i="1" dirty="0" err="1">
                <a:latin typeface="Arial" panose="020B0604020202020204" pitchFamily="34" charset="0"/>
                <a:cs typeface="Arial" panose="020B0604020202020204" pitchFamily="34" charset="0"/>
              </a:rPr>
              <a:t>Te</a:t>
            </a:r>
            <a:r>
              <a:rPr lang="en-NZ" sz="1400" b="1" i="1" dirty="0">
                <a:latin typeface="Arial" panose="020B0604020202020204" pitchFamily="34" charset="0"/>
                <a:cs typeface="Arial" panose="020B0604020202020204" pitchFamily="34" charset="0"/>
              </a:rPr>
              <a:t> Wairua of Right Judgement</a:t>
            </a:r>
            <a:endParaRPr lang="en-NZ" sz="1400" i="1" dirty="0">
              <a:latin typeface="Arial" panose="020B0604020202020204" pitchFamily="34" charset="0"/>
              <a:cs typeface="Arial" panose="020B0604020202020204" pitchFamily="34" charset="0"/>
            </a:endParaRPr>
          </a:p>
          <a:p>
            <a:pPr marL="355600"/>
            <a:r>
              <a:rPr lang="en-NZ" sz="1200" b="1" dirty="0" smtClean="0">
                <a:latin typeface="Arial" panose="020B0604020202020204" pitchFamily="34" charset="0"/>
                <a:cs typeface="Arial" panose="020B0604020202020204" pitchFamily="34" charset="0"/>
              </a:rPr>
              <a:t>That </a:t>
            </a:r>
            <a:r>
              <a:rPr lang="en-NZ" sz="1200" b="1" dirty="0">
                <a:latin typeface="Arial" panose="020B0604020202020204" pitchFamily="34" charset="0"/>
                <a:cs typeface="Arial" panose="020B0604020202020204" pitchFamily="34" charset="0"/>
              </a:rPr>
              <a:t>I may always use my conscience to choose what is </a:t>
            </a:r>
            <a:r>
              <a:rPr lang="en-NZ" sz="1200" b="1" dirty="0" smtClean="0">
                <a:latin typeface="Arial" panose="020B0604020202020204" pitchFamily="34" charset="0"/>
                <a:cs typeface="Arial" panose="020B0604020202020204" pitchFamily="34" charset="0"/>
              </a:rPr>
              <a:t>right</a:t>
            </a:r>
          </a:p>
          <a:p>
            <a:pPr marL="355600"/>
            <a:r>
              <a:rPr lang="en-NZ" sz="1200" b="1" dirty="0" smtClean="0">
                <a:latin typeface="Arial" panose="020B0604020202020204" pitchFamily="34" charset="0"/>
                <a:cs typeface="Arial" panose="020B0604020202020204" pitchFamily="34" charset="0"/>
              </a:rPr>
              <a:t>and </a:t>
            </a:r>
            <a:r>
              <a:rPr lang="en-NZ" sz="1200" b="1" dirty="0">
                <a:latin typeface="Arial" panose="020B0604020202020204" pitchFamily="34" charset="0"/>
                <a:cs typeface="Arial" panose="020B0604020202020204" pitchFamily="34" charset="0"/>
              </a:rPr>
              <a:t>be ready to listen to good advice.</a:t>
            </a:r>
            <a:endParaRPr lang="en-NZ" sz="1200" dirty="0">
              <a:latin typeface="Arial" panose="020B0604020202020204" pitchFamily="34" charset="0"/>
              <a:cs typeface="Arial" panose="020B0604020202020204" pitchFamily="34" charset="0"/>
            </a:endParaRPr>
          </a:p>
          <a:p>
            <a:pPr>
              <a:tabLst>
                <a:tab pos="355600" algn="l"/>
              </a:tabLst>
            </a:pPr>
            <a:r>
              <a:rPr lang="en-NZ" sz="1400" b="1" i="1" dirty="0" smtClean="0">
                <a:latin typeface="Arial" panose="020B0604020202020204" pitchFamily="34" charset="0"/>
                <a:cs typeface="Arial" panose="020B0604020202020204" pitchFamily="34" charset="0"/>
              </a:rPr>
              <a:t>The </a:t>
            </a:r>
            <a:r>
              <a:rPr lang="en-NZ" sz="1400" b="1" i="1" dirty="0">
                <a:latin typeface="Arial" panose="020B0604020202020204" pitchFamily="34" charset="0"/>
                <a:cs typeface="Arial" panose="020B0604020202020204" pitchFamily="34" charset="0"/>
              </a:rPr>
              <a:t>Spirit of Knowledge</a:t>
            </a:r>
            <a:endParaRPr lang="en-NZ" sz="1400" i="1" dirty="0">
              <a:latin typeface="Arial" panose="020B0604020202020204" pitchFamily="34" charset="0"/>
              <a:cs typeface="Arial" panose="020B0604020202020204" pitchFamily="34" charset="0"/>
            </a:endParaRPr>
          </a:p>
          <a:p>
            <a:pPr marL="182563"/>
            <a:r>
              <a:rPr lang="en-NZ" sz="1200" b="1" dirty="0">
                <a:latin typeface="Arial" panose="020B0604020202020204" pitchFamily="34" charset="0"/>
                <a:cs typeface="Arial" panose="020B0604020202020204" pitchFamily="34" charset="0"/>
              </a:rPr>
              <a:t>That I may continue to seek to know you better and </a:t>
            </a:r>
            <a:r>
              <a:rPr lang="en-NZ" sz="1200" b="1" dirty="0" smtClean="0">
                <a:latin typeface="Arial" panose="020B0604020202020204" pitchFamily="34" charset="0"/>
                <a:cs typeface="Arial" panose="020B0604020202020204" pitchFamily="34" charset="0"/>
              </a:rPr>
              <a:t>deepen</a:t>
            </a:r>
          </a:p>
          <a:p>
            <a:pPr marL="182563"/>
            <a:r>
              <a:rPr lang="en-NZ" sz="1200" b="1" dirty="0" smtClean="0">
                <a:latin typeface="Arial" panose="020B0604020202020204" pitchFamily="34" charset="0"/>
                <a:cs typeface="Arial" panose="020B0604020202020204" pitchFamily="34" charset="0"/>
              </a:rPr>
              <a:t>my </a:t>
            </a:r>
            <a:r>
              <a:rPr lang="en-NZ" sz="1200" b="1" dirty="0">
                <a:latin typeface="Arial" panose="020B0604020202020204" pitchFamily="34" charset="0"/>
                <a:cs typeface="Arial" panose="020B0604020202020204" pitchFamily="34" charset="0"/>
              </a:rPr>
              <a:t>relationship with you.</a:t>
            </a:r>
            <a:endParaRPr lang="en-NZ" sz="1200" dirty="0">
              <a:latin typeface="Arial" panose="020B0604020202020204" pitchFamily="34" charset="0"/>
              <a:cs typeface="Arial" panose="020B0604020202020204" pitchFamily="34" charset="0"/>
            </a:endParaRPr>
          </a:p>
          <a:p>
            <a:pPr>
              <a:tabLst>
                <a:tab pos="355600" algn="l"/>
              </a:tabLst>
            </a:pPr>
            <a:r>
              <a:rPr lang="en-NZ" sz="1400" b="1" i="1" dirty="0" err="1" smtClean="0">
                <a:latin typeface="Arial" panose="020B0604020202020204" pitchFamily="34" charset="0"/>
                <a:cs typeface="Arial" panose="020B0604020202020204" pitchFamily="34" charset="0"/>
              </a:rPr>
              <a:t>Te</a:t>
            </a:r>
            <a:r>
              <a:rPr lang="en-NZ" sz="1400" b="1" i="1" dirty="0" smtClean="0">
                <a:latin typeface="Arial" panose="020B0604020202020204" pitchFamily="34" charset="0"/>
                <a:cs typeface="Arial" panose="020B0604020202020204" pitchFamily="34" charset="0"/>
              </a:rPr>
              <a:t> </a:t>
            </a:r>
            <a:r>
              <a:rPr lang="en-NZ" sz="1400" b="1" i="1" dirty="0">
                <a:latin typeface="Arial" panose="020B0604020202020204" pitchFamily="34" charset="0"/>
                <a:cs typeface="Arial" panose="020B0604020202020204" pitchFamily="34" charset="0"/>
              </a:rPr>
              <a:t>Wairua of Courage</a:t>
            </a:r>
            <a:endParaRPr lang="en-NZ" sz="1400" i="1" dirty="0">
              <a:latin typeface="Arial" panose="020B0604020202020204" pitchFamily="34" charset="0"/>
              <a:cs typeface="Arial" panose="020B0604020202020204" pitchFamily="34" charset="0"/>
            </a:endParaRPr>
          </a:p>
          <a:p>
            <a:pPr marL="182563"/>
            <a:r>
              <a:rPr lang="en-NZ" sz="1200" b="1" dirty="0">
                <a:latin typeface="Arial" panose="020B0604020202020204" pitchFamily="34" charset="0"/>
                <a:cs typeface="Arial" panose="020B0604020202020204" pitchFamily="34" charset="0"/>
              </a:rPr>
              <a:t>That I may have the strength to stand up for what is </a:t>
            </a:r>
            <a:r>
              <a:rPr lang="en-NZ" sz="1200" b="1" dirty="0" err="1" smtClean="0">
                <a:latin typeface="Arial" panose="020B0604020202020204" pitchFamily="34" charset="0"/>
                <a:cs typeface="Arial" panose="020B0604020202020204" pitchFamily="34" charset="0"/>
              </a:rPr>
              <a:t>tika</a:t>
            </a:r>
            <a:endParaRPr lang="en-NZ" sz="1200" b="1" dirty="0">
              <a:latin typeface="Arial" panose="020B0604020202020204" pitchFamily="34" charset="0"/>
              <a:cs typeface="Arial" panose="020B0604020202020204" pitchFamily="34" charset="0"/>
            </a:endParaRPr>
          </a:p>
          <a:p>
            <a:pPr marL="182563"/>
            <a:r>
              <a:rPr lang="en-NZ" sz="1200" b="1" dirty="0" smtClean="0">
                <a:latin typeface="Arial" panose="020B0604020202020204" pitchFamily="34" charset="0"/>
                <a:cs typeface="Arial" panose="020B0604020202020204" pitchFamily="34" charset="0"/>
              </a:rPr>
              <a:t>and </a:t>
            </a:r>
            <a:r>
              <a:rPr lang="en-NZ" sz="1200" b="1" dirty="0">
                <a:latin typeface="Arial" panose="020B0604020202020204" pitchFamily="34" charset="0"/>
                <a:cs typeface="Arial" panose="020B0604020202020204" pitchFamily="34" charset="0"/>
              </a:rPr>
              <a:t>remember you are with me always.</a:t>
            </a:r>
            <a:endParaRPr lang="en-NZ" sz="1200" dirty="0">
              <a:latin typeface="Arial" panose="020B0604020202020204" pitchFamily="34" charset="0"/>
              <a:cs typeface="Arial" panose="020B0604020202020204" pitchFamily="34" charset="0"/>
            </a:endParaRPr>
          </a:p>
          <a:p>
            <a:pPr>
              <a:tabLst>
                <a:tab pos="355600" algn="l"/>
              </a:tabLst>
            </a:pPr>
            <a:r>
              <a:rPr lang="en-NZ" sz="1400" b="1" i="1" dirty="0" smtClean="0">
                <a:latin typeface="Arial" panose="020B0604020202020204" pitchFamily="34" charset="0"/>
                <a:cs typeface="Arial" panose="020B0604020202020204" pitchFamily="34" charset="0"/>
              </a:rPr>
              <a:t>The </a:t>
            </a:r>
            <a:r>
              <a:rPr lang="en-NZ" sz="1400" b="1" i="1" dirty="0">
                <a:latin typeface="Arial" panose="020B0604020202020204" pitchFamily="34" charset="0"/>
                <a:cs typeface="Arial" panose="020B0604020202020204" pitchFamily="34" charset="0"/>
              </a:rPr>
              <a:t>Spirit of Reverence</a:t>
            </a:r>
            <a:endParaRPr lang="en-NZ" sz="1400" i="1" dirty="0">
              <a:latin typeface="Arial" panose="020B0604020202020204" pitchFamily="34" charset="0"/>
              <a:cs typeface="Arial" panose="020B0604020202020204" pitchFamily="34" charset="0"/>
            </a:endParaRPr>
          </a:p>
          <a:p>
            <a:pPr marL="182563"/>
            <a:r>
              <a:rPr lang="en-NZ" sz="1200" b="1" dirty="0">
                <a:latin typeface="Arial" panose="020B0604020202020204" pitchFamily="34" charset="0"/>
                <a:cs typeface="Arial" panose="020B0604020202020204" pitchFamily="34" charset="0"/>
              </a:rPr>
              <a:t>That I may recognise your presence in my life and in all </a:t>
            </a:r>
            <a:r>
              <a:rPr lang="en-NZ" sz="1200" b="1" dirty="0" smtClean="0">
                <a:latin typeface="Arial" panose="020B0604020202020204" pitchFamily="34" charset="0"/>
                <a:cs typeface="Arial" panose="020B0604020202020204" pitchFamily="34" charset="0"/>
              </a:rPr>
              <a:t>creation</a:t>
            </a:r>
          </a:p>
          <a:p>
            <a:pPr marL="182563"/>
            <a:r>
              <a:rPr lang="en-NZ" sz="1200" b="1" dirty="0" smtClean="0">
                <a:latin typeface="Arial" panose="020B0604020202020204" pitchFamily="34" charset="0"/>
                <a:cs typeface="Arial" panose="020B0604020202020204" pitchFamily="34" charset="0"/>
              </a:rPr>
              <a:t>as </a:t>
            </a:r>
            <a:r>
              <a:rPr lang="en-NZ" sz="1200" b="1" dirty="0">
                <a:latin typeface="Arial" panose="020B0604020202020204" pitchFamily="34" charset="0"/>
                <a:cs typeface="Arial" panose="020B0604020202020204" pitchFamily="34" charset="0"/>
              </a:rPr>
              <a:t>the work of your hands.</a:t>
            </a:r>
            <a:endParaRPr lang="en-NZ" sz="1200" dirty="0">
              <a:latin typeface="Arial" panose="020B0604020202020204" pitchFamily="34" charset="0"/>
              <a:cs typeface="Arial" panose="020B0604020202020204" pitchFamily="34" charset="0"/>
            </a:endParaRPr>
          </a:p>
          <a:p>
            <a:pPr>
              <a:tabLst>
                <a:tab pos="355600" algn="l"/>
              </a:tabLst>
            </a:pPr>
            <a:r>
              <a:rPr lang="en-NZ" sz="1400" b="1" i="1" dirty="0" err="1">
                <a:latin typeface="Arial" panose="020B0604020202020204" pitchFamily="34" charset="0"/>
                <a:cs typeface="Arial" panose="020B0604020202020204" pitchFamily="34" charset="0"/>
              </a:rPr>
              <a:t>Te</a:t>
            </a:r>
            <a:r>
              <a:rPr lang="en-NZ" sz="1400" b="1" i="1" dirty="0">
                <a:latin typeface="Arial" panose="020B0604020202020204" pitchFamily="34" charset="0"/>
                <a:cs typeface="Arial" panose="020B0604020202020204" pitchFamily="34" charset="0"/>
              </a:rPr>
              <a:t> Wairua of Wonder and Awe</a:t>
            </a:r>
            <a:endParaRPr lang="en-NZ" sz="1400" i="1" dirty="0">
              <a:latin typeface="Arial" panose="020B0604020202020204" pitchFamily="34" charset="0"/>
              <a:cs typeface="Arial" panose="020B0604020202020204" pitchFamily="34" charset="0"/>
            </a:endParaRPr>
          </a:p>
          <a:p>
            <a:pPr marL="182563">
              <a:tabLst>
                <a:tab pos="355600" algn="l"/>
              </a:tabLst>
            </a:pPr>
            <a:r>
              <a:rPr lang="en-NZ" sz="1200" b="1" dirty="0">
                <a:latin typeface="Arial" panose="020B0604020202020204" pitchFamily="34" charset="0"/>
                <a:cs typeface="Arial" panose="020B0604020202020204" pitchFamily="34" charset="0"/>
              </a:rPr>
              <a:t>That I may grow in appreciation of your glory and </a:t>
            </a:r>
            <a:r>
              <a:rPr lang="en-NZ" sz="1200" b="1" dirty="0" smtClean="0">
                <a:latin typeface="Arial" panose="020B0604020202020204" pitchFamily="34" charset="0"/>
                <a:cs typeface="Arial" panose="020B0604020202020204" pitchFamily="34" charset="0"/>
              </a:rPr>
              <a:t>greatness</a:t>
            </a:r>
          </a:p>
          <a:p>
            <a:pPr marL="182563">
              <a:tabLst>
                <a:tab pos="355600" algn="l"/>
              </a:tabLst>
            </a:pPr>
            <a:r>
              <a:rPr lang="en-NZ" sz="1200" b="1" dirty="0" smtClean="0">
                <a:latin typeface="Arial" panose="020B0604020202020204" pitchFamily="34" charset="0"/>
                <a:cs typeface="Arial" panose="020B0604020202020204" pitchFamily="34" charset="0"/>
              </a:rPr>
              <a:t>and </a:t>
            </a:r>
            <a:r>
              <a:rPr lang="en-NZ" sz="1200" b="1" dirty="0">
                <a:latin typeface="Arial" panose="020B0604020202020204" pitchFamily="34" charset="0"/>
                <a:cs typeface="Arial" panose="020B0604020202020204" pitchFamily="34" charset="0"/>
              </a:rPr>
              <a:t>your holy presence everywhere</a:t>
            </a:r>
            <a:r>
              <a:rPr lang="en-NZ" sz="1200" b="1" dirty="0" smtClean="0">
                <a:latin typeface="Arial" panose="020B0604020202020204" pitchFamily="34" charset="0"/>
                <a:cs typeface="Arial" panose="020B0604020202020204" pitchFamily="34" charset="0"/>
              </a:rPr>
              <a:t>.</a:t>
            </a:r>
            <a:endParaRPr lang="en-NZ" sz="12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5303520" y="960224"/>
            <a:ext cx="3731692" cy="2985353"/>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9" name="TextBox 8"/>
          <p:cNvSpPr txBox="1"/>
          <p:nvPr/>
        </p:nvSpPr>
        <p:spPr>
          <a:xfrm>
            <a:off x="221384" y="4459085"/>
            <a:ext cx="8166289" cy="338554"/>
          </a:xfrm>
          <a:prstGeom prst="rect">
            <a:avLst/>
          </a:prstGeom>
          <a:noFill/>
        </p:spPr>
        <p:txBody>
          <a:bodyPr wrap="square" rtlCol="0">
            <a:spAutoFit/>
          </a:bodyPr>
          <a:lstStyle/>
          <a:p>
            <a:pPr>
              <a:tabLst>
                <a:tab pos="355600" algn="l"/>
              </a:tabLst>
            </a:pPr>
            <a:r>
              <a:rPr lang="en-NZ" sz="1400" b="1" i="1" dirty="0">
                <a:latin typeface="Arial" panose="020B0604020202020204" pitchFamily="34" charset="0"/>
                <a:cs typeface="Arial" panose="020B0604020202020204" pitchFamily="34" charset="0"/>
              </a:rPr>
              <a:t>With praise and thanks I pray that all honour and glory be yours </a:t>
            </a:r>
            <a:r>
              <a:rPr lang="en-NZ" sz="1400" b="1" i="1" dirty="0" smtClean="0">
                <a:latin typeface="Arial" panose="020B0604020202020204" pitchFamily="34" charset="0"/>
                <a:cs typeface="Arial" panose="020B0604020202020204" pitchFamily="34" charset="0"/>
              </a:rPr>
              <a:t>forever. </a:t>
            </a:r>
            <a:r>
              <a:rPr lang="en-NZ" sz="1600" b="1" dirty="0" smtClean="0">
                <a:latin typeface="Arial" panose="020B0604020202020204" pitchFamily="34" charset="0"/>
                <a:cs typeface="Arial" panose="020B0604020202020204" pitchFamily="34" charset="0"/>
              </a:rPr>
              <a:t>AMENE</a:t>
            </a:r>
            <a:endParaRPr lang="en-NZ" sz="1600" dirty="0"/>
          </a:p>
        </p:txBody>
      </p:sp>
      <p:sp>
        <p:nvSpPr>
          <p:cNvPr id="10" name="Textbox: Tool instructions"/>
          <p:cNvSpPr txBox="1"/>
          <p:nvPr/>
        </p:nvSpPr>
        <p:spPr>
          <a:xfrm>
            <a:off x="3444127" y="4912668"/>
            <a:ext cx="2255746"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up arrow to return to the lesson</a:t>
            </a:r>
          </a:p>
        </p:txBody>
      </p:sp>
      <p:sp>
        <p:nvSpPr>
          <p:cNvPr id="11" name="TextBox: date"/>
          <p:cNvSpPr txBox="1"/>
          <p:nvPr/>
        </p:nvSpPr>
        <p:spPr>
          <a:xfrm>
            <a:off x="7617890" y="4066586"/>
            <a:ext cx="1382110" cy="276999"/>
          </a:xfrm>
          <a:prstGeom prst="rect">
            <a:avLst/>
          </a:prstGeom>
          <a:noFill/>
        </p:spPr>
        <p:txBody>
          <a:bodyPr wrap="none" rtlCol="0">
            <a:spAutoFit/>
          </a:bodyPr>
          <a:lstStyle/>
          <a:p>
            <a:r>
              <a:rPr lang="en-NZ" sz="1200" dirty="0" smtClean="0">
                <a:latin typeface="Arial" panose="020B0604020202020204" pitchFamily="34" charset="0"/>
                <a:ea typeface="Adobe Heiti Std R" pitchFamily="34" charset="-128"/>
                <a:cs typeface="Arial" panose="020B0604020202020204" pitchFamily="34" charset="0"/>
              </a:rPr>
              <a:t>Date: _________</a:t>
            </a:r>
            <a:endParaRPr lang="en-GB" sz="1200" dirty="0">
              <a:latin typeface="Arial" panose="020B0604020202020204" pitchFamily="34" charset="0"/>
              <a:ea typeface="Adobe Heiti Std R" pitchFamily="34" charset="-128"/>
              <a:cs typeface="Arial" panose="020B0604020202020204" pitchFamily="34" charset="0"/>
            </a:endParaRPr>
          </a:p>
        </p:txBody>
      </p:sp>
      <p:sp>
        <p:nvSpPr>
          <p:cNvPr id="12" name="TextBox: name"/>
          <p:cNvSpPr txBox="1"/>
          <p:nvPr/>
        </p:nvSpPr>
        <p:spPr>
          <a:xfrm>
            <a:off x="5575323" y="4066586"/>
            <a:ext cx="1992853" cy="276999"/>
          </a:xfrm>
          <a:prstGeom prst="rect">
            <a:avLst/>
          </a:prstGeom>
          <a:noFill/>
        </p:spPr>
        <p:txBody>
          <a:bodyPr wrap="none" rtlCol="0">
            <a:spAutoFit/>
          </a:bodyPr>
          <a:lstStyle/>
          <a:p>
            <a:r>
              <a:rPr lang="en-NZ" sz="1200" dirty="0" smtClean="0">
                <a:latin typeface="Arial" panose="020B0604020202020204" pitchFamily="34" charset="0"/>
                <a:ea typeface="Adobe Heiti Std R" pitchFamily="34" charset="-128"/>
                <a:cs typeface="Arial" panose="020B0604020202020204" pitchFamily="34" charset="0"/>
              </a:rPr>
              <a:t>Name: _______________</a:t>
            </a:r>
            <a:endParaRPr lang="en-GB" sz="1200" dirty="0">
              <a:latin typeface="Arial" panose="020B0604020202020204" pitchFamily="34" charset="0"/>
              <a:ea typeface="Adobe Heiti Std R" pitchFamily="34" charset="-128"/>
              <a:cs typeface="Arial" panose="020B0604020202020204" pitchFamily="34" charset="0"/>
            </a:endParaRPr>
          </a:p>
        </p:txBody>
      </p:sp>
      <p:sp>
        <p:nvSpPr>
          <p:cNvPr id="13" name="Action Button: Up">
            <a:hlinkClick r:id="rId5" action="ppaction://hlinksldjump" highlightClick="1"/>
          </p:cNvPr>
          <p:cNvSpPr/>
          <p:nvPr/>
        </p:nvSpPr>
        <p:spPr>
          <a:xfrm rot="16200000">
            <a:off x="8100000" y="4680000"/>
            <a:ext cx="360000"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Worksheet Indication"/>
          <p:cNvSpPr txBox="1"/>
          <p:nvPr/>
        </p:nvSpPr>
        <p:spPr>
          <a:xfrm>
            <a:off x="0" y="4783500"/>
            <a:ext cx="1260000" cy="360000"/>
          </a:xfrm>
          <a:prstGeom prst="rect">
            <a:avLst/>
          </a:prstGeom>
          <a:noFill/>
          <a:ln w="0">
            <a:noFill/>
          </a:ln>
        </p:spPr>
        <p:txBody>
          <a:bodyPr wrap="square" rtlCol="0">
            <a:noAutofit/>
          </a:bodyPr>
          <a:lstStyle/>
          <a:p>
            <a:r>
              <a:rPr lang="en-GB" sz="1600" b="1" dirty="0" smtClean="0">
                <a:latin typeface="Arial" pitchFamily="34" charset="0"/>
                <a:cs typeface="Arial" pitchFamily="34" charset="0"/>
              </a:rPr>
              <a:t>Worksheet</a:t>
            </a:r>
            <a:endParaRPr lang="en-GB" sz="1600" b="1" dirty="0">
              <a:latin typeface="Arial" pitchFamily="34" charset="0"/>
              <a:cs typeface="Arial" pitchFamily="34" charset="0"/>
            </a:endParaRPr>
          </a:p>
        </p:txBody>
      </p:sp>
    </p:spTree>
    <p:extLst>
      <p:ext uri="{BB962C8B-B14F-4D97-AF65-F5344CB8AC3E}">
        <p14:creationId xmlns:p14="http://schemas.microsoft.com/office/powerpoint/2010/main" val="1316414490"/>
      </p:ext>
    </p:extLst>
  </p:cSld>
  <p:clrMapOvr>
    <a:masterClrMapping/>
  </p:clrMapOvr>
  <p:transition spd="med" advClick="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5" name="Rectangle: 6th Answer"/>
          <p:cNvSpPr/>
          <p:nvPr/>
        </p:nvSpPr>
        <p:spPr>
          <a:xfrm>
            <a:off x="200588" y="3923193"/>
            <a:ext cx="7731460" cy="890343"/>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chemeClr val="tx1"/>
              </a:solidFill>
              <a:latin typeface="Arial" panose="020B0604020202020204" pitchFamily="34" charset="0"/>
              <a:cs typeface="Arial" panose="020B0604020202020204" pitchFamily="34" charset="0"/>
            </a:endParaRPr>
          </a:p>
        </p:txBody>
      </p:sp>
      <p:sp>
        <p:nvSpPr>
          <p:cNvPr id="36" name="Rectangle: 5th Answer"/>
          <p:cNvSpPr/>
          <p:nvPr/>
        </p:nvSpPr>
        <p:spPr>
          <a:xfrm>
            <a:off x="200588" y="3049280"/>
            <a:ext cx="8795287" cy="805752"/>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chemeClr val="tx1"/>
              </a:solidFill>
              <a:latin typeface="Arial" panose="020B0604020202020204" pitchFamily="34" charset="0"/>
              <a:cs typeface="Arial" panose="020B0604020202020204" pitchFamily="34" charset="0"/>
            </a:endParaRPr>
          </a:p>
        </p:txBody>
      </p:sp>
      <p:sp>
        <p:nvSpPr>
          <p:cNvPr id="37" name="Rectangle: 4th Answer"/>
          <p:cNvSpPr/>
          <p:nvPr/>
        </p:nvSpPr>
        <p:spPr>
          <a:xfrm>
            <a:off x="4666554" y="2176522"/>
            <a:ext cx="4329323" cy="807989"/>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chemeClr val="tx1"/>
              </a:solidFill>
              <a:latin typeface="Arial" panose="020B0604020202020204" pitchFamily="34" charset="0"/>
              <a:cs typeface="Arial" panose="020B0604020202020204" pitchFamily="34" charset="0"/>
            </a:endParaRPr>
          </a:p>
        </p:txBody>
      </p:sp>
      <p:sp>
        <p:nvSpPr>
          <p:cNvPr id="38" name="Rectangle: 3rd Answer"/>
          <p:cNvSpPr/>
          <p:nvPr/>
        </p:nvSpPr>
        <p:spPr>
          <a:xfrm>
            <a:off x="200588" y="2176522"/>
            <a:ext cx="4288349" cy="807989"/>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chemeClr val="tx1"/>
              </a:solidFill>
              <a:latin typeface="Arial" panose="020B0604020202020204" pitchFamily="34" charset="0"/>
              <a:cs typeface="Arial" panose="020B0604020202020204" pitchFamily="34" charset="0"/>
            </a:endParaRPr>
          </a:p>
        </p:txBody>
      </p:sp>
      <p:sp>
        <p:nvSpPr>
          <p:cNvPr id="39" name="Rectangle: 2nd Answer"/>
          <p:cNvSpPr/>
          <p:nvPr/>
        </p:nvSpPr>
        <p:spPr>
          <a:xfrm>
            <a:off x="4666554" y="1285248"/>
            <a:ext cx="4329323" cy="819721"/>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chemeClr val="tx1"/>
              </a:solidFill>
              <a:latin typeface="Arial" panose="020B0604020202020204" pitchFamily="34" charset="0"/>
              <a:cs typeface="Arial" panose="020B0604020202020204" pitchFamily="34" charset="0"/>
            </a:endParaRPr>
          </a:p>
        </p:txBody>
      </p:sp>
      <p:sp>
        <p:nvSpPr>
          <p:cNvPr id="40" name="Rectangle: 1st Answer"/>
          <p:cNvSpPr/>
          <p:nvPr/>
        </p:nvSpPr>
        <p:spPr>
          <a:xfrm>
            <a:off x="200588" y="1285248"/>
            <a:ext cx="4288349" cy="819721"/>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1" name="Textbox: Line 6"/>
          <p:cNvSpPr txBox="1"/>
          <p:nvPr/>
        </p:nvSpPr>
        <p:spPr>
          <a:xfrm>
            <a:off x="139828" y="3867172"/>
            <a:ext cx="7792219" cy="230832"/>
          </a:xfrm>
          <a:prstGeom prst="rect">
            <a:avLst/>
          </a:prstGeom>
          <a:noFill/>
        </p:spPr>
        <p:txBody>
          <a:bodyPr wrap="square" rtlCol="0">
            <a:spAutoFit/>
          </a:bodyPr>
          <a:lstStyle/>
          <a:p>
            <a:pPr lvl="0"/>
            <a:r>
              <a:rPr lang="en-NZ" sz="900" dirty="0">
                <a:latin typeface="Arial" panose="020B0604020202020204" pitchFamily="34" charset="0"/>
                <a:cs typeface="Arial" panose="020B0604020202020204" pitchFamily="34" charset="0"/>
              </a:rPr>
              <a:t>Questions I would like to ask about the topics in this resource are …</a:t>
            </a:r>
            <a:endParaRPr lang="en-GB" sz="900" dirty="0">
              <a:latin typeface="Arial" panose="020B0604020202020204" pitchFamily="34" charset="0"/>
              <a:cs typeface="Arial" panose="020B0604020202020204" pitchFamily="34" charset="0"/>
            </a:endParaRPr>
          </a:p>
        </p:txBody>
      </p:sp>
      <p:sp>
        <p:nvSpPr>
          <p:cNvPr id="42" name="Textbox: Line 5"/>
          <p:cNvSpPr txBox="1"/>
          <p:nvPr/>
        </p:nvSpPr>
        <p:spPr>
          <a:xfrm>
            <a:off x="139828" y="3003588"/>
            <a:ext cx="8856045" cy="230832"/>
          </a:xfrm>
          <a:prstGeom prst="rect">
            <a:avLst/>
          </a:prstGeom>
          <a:noFill/>
        </p:spPr>
        <p:txBody>
          <a:bodyPr wrap="square" rtlCol="0">
            <a:spAutoFit/>
          </a:bodyPr>
          <a:lstStyle/>
          <a:p>
            <a:pPr lvl="0"/>
            <a:r>
              <a:rPr lang="en-NZ" sz="900" dirty="0">
                <a:latin typeface="Arial" panose="020B0604020202020204" pitchFamily="34" charset="0"/>
                <a:cs typeface="Arial" panose="020B0604020202020204" pitchFamily="34" charset="0"/>
              </a:rPr>
              <a:t>Which activity do you think helped you to learn best in this resource?</a:t>
            </a:r>
            <a:endParaRPr lang="en-GB" sz="900" dirty="0">
              <a:latin typeface="Arial" panose="020B0604020202020204" pitchFamily="34" charset="0"/>
              <a:cs typeface="Arial" panose="020B0604020202020204" pitchFamily="34" charset="0"/>
            </a:endParaRPr>
          </a:p>
        </p:txBody>
      </p:sp>
      <p:sp>
        <p:nvSpPr>
          <p:cNvPr id="43" name="Textbox: Line 4"/>
          <p:cNvSpPr txBox="1"/>
          <p:nvPr/>
        </p:nvSpPr>
        <p:spPr>
          <a:xfrm>
            <a:off x="4605137" y="2127854"/>
            <a:ext cx="4390737" cy="410882"/>
          </a:xfrm>
          <a:prstGeom prst="rect">
            <a:avLst/>
          </a:prstGeom>
          <a:noFill/>
        </p:spPr>
        <p:txBody>
          <a:bodyPr wrap="square" rtlCol="0">
            <a:spAutoFit/>
          </a:bodyPr>
          <a:lstStyle/>
          <a:p>
            <a:pPr lvl="0">
              <a:lnSpc>
                <a:spcPct val="115000"/>
              </a:lnSpc>
              <a:spcAft>
                <a:spcPts val="1000"/>
              </a:spcAft>
            </a:pPr>
            <a:r>
              <a:rPr lang="en-NZ" sz="900" dirty="0">
                <a:latin typeface="Calibri" panose="020F0502020204030204" pitchFamily="34" charset="0"/>
                <a:ea typeface="Calibri" panose="020F0502020204030204" pitchFamily="34" charset="0"/>
                <a:cs typeface="Times New Roman" panose="02020603050405020304" pitchFamily="18" charset="0"/>
              </a:rPr>
              <a:t>Explain the importance of </a:t>
            </a:r>
            <a:r>
              <a:rPr lang="en-NZ" sz="900" dirty="0" smtClean="0">
                <a:latin typeface="Calibri" panose="020F0502020204030204" pitchFamily="34" charset="0"/>
                <a:ea typeface="Calibri" panose="020F0502020204030204" pitchFamily="34" charset="0"/>
                <a:cs typeface="Times New Roman" panose="02020603050405020304" pitchFamily="18" charset="0"/>
              </a:rPr>
              <a:t>Pentecost </a:t>
            </a:r>
            <a:r>
              <a:rPr lang="en-NZ" sz="900" dirty="0">
                <a:latin typeface="Calibri" panose="020F0502020204030204" pitchFamily="34" charset="0"/>
                <a:ea typeface="Calibri" panose="020F0502020204030204" pitchFamily="34" charset="0"/>
                <a:cs typeface="Times New Roman" panose="02020603050405020304" pitchFamily="18" charset="0"/>
              </a:rPr>
              <a:t>in the life of the Church and in those who follow Jesus today. </a:t>
            </a:r>
            <a:endParaRPr lang="en-NZ"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Textbox: Line 3"/>
          <p:cNvSpPr txBox="1"/>
          <p:nvPr/>
        </p:nvSpPr>
        <p:spPr>
          <a:xfrm>
            <a:off x="139829" y="2127854"/>
            <a:ext cx="4349108" cy="401520"/>
          </a:xfrm>
          <a:prstGeom prst="rect">
            <a:avLst/>
          </a:prstGeom>
          <a:noFill/>
        </p:spPr>
        <p:txBody>
          <a:bodyPr wrap="square" rtlCol="0">
            <a:spAutoFit/>
          </a:bodyPr>
          <a:lstStyle/>
          <a:p>
            <a:pPr lvl="0">
              <a:lnSpc>
                <a:spcPct val="115000"/>
              </a:lnSpc>
              <a:spcAft>
                <a:spcPts val="1000"/>
              </a:spcAft>
            </a:pPr>
            <a:r>
              <a:rPr lang="en-NZ" sz="900" dirty="0">
                <a:latin typeface="Calibri" panose="020F0502020204030204" pitchFamily="34" charset="0"/>
                <a:ea typeface="Calibri" panose="020F0502020204030204" pitchFamily="34" charset="0"/>
                <a:cs typeface="Times New Roman" panose="02020603050405020304" pitchFamily="18" charset="0"/>
              </a:rPr>
              <a:t>Write a reflection on one of the Gifts of the Holy Spirit and how you are aware of it in your life.</a:t>
            </a:r>
            <a:endParaRPr lang="en-NZ"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box: Line 2"/>
          <p:cNvSpPr txBox="1"/>
          <p:nvPr/>
        </p:nvSpPr>
        <p:spPr>
          <a:xfrm>
            <a:off x="4605138" y="1233811"/>
            <a:ext cx="4394862" cy="401520"/>
          </a:xfrm>
          <a:prstGeom prst="rect">
            <a:avLst/>
          </a:prstGeom>
          <a:noFill/>
        </p:spPr>
        <p:txBody>
          <a:bodyPr wrap="square" rtlCol="0">
            <a:spAutoFit/>
          </a:bodyPr>
          <a:lstStyle/>
          <a:p>
            <a:pPr lvl="0">
              <a:lnSpc>
                <a:spcPct val="115000"/>
              </a:lnSpc>
              <a:spcAft>
                <a:spcPts val="1000"/>
              </a:spcAft>
            </a:pPr>
            <a:r>
              <a:rPr lang="en-NZ" sz="900" dirty="0">
                <a:latin typeface="Calibri" panose="020F0502020204030204" pitchFamily="34" charset="0"/>
                <a:ea typeface="Calibri" panose="020F0502020204030204" pitchFamily="34" charset="0"/>
                <a:cs typeface="Times New Roman" panose="02020603050405020304" pitchFamily="18" charset="0"/>
              </a:rPr>
              <a:t>Name the Gifts of the Holy Spirit and describe examples of how you have recognised 2 of them in people you know.</a:t>
            </a:r>
            <a:endParaRPr lang="en-NZ"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Textbox: Line 1"/>
          <p:cNvSpPr txBox="1"/>
          <p:nvPr/>
        </p:nvSpPr>
        <p:spPr>
          <a:xfrm>
            <a:off x="139829" y="1233811"/>
            <a:ext cx="4349108" cy="230832"/>
          </a:xfrm>
          <a:prstGeom prst="rect">
            <a:avLst/>
          </a:prstGeom>
          <a:noFill/>
        </p:spPr>
        <p:txBody>
          <a:bodyPr wrap="square" rtlCol="0">
            <a:spAutoFit/>
          </a:bodyPr>
          <a:lstStyle/>
          <a:p>
            <a:pPr lvl="0"/>
            <a:r>
              <a:rPr lang="en-NZ" sz="900" dirty="0">
                <a:latin typeface="Arial" panose="020B0604020202020204" pitchFamily="34" charset="0"/>
                <a:ea typeface="Calibri" panose="020F0502020204030204" pitchFamily="34" charset="0"/>
                <a:cs typeface="Arial" panose="020B0604020202020204" pitchFamily="34" charset="0"/>
              </a:rPr>
              <a:t>Use the comic strip on Slide 5 to retell the Pentecost story.</a:t>
            </a:r>
            <a:endParaRPr lang="en-US" sz="900" dirty="0">
              <a:latin typeface="Arial" panose="020B0604020202020204" pitchFamily="34" charset="0"/>
              <a:cs typeface="Arial" panose="020B0604020202020204" pitchFamily="34" charset="0"/>
            </a:endParaRPr>
          </a:p>
        </p:txBody>
      </p:sp>
      <p:sp>
        <p:nvSpPr>
          <p:cNvPr id="48" name="TextBox: Date"/>
          <p:cNvSpPr txBox="1"/>
          <p:nvPr/>
        </p:nvSpPr>
        <p:spPr>
          <a:xfrm>
            <a:off x="4818116" y="724112"/>
            <a:ext cx="1908599" cy="369332"/>
          </a:xfrm>
          <a:prstGeom prst="rect">
            <a:avLst/>
          </a:prstGeom>
          <a:noFill/>
        </p:spPr>
        <p:txBody>
          <a:bodyPr wrap="none" rtlCol="0">
            <a:spAutoFit/>
          </a:bodyPr>
          <a:lstStyle/>
          <a:p>
            <a:r>
              <a:rPr lang="en-NZ" b="1" dirty="0" smtClean="0">
                <a:latin typeface="Segoe UI" pitchFamily="34" charset="0"/>
                <a:ea typeface="Segoe UI" pitchFamily="34" charset="0"/>
                <a:cs typeface="Segoe UI" pitchFamily="34" charset="0"/>
              </a:rPr>
              <a:t>Date:____________</a:t>
            </a:r>
            <a:endParaRPr lang="en-GB" b="1" dirty="0">
              <a:latin typeface="Segoe UI" pitchFamily="34" charset="0"/>
              <a:ea typeface="Segoe UI" pitchFamily="34" charset="0"/>
              <a:cs typeface="Segoe UI" pitchFamily="34" charset="0"/>
            </a:endParaRPr>
          </a:p>
        </p:txBody>
      </p:sp>
      <p:sp>
        <p:nvSpPr>
          <p:cNvPr id="49" name="TextBox: Name"/>
          <p:cNvSpPr txBox="1"/>
          <p:nvPr/>
        </p:nvSpPr>
        <p:spPr>
          <a:xfrm>
            <a:off x="431545" y="724112"/>
            <a:ext cx="3583032" cy="369332"/>
          </a:xfrm>
          <a:prstGeom prst="rect">
            <a:avLst/>
          </a:prstGeom>
          <a:noFill/>
        </p:spPr>
        <p:txBody>
          <a:bodyPr wrap="none" rtlCol="0">
            <a:spAutoFit/>
          </a:bodyPr>
          <a:lstStyle/>
          <a:p>
            <a:r>
              <a:rPr lang="en-NZ" b="1" dirty="0" smtClean="0">
                <a:latin typeface="Segoe UI" pitchFamily="34" charset="0"/>
                <a:ea typeface="Segoe UI" pitchFamily="34" charset="0"/>
                <a:cs typeface="Segoe UI" pitchFamily="34" charset="0"/>
              </a:rPr>
              <a:t>Name:____________________________</a:t>
            </a:r>
            <a:endParaRPr lang="en-GB" b="1" dirty="0">
              <a:latin typeface="Segoe UI" pitchFamily="34" charset="0"/>
              <a:ea typeface="Segoe UI" pitchFamily="34" charset="0"/>
              <a:cs typeface="Segoe UI" pitchFamily="34" charset="0"/>
            </a:endParaRPr>
          </a:p>
        </p:txBody>
      </p:sp>
      <p:sp>
        <p:nvSpPr>
          <p:cNvPr id="55" name="Title"/>
          <p:cNvSpPr>
            <a:spLocks noGrp="1"/>
          </p:cNvSpPr>
          <p:nvPr>
            <p:ph type="ctrTitle"/>
          </p:nvPr>
        </p:nvSpPr>
        <p:spPr>
          <a:xfrm>
            <a:off x="0" y="0"/>
            <a:ext cx="9144000" cy="900000"/>
          </a:xfrm>
        </p:spPr>
        <p:txBody>
          <a:bodyPr>
            <a:normAutofit/>
          </a:bodyPr>
          <a:lstStyle/>
          <a:p>
            <a:r>
              <a:rPr lang="en-US" sz="4000" dirty="0">
                <a:ln w="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Check u</a:t>
            </a:r>
            <a:r>
              <a:rPr lang="en-US" sz="4000" dirty="0" smtClean="0">
                <a:ln w="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a:t>
            </a:r>
            <a:endParaRPr lang="en-GB" sz="4000" dirty="0">
              <a:ln w="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10" name="TextBox: PageNumber"/>
          <p:cNvSpPr txBox="1">
            <a:spLocks/>
          </p:cNvSpPr>
          <p:nvPr/>
        </p:nvSpPr>
        <p:spPr>
          <a:xfrm>
            <a:off x="8640000" y="4680000"/>
            <a:ext cx="360000" cy="360000"/>
          </a:xfrm>
          <a:prstGeom prst="rect">
            <a:avLst/>
          </a:prstGeom>
          <a:solidFill>
            <a:schemeClr val="bg1">
              <a:lumMod val="95000"/>
            </a:schemeClr>
          </a:solidFill>
          <a:ln w="25400">
            <a:solidFill>
              <a:schemeClr val="tx1"/>
            </a:solidFill>
          </a:ln>
        </p:spPr>
        <p:txBody>
          <a:bodyPr wrap="none" rtlCol="0" anchor="ctr" anchorCtr="1">
            <a:noAutofit/>
          </a:bodyPr>
          <a:lstStyle/>
          <a:p>
            <a:pPr algn="ctr"/>
            <a:r>
              <a:rPr lang="en-GB" sz="900" b="1" dirty="0" smtClean="0">
                <a:latin typeface="Arial" pitchFamily="34" charset="0"/>
                <a:cs typeface="Arial" pitchFamily="34" charset="0"/>
              </a:rPr>
              <a:t>R-1</a:t>
            </a:r>
          </a:p>
          <a:p>
            <a:pPr algn="ctr"/>
            <a:r>
              <a:rPr lang="en-GB" sz="900" b="1" dirty="0" smtClean="0">
                <a:latin typeface="Arial" pitchFamily="34" charset="0"/>
                <a:cs typeface="Arial" pitchFamily="34" charset="0"/>
              </a:rPr>
              <a:t>S-12</a:t>
            </a:r>
            <a:endParaRPr lang="en-GB" sz="900" b="1" dirty="0">
              <a:latin typeface="Arial" pitchFamily="34" charset="0"/>
              <a:cs typeface="Arial" pitchFamily="34" charset="0"/>
            </a:endParaRPr>
          </a:p>
        </p:txBody>
      </p:sp>
      <p:sp>
        <p:nvSpPr>
          <p:cNvPr id="11" name="Action Button: Up">
            <a:hlinkClick r:id="rId3" action="ppaction://hlinksldjump" highlightClick="1"/>
          </p:cNvPr>
          <p:cNvSpPr/>
          <p:nvPr/>
        </p:nvSpPr>
        <p:spPr>
          <a:xfrm rot="16200000">
            <a:off x="8100000" y="4680000"/>
            <a:ext cx="360000"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Tool instructions"/>
          <p:cNvSpPr txBox="1"/>
          <p:nvPr/>
        </p:nvSpPr>
        <p:spPr>
          <a:xfrm>
            <a:off x="3444144" y="4912668"/>
            <a:ext cx="2255747" cy="230832"/>
          </a:xfrm>
          <a:prstGeom prst="rect">
            <a:avLst/>
          </a:prstGeom>
          <a:noFill/>
        </p:spPr>
        <p:txBody>
          <a:bodyPr wrap="none" rtlCol="0">
            <a:spAutoFit/>
          </a:bodyPr>
          <a:lstStyle/>
          <a:p>
            <a:pPr algn="ctr"/>
            <a:r>
              <a:rPr lang="en-GB" sz="900" dirty="0" smtClean="0">
                <a:latin typeface="Arial" pitchFamily="34" charset="0"/>
                <a:ea typeface="Segoe UI" pitchFamily="34" charset="0"/>
                <a:cs typeface="Arial" pitchFamily="34" charset="0"/>
              </a:rPr>
              <a:t>Click the up arrow to return to the lesson</a:t>
            </a:r>
            <a:endParaRPr lang="en-GB" sz="900" dirty="0">
              <a:latin typeface="Arial" pitchFamily="34" charset="0"/>
              <a:ea typeface="Segoe UI" pitchFamily="34" charset="0"/>
              <a:cs typeface="Arial" pitchFamily="34" charset="0"/>
            </a:endParaRPr>
          </a:p>
        </p:txBody>
      </p:sp>
      <p:sp>
        <p:nvSpPr>
          <p:cNvPr id="13" name="TextBox: Worksheet Indication"/>
          <p:cNvSpPr txBox="1"/>
          <p:nvPr/>
        </p:nvSpPr>
        <p:spPr>
          <a:xfrm>
            <a:off x="0" y="4783500"/>
            <a:ext cx="1260000" cy="360000"/>
          </a:xfrm>
          <a:prstGeom prst="rect">
            <a:avLst/>
          </a:prstGeom>
          <a:noFill/>
          <a:ln w="0">
            <a:noFill/>
          </a:ln>
        </p:spPr>
        <p:txBody>
          <a:bodyPr wrap="square" rtlCol="0">
            <a:noAutofit/>
          </a:bodyPr>
          <a:lstStyle/>
          <a:p>
            <a:r>
              <a:rPr lang="en-GB" sz="1600" b="1" dirty="0" smtClean="0">
                <a:latin typeface="Arial" pitchFamily="34" charset="0"/>
                <a:cs typeface="Arial" pitchFamily="34" charset="0"/>
              </a:rPr>
              <a:t>Worksheet</a:t>
            </a:r>
            <a:endParaRPr lang="en-GB" sz="1600" b="1" dirty="0">
              <a:latin typeface="Arial" pitchFamily="34" charset="0"/>
              <a:cs typeface="Arial" pitchFamily="34" charset="0"/>
            </a:endParaRPr>
          </a:p>
        </p:txBody>
      </p:sp>
      <p:pic>
        <p:nvPicPr>
          <p:cNvPr id="22" name="Picture: Top right"/>
          <p:cNvPicPr>
            <a:picLocks noChangeAspect="1"/>
          </p:cNvPicPr>
          <p:nvPr/>
        </p:nvPicPr>
        <p:blipFill>
          <a:blip r:embed="rId4">
            <a:extLst>
              <a:ext uri="{BEBA8EAE-BF5A-486C-A8C5-ECC9F3942E4B}">
                <a14:imgProps xmlns:a14="http://schemas.microsoft.com/office/drawing/2010/main">
                  <a14:imgLayer r:embed="rId5">
                    <a14:imgEffect>
                      <a14:saturation sat="0"/>
                    </a14:imgEffect>
                    <a14:imgEffect>
                      <a14:brightnessContrast bright="20000"/>
                    </a14:imgEffect>
                  </a14:imgLayer>
                </a14:imgProps>
              </a:ext>
            </a:extLst>
          </a:blip>
          <a:stretch>
            <a:fillRect/>
          </a:stretch>
        </p:blipFill>
        <p:spPr>
          <a:xfrm>
            <a:off x="8260422" y="78663"/>
            <a:ext cx="791885" cy="1143227"/>
          </a:xfrm>
          <a:prstGeom prst="rect">
            <a:avLst/>
          </a:prstGeom>
        </p:spPr>
      </p:pic>
    </p:spTree>
    <p:extLst>
      <p:ext uri="{BB962C8B-B14F-4D97-AF65-F5344CB8AC3E}">
        <p14:creationId xmlns:p14="http://schemas.microsoft.com/office/powerpoint/2010/main" val="740161161"/>
      </p:ext>
    </p:extLst>
  </p:cSld>
  <p:clrMapOvr>
    <a:masterClrMapping/>
  </p:clrMapOvr>
  <p:transition spd="med" advClick="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Line 3"/>
          <p:cNvSpPr txBox="1"/>
          <p:nvPr/>
        </p:nvSpPr>
        <p:spPr>
          <a:xfrm>
            <a:off x="859997" y="3261306"/>
            <a:ext cx="7744315" cy="828000"/>
          </a:xfrm>
          <a:prstGeom prst="rect">
            <a:avLst/>
          </a:prstGeom>
          <a:noFill/>
        </p:spPr>
        <p:txBody>
          <a:bodyPr wrap="square" rtlCol="0">
            <a:spAutoFit/>
          </a:bodyPr>
          <a:lstStyle/>
          <a:p>
            <a:pPr lvl="0"/>
            <a:r>
              <a:rPr lang="en-US" sz="2400" i="1" dirty="0" smtClean="0">
                <a:solidFill>
                  <a:srgbClr val="F4E8BD"/>
                </a:solidFill>
                <a:latin typeface="Arial" panose="020B0604020202020204" pitchFamily="34" charset="0"/>
                <a:ea typeface="Adobe Heiti Std R" pitchFamily="34" charset="-128"/>
                <a:cs typeface="Arial" panose="020B0604020202020204" pitchFamily="34" charset="0"/>
              </a:rPr>
              <a:t>identify </a:t>
            </a:r>
            <a:r>
              <a:rPr lang="en-US" sz="2400" i="1" dirty="0">
                <a:solidFill>
                  <a:srgbClr val="F4E8BD"/>
                </a:solidFill>
                <a:latin typeface="Arial" panose="020B0604020202020204" pitchFamily="34" charset="0"/>
                <a:ea typeface="Adobe Heiti Std R" pitchFamily="34" charset="-128"/>
                <a:cs typeface="Arial" panose="020B0604020202020204" pitchFamily="34" charset="0"/>
              </a:rPr>
              <a:t>ways people express one of the gifts </a:t>
            </a:r>
            <a:r>
              <a:rPr lang="en-US" sz="2400" i="1" dirty="0" err="1" smtClean="0">
                <a:solidFill>
                  <a:srgbClr val="F4E8BD"/>
                </a:solidFill>
                <a:latin typeface="Arial" panose="020B0604020202020204" pitchFamily="34" charset="0"/>
                <a:ea typeface="Adobe Heiti Std R" pitchFamily="34" charset="-128"/>
                <a:cs typeface="Arial" panose="020B0604020202020204" pitchFamily="34" charset="0"/>
              </a:rPr>
              <a:t>taonga</a:t>
            </a:r>
            <a:endParaRPr lang="en-US" sz="2400" i="1" dirty="0" smtClean="0">
              <a:solidFill>
                <a:srgbClr val="F4E8BD"/>
              </a:solidFill>
              <a:latin typeface="Arial" panose="020B0604020202020204" pitchFamily="34" charset="0"/>
              <a:ea typeface="Adobe Heiti Std R" pitchFamily="34" charset="-128"/>
              <a:cs typeface="Arial" panose="020B0604020202020204" pitchFamily="34" charset="0"/>
            </a:endParaRPr>
          </a:p>
          <a:p>
            <a:pPr lvl="0"/>
            <a:r>
              <a:rPr lang="en-US" sz="2400" i="1" dirty="0" smtClean="0">
                <a:solidFill>
                  <a:srgbClr val="F4E8BD"/>
                </a:solidFill>
                <a:latin typeface="Arial" panose="020B0604020202020204" pitchFamily="34" charset="0"/>
                <a:ea typeface="Adobe Heiti Std R" pitchFamily="34" charset="-128"/>
                <a:cs typeface="Arial" panose="020B0604020202020204" pitchFamily="34" charset="0"/>
              </a:rPr>
              <a:t>of </a:t>
            </a:r>
            <a:r>
              <a:rPr lang="en-US" sz="2400" i="1" dirty="0">
                <a:solidFill>
                  <a:srgbClr val="F4E8BD"/>
                </a:solidFill>
                <a:latin typeface="Arial" panose="020B0604020202020204" pitchFamily="34" charset="0"/>
                <a:ea typeface="Adobe Heiti Std R" pitchFamily="34" charset="-128"/>
                <a:cs typeface="Arial" panose="020B0604020202020204" pitchFamily="34" charset="0"/>
              </a:rPr>
              <a:t>the Holy Spirit in their </a:t>
            </a:r>
            <a:r>
              <a:rPr lang="en-US" sz="2400" i="1" dirty="0" smtClean="0">
                <a:solidFill>
                  <a:srgbClr val="F4E8BD"/>
                </a:solidFill>
                <a:latin typeface="Arial" panose="020B0604020202020204" pitchFamily="34" charset="0"/>
                <a:ea typeface="Adobe Heiti Std R" pitchFamily="34" charset="-128"/>
                <a:cs typeface="Arial" panose="020B0604020202020204" pitchFamily="34" charset="0"/>
              </a:rPr>
              <a:t>lives </a:t>
            </a:r>
            <a:endParaRPr lang="en-GB" sz="2400" i="1" dirty="0">
              <a:solidFill>
                <a:srgbClr val="F4E8BD"/>
              </a:solidFill>
              <a:latin typeface="Arial" panose="020B0604020202020204" pitchFamily="34" charset="0"/>
              <a:ea typeface="Adobe Heiti Std R" pitchFamily="34" charset="-128"/>
              <a:cs typeface="Arial" panose="020B0604020202020204" pitchFamily="34" charset="0"/>
            </a:endParaRPr>
          </a:p>
        </p:txBody>
      </p:sp>
      <p:sp>
        <p:nvSpPr>
          <p:cNvPr id="8" name="Textbox: Line 2"/>
          <p:cNvSpPr txBox="1"/>
          <p:nvPr/>
        </p:nvSpPr>
        <p:spPr>
          <a:xfrm>
            <a:off x="859997" y="2696658"/>
            <a:ext cx="7744315" cy="468000"/>
          </a:xfrm>
          <a:prstGeom prst="rect">
            <a:avLst/>
          </a:prstGeom>
          <a:noFill/>
        </p:spPr>
        <p:txBody>
          <a:bodyPr wrap="square" rtlCol="0">
            <a:spAutoFit/>
          </a:bodyPr>
          <a:lstStyle/>
          <a:p>
            <a:pPr lvl="0"/>
            <a:r>
              <a:rPr lang="en-US" sz="2400" i="1" dirty="0" smtClean="0">
                <a:solidFill>
                  <a:srgbClr val="F4E8BD"/>
                </a:solidFill>
                <a:latin typeface="Arial" panose="020B0604020202020204" pitchFamily="34" charset="0"/>
                <a:ea typeface="Adobe Heiti Std R" pitchFamily="34" charset="-128"/>
                <a:cs typeface="Arial" panose="020B0604020202020204" pitchFamily="34" charset="0"/>
              </a:rPr>
              <a:t>identify </a:t>
            </a:r>
            <a:r>
              <a:rPr lang="en-US" sz="2400" i="1" dirty="0">
                <a:solidFill>
                  <a:srgbClr val="F4E8BD"/>
                </a:solidFill>
                <a:latin typeface="Arial" panose="020B0604020202020204" pitchFamily="34" charset="0"/>
                <a:ea typeface="Adobe Heiti Std R" pitchFamily="34" charset="-128"/>
                <a:cs typeface="Arial" panose="020B0604020202020204" pitchFamily="34" charset="0"/>
              </a:rPr>
              <a:t>the gifts of the Holy Spirit </a:t>
            </a:r>
            <a:r>
              <a:rPr lang="en-US" sz="2400" i="1" dirty="0" err="1">
                <a:solidFill>
                  <a:srgbClr val="F4E8BD"/>
                </a:solidFill>
                <a:latin typeface="Arial" panose="020B0604020202020204" pitchFamily="34" charset="0"/>
                <a:ea typeface="Adobe Heiti Std R" pitchFamily="34" charset="-128"/>
                <a:cs typeface="Arial" panose="020B0604020202020204" pitchFamily="34" charset="0"/>
              </a:rPr>
              <a:t>Te</a:t>
            </a:r>
            <a:r>
              <a:rPr lang="en-US" sz="2400" i="1" dirty="0">
                <a:solidFill>
                  <a:srgbClr val="F4E8BD"/>
                </a:solidFill>
                <a:latin typeface="Arial" panose="020B0604020202020204" pitchFamily="34" charset="0"/>
                <a:ea typeface="Adobe Heiti Std R" pitchFamily="34" charset="-128"/>
                <a:cs typeface="Arial" panose="020B0604020202020204" pitchFamily="34" charset="0"/>
              </a:rPr>
              <a:t> Wairua </a:t>
            </a:r>
            <a:r>
              <a:rPr lang="en-US" sz="2400" i="1" dirty="0" err="1">
                <a:solidFill>
                  <a:srgbClr val="F4E8BD"/>
                </a:solidFill>
                <a:latin typeface="Arial" panose="020B0604020202020204" pitchFamily="34" charset="0"/>
                <a:ea typeface="Adobe Heiti Std R" pitchFamily="34" charset="-128"/>
                <a:cs typeface="Arial" panose="020B0604020202020204" pitchFamily="34" charset="0"/>
              </a:rPr>
              <a:t>Tapu</a:t>
            </a:r>
            <a:endParaRPr lang="en-GB" sz="2400" i="1" dirty="0">
              <a:solidFill>
                <a:srgbClr val="F4E8BD"/>
              </a:solidFill>
              <a:latin typeface="Arial" panose="020B0604020202020204" pitchFamily="34" charset="0"/>
              <a:ea typeface="Adobe Heiti Std R" pitchFamily="34" charset="-128"/>
              <a:cs typeface="Arial" panose="020B0604020202020204" pitchFamily="34" charset="0"/>
            </a:endParaRPr>
          </a:p>
        </p:txBody>
      </p:sp>
      <p:sp>
        <p:nvSpPr>
          <p:cNvPr id="9" name="Textbox: Line 1"/>
          <p:cNvSpPr txBox="1"/>
          <p:nvPr/>
        </p:nvSpPr>
        <p:spPr>
          <a:xfrm>
            <a:off x="859997" y="2132011"/>
            <a:ext cx="7958884" cy="468000"/>
          </a:xfrm>
          <a:prstGeom prst="rect">
            <a:avLst/>
          </a:prstGeom>
          <a:noFill/>
        </p:spPr>
        <p:txBody>
          <a:bodyPr wrap="square" rtlCol="0">
            <a:spAutoFit/>
          </a:bodyPr>
          <a:lstStyle/>
          <a:p>
            <a:pPr marL="0" lvl="1">
              <a:spcAft>
                <a:spcPts val="1800"/>
              </a:spcAft>
            </a:pPr>
            <a:r>
              <a:rPr lang="en-US" sz="2400" i="1" dirty="0">
                <a:solidFill>
                  <a:srgbClr val="F4E8BD"/>
                </a:solidFill>
                <a:latin typeface="Arial" panose="020B0604020202020204" pitchFamily="34" charset="0"/>
                <a:cs typeface="Arial" panose="020B0604020202020204" pitchFamily="34" charset="0"/>
              </a:rPr>
              <a:t>r</a:t>
            </a:r>
            <a:r>
              <a:rPr lang="en-US" sz="2400" i="1" dirty="0" smtClean="0">
                <a:solidFill>
                  <a:srgbClr val="F4E8BD"/>
                </a:solidFill>
                <a:latin typeface="Arial" panose="020B0604020202020204" pitchFamily="34" charset="0"/>
                <a:cs typeface="Arial" panose="020B0604020202020204" pitchFamily="34" charset="0"/>
              </a:rPr>
              <a:t>ecall </a:t>
            </a:r>
            <a:r>
              <a:rPr lang="en-US" sz="2400" i="1" dirty="0">
                <a:solidFill>
                  <a:srgbClr val="F4E8BD"/>
                </a:solidFill>
                <a:latin typeface="Arial" panose="020B0604020202020204" pitchFamily="34" charset="0"/>
                <a:cs typeface="Arial" panose="020B0604020202020204" pitchFamily="34" charset="0"/>
              </a:rPr>
              <a:t>the Pentecost story</a:t>
            </a:r>
            <a:endParaRPr lang="en-GB" sz="2400" i="1" dirty="0">
              <a:solidFill>
                <a:srgbClr val="F4E8BD"/>
              </a:solidFill>
              <a:latin typeface="Arial" panose="020B0604020202020204" pitchFamily="34" charset="0"/>
              <a:ea typeface="Adobe Heiti Std R" pitchFamily="34" charset="-128"/>
              <a:cs typeface="Arial" panose="020B0604020202020204" pitchFamily="34" charset="0"/>
            </a:endParaRPr>
          </a:p>
        </p:txBody>
      </p:sp>
      <p:sp>
        <p:nvSpPr>
          <p:cNvPr id="20" name="Shape: Border 3"/>
          <p:cNvSpPr/>
          <p:nvPr/>
        </p:nvSpPr>
        <p:spPr>
          <a:xfrm>
            <a:off x="859997" y="3261305"/>
            <a:ext cx="7964689" cy="864000"/>
          </a:xfrm>
          <a:prstGeom prst="rect">
            <a:avLst/>
          </a:prstGeom>
          <a:solidFill>
            <a:srgbClr val="33CC33">
              <a:alpha val="0"/>
            </a:srgbClr>
          </a:solidFill>
          <a:ln>
            <a:solidFill>
              <a:schemeClr val="bg1">
                <a:lumMod val="50000"/>
                <a:alpha val="49804"/>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a typeface="Adobe Heiti Std R" pitchFamily="34" charset="-128"/>
              <a:cs typeface="Arial" panose="020B0604020202020204" pitchFamily="34" charset="0"/>
            </a:endParaRPr>
          </a:p>
        </p:txBody>
      </p:sp>
      <p:sp>
        <p:nvSpPr>
          <p:cNvPr id="11" name="Shape: Border 2"/>
          <p:cNvSpPr/>
          <p:nvPr/>
        </p:nvSpPr>
        <p:spPr>
          <a:xfrm>
            <a:off x="859997" y="2696658"/>
            <a:ext cx="7964689" cy="504000"/>
          </a:xfrm>
          <a:prstGeom prst="rect">
            <a:avLst/>
          </a:prstGeom>
          <a:solidFill>
            <a:srgbClr val="33CC33">
              <a:alpha val="0"/>
            </a:srgbClr>
          </a:solidFill>
          <a:ln>
            <a:solidFill>
              <a:schemeClr val="bg1">
                <a:lumMod val="50000"/>
                <a:alpha val="49804"/>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a typeface="Adobe Heiti Std R" pitchFamily="34" charset="-128"/>
              <a:cs typeface="Arial" panose="020B0604020202020204" pitchFamily="34" charset="0"/>
            </a:endParaRPr>
          </a:p>
        </p:txBody>
      </p:sp>
      <p:sp>
        <p:nvSpPr>
          <p:cNvPr id="12" name="Shape: Border 1"/>
          <p:cNvSpPr/>
          <p:nvPr/>
        </p:nvSpPr>
        <p:spPr>
          <a:xfrm>
            <a:off x="859997" y="2132011"/>
            <a:ext cx="7964689" cy="504000"/>
          </a:xfrm>
          <a:prstGeom prst="rect">
            <a:avLst/>
          </a:prstGeom>
          <a:solidFill>
            <a:srgbClr val="33CC33">
              <a:alpha val="0"/>
            </a:srgbClr>
          </a:solidFill>
          <a:ln>
            <a:solidFill>
              <a:schemeClr val="bg1">
                <a:lumMod val="50000"/>
                <a:alpha val="49804"/>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ea typeface="Adobe Heiti Std R" pitchFamily="34" charset="-128"/>
              <a:cs typeface="Arial" panose="020B0604020202020204" pitchFamily="34" charset="0"/>
            </a:endParaRPr>
          </a:p>
        </p:txBody>
      </p:sp>
      <p:sp>
        <p:nvSpPr>
          <p:cNvPr id="21" name="Shape: Number 3"/>
          <p:cNvSpPr txBox="1"/>
          <p:nvPr/>
        </p:nvSpPr>
        <p:spPr>
          <a:xfrm>
            <a:off x="395536" y="3284514"/>
            <a:ext cx="458780" cy="461665"/>
          </a:xfrm>
          <a:prstGeom prst="rect">
            <a:avLst/>
          </a:prstGeom>
          <a:noFill/>
        </p:spPr>
        <p:txBody>
          <a:bodyPr wrap="none" rtlCol="0">
            <a:spAutoFit/>
          </a:bodyPr>
          <a:lstStyle/>
          <a:p>
            <a:r>
              <a:rPr lang="en-US" sz="2400" i="1" dirty="0">
                <a:solidFill>
                  <a:srgbClr val="F4E8BD"/>
                </a:solidFill>
                <a:latin typeface="Arial" panose="020B0604020202020204" pitchFamily="34" charset="0"/>
                <a:ea typeface="Adobe Heiti Std R" pitchFamily="34" charset="-128"/>
                <a:cs typeface="Arial" panose="020B0604020202020204" pitchFamily="34" charset="0"/>
              </a:rPr>
              <a:t>3</a:t>
            </a:r>
            <a:r>
              <a:rPr lang="en-US" sz="2400" i="1" dirty="0" smtClean="0">
                <a:solidFill>
                  <a:srgbClr val="F4E8BD"/>
                </a:solidFill>
                <a:latin typeface="Arial" panose="020B0604020202020204" pitchFamily="34" charset="0"/>
                <a:ea typeface="Adobe Heiti Std R" pitchFamily="34" charset="-128"/>
                <a:cs typeface="Arial" panose="020B0604020202020204" pitchFamily="34" charset="0"/>
              </a:rPr>
              <a:t>)</a:t>
            </a:r>
            <a:endParaRPr lang="en-GB" sz="2400" i="1" dirty="0">
              <a:solidFill>
                <a:srgbClr val="F4E8BD"/>
              </a:solidFill>
              <a:latin typeface="Arial" panose="020B0604020202020204" pitchFamily="34" charset="0"/>
              <a:ea typeface="Adobe Heiti Std R" pitchFamily="34" charset="-128"/>
              <a:cs typeface="Arial" panose="020B0604020202020204" pitchFamily="34" charset="0"/>
            </a:endParaRPr>
          </a:p>
        </p:txBody>
      </p:sp>
      <p:sp>
        <p:nvSpPr>
          <p:cNvPr id="14" name="Shape: Number 2"/>
          <p:cNvSpPr txBox="1"/>
          <p:nvPr/>
        </p:nvSpPr>
        <p:spPr>
          <a:xfrm>
            <a:off x="395536" y="2689179"/>
            <a:ext cx="458780" cy="461665"/>
          </a:xfrm>
          <a:prstGeom prst="rect">
            <a:avLst/>
          </a:prstGeom>
          <a:noFill/>
        </p:spPr>
        <p:txBody>
          <a:bodyPr wrap="none" rtlCol="0">
            <a:spAutoFit/>
          </a:bodyPr>
          <a:lstStyle/>
          <a:p>
            <a:r>
              <a:rPr lang="en-US" sz="2400" i="1" dirty="0">
                <a:solidFill>
                  <a:srgbClr val="F4E8BD"/>
                </a:solidFill>
                <a:latin typeface="Arial" panose="020B0604020202020204" pitchFamily="34" charset="0"/>
                <a:ea typeface="Adobe Heiti Std R" pitchFamily="34" charset="-128"/>
                <a:cs typeface="Arial" panose="020B0604020202020204" pitchFamily="34" charset="0"/>
              </a:rPr>
              <a:t>2</a:t>
            </a:r>
            <a:r>
              <a:rPr lang="en-US" sz="2400" i="1" dirty="0" smtClean="0">
                <a:solidFill>
                  <a:srgbClr val="F4E8BD"/>
                </a:solidFill>
                <a:latin typeface="Arial" panose="020B0604020202020204" pitchFamily="34" charset="0"/>
                <a:ea typeface="Adobe Heiti Std R" pitchFamily="34" charset="-128"/>
                <a:cs typeface="Arial" panose="020B0604020202020204" pitchFamily="34" charset="0"/>
              </a:rPr>
              <a:t>)</a:t>
            </a:r>
            <a:endParaRPr lang="en-GB" sz="2400" i="1" dirty="0">
              <a:solidFill>
                <a:srgbClr val="F4E8BD"/>
              </a:solidFill>
              <a:latin typeface="Arial" panose="020B0604020202020204" pitchFamily="34" charset="0"/>
              <a:ea typeface="Adobe Heiti Std R" pitchFamily="34" charset="-128"/>
              <a:cs typeface="Arial" panose="020B0604020202020204" pitchFamily="34" charset="0"/>
            </a:endParaRPr>
          </a:p>
        </p:txBody>
      </p:sp>
      <p:sp>
        <p:nvSpPr>
          <p:cNvPr id="15" name="Shape: Number 1"/>
          <p:cNvSpPr txBox="1"/>
          <p:nvPr/>
        </p:nvSpPr>
        <p:spPr>
          <a:xfrm>
            <a:off x="395536" y="2135826"/>
            <a:ext cx="458780" cy="461665"/>
          </a:xfrm>
          <a:prstGeom prst="rect">
            <a:avLst/>
          </a:prstGeom>
          <a:noFill/>
        </p:spPr>
        <p:txBody>
          <a:bodyPr wrap="none" rtlCol="0">
            <a:spAutoFit/>
          </a:bodyPr>
          <a:lstStyle/>
          <a:p>
            <a:r>
              <a:rPr lang="en-US" sz="2400" i="1" dirty="0" smtClean="0">
                <a:solidFill>
                  <a:srgbClr val="F4E8BD"/>
                </a:solidFill>
                <a:latin typeface="Arial" panose="020B0604020202020204" pitchFamily="34" charset="0"/>
                <a:ea typeface="Adobe Heiti Std R" pitchFamily="34" charset="-128"/>
                <a:cs typeface="Arial" panose="020B0604020202020204" pitchFamily="34" charset="0"/>
              </a:rPr>
              <a:t>1)</a:t>
            </a:r>
            <a:endParaRPr lang="en-GB" sz="2400" i="1" dirty="0">
              <a:solidFill>
                <a:srgbClr val="F4E8BD"/>
              </a:solidFill>
              <a:latin typeface="Arial" panose="020B0604020202020204" pitchFamily="34" charset="0"/>
              <a:ea typeface="Adobe Heiti Std R" pitchFamily="34" charset="-128"/>
              <a:cs typeface="Arial" panose="020B0604020202020204" pitchFamily="34" charset="0"/>
            </a:endParaRPr>
          </a:p>
        </p:txBody>
      </p:sp>
      <p:sp>
        <p:nvSpPr>
          <p:cNvPr id="3" name="Subtile"/>
          <p:cNvSpPr txBox="1"/>
          <p:nvPr/>
        </p:nvSpPr>
        <p:spPr>
          <a:xfrm>
            <a:off x="539552" y="1622920"/>
            <a:ext cx="2304256" cy="400110"/>
          </a:xfrm>
          <a:prstGeom prst="rect">
            <a:avLst/>
          </a:prstGeom>
          <a:noFill/>
        </p:spPr>
        <p:txBody>
          <a:bodyPr wrap="square" rtlCol="0">
            <a:spAutoFit/>
          </a:bodyPr>
          <a:lstStyle/>
          <a:p>
            <a:r>
              <a:rPr lang="en-NZ" sz="2000" dirty="0" smtClean="0">
                <a:solidFill>
                  <a:srgbClr val="F4E8BD"/>
                </a:solidFill>
                <a:latin typeface="Arial" panose="020B0604020202020204" pitchFamily="34" charset="0"/>
                <a:ea typeface="Adobe Heiti Std R" pitchFamily="34" charset="-128"/>
                <a:cs typeface="Arial" panose="020B0604020202020204" pitchFamily="34" charset="0"/>
              </a:rPr>
              <a:t>The students will:</a:t>
            </a:r>
            <a:endParaRPr lang="en-GB" sz="2000" dirty="0">
              <a:solidFill>
                <a:srgbClr val="F4E8BD"/>
              </a:solidFill>
              <a:latin typeface="Arial" panose="020B0604020202020204" pitchFamily="34" charset="0"/>
              <a:ea typeface="Adobe Heiti Std R" pitchFamily="34" charset="-128"/>
              <a:cs typeface="Arial" panose="020B0604020202020204" pitchFamily="34" charset="0"/>
            </a:endParaRPr>
          </a:p>
        </p:txBody>
      </p:sp>
      <p:pic>
        <p:nvPicPr>
          <p:cNvPr id="7" name="Picture: Top Right"/>
          <p:cNvPicPr>
            <a:picLocks noChangeAspect="1"/>
          </p:cNvPicPr>
          <p:nvPr/>
        </p:nvPicPr>
        <p:blipFill>
          <a:blip r:embed="rId3"/>
          <a:stretch>
            <a:fillRect/>
          </a:stretch>
        </p:blipFill>
        <p:spPr>
          <a:xfrm>
            <a:off x="7791137" y="64218"/>
            <a:ext cx="1293254" cy="1100924"/>
          </a:xfrm>
          <a:prstGeom prst="rect">
            <a:avLst/>
          </a:prstGeom>
        </p:spPr>
      </p:pic>
      <p:sp>
        <p:nvSpPr>
          <p:cNvPr id="2" name="Title"/>
          <p:cNvSpPr>
            <a:spLocks noGrp="1"/>
          </p:cNvSpPr>
          <p:nvPr>
            <p:ph type="ctrTitle"/>
          </p:nvPr>
        </p:nvSpPr>
        <p:spPr>
          <a:xfrm>
            <a:off x="539552" y="85319"/>
            <a:ext cx="7772400" cy="553998"/>
          </a:xfrm>
        </p:spPr>
        <p:txBody>
          <a:bodyPr lIns="0" tIns="0" rIns="0" bIns="0">
            <a:spAutoFit/>
          </a:bodyPr>
          <a:lstStyle/>
          <a:p>
            <a:r>
              <a:rPr lang="en-NZ" sz="3600" dirty="0">
                <a:ln w="0"/>
                <a:solidFill>
                  <a:srgbClr val="F4E8BD"/>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Learning Intentions</a:t>
            </a:r>
            <a:endParaRPr lang="en-GB" sz="3600" dirty="0">
              <a:ln w="0"/>
              <a:solidFill>
                <a:srgbClr val="F4E8BD"/>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4"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R-1</a:t>
            </a:r>
          </a:p>
          <a:p>
            <a:pPr algn="ctr"/>
            <a:r>
              <a:rPr lang="en-GB" sz="900" b="1" dirty="0" smtClean="0">
                <a:solidFill>
                  <a:srgbClr val="002060"/>
                </a:solidFill>
                <a:latin typeface="Arial" pitchFamily="34" charset="0"/>
                <a:cs typeface="Arial" pitchFamily="34" charset="0"/>
              </a:rPr>
              <a:t>S-02</a:t>
            </a:r>
            <a:endParaRPr lang="en-GB" sz="900" b="1" dirty="0">
              <a:solidFill>
                <a:srgbClr val="002060"/>
              </a:solidFill>
              <a:latin typeface="Arial" pitchFamily="34" charset="0"/>
              <a:cs typeface="Arial" pitchFamily="34" charset="0"/>
            </a:endParaRPr>
          </a:p>
        </p:txBody>
      </p:sp>
      <p:sp>
        <p:nvSpPr>
          <p:cNvPr id="5"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Tool instructions"/>
          <p:cNvSpPr txBox="1"/>
          <p:nvPr/>
        </p:nvSpPr>
        <p:spPr>
          <a:xfrm>
            <a:off x="3700608" y="4912668"/>
            <a:ext cx="1742785" cy="230832"/>
          </a:xfrm>
          <a:prstGeom prst="rect">
            <a:avLst/>
          </a:prstGeom>
          <a:noFill/>
        </p:spPr>
        <p:txBody>
          <a:bodyPr wrap="none" rtlCol="0">
            <a:spAutoFit/>
          </a:bodyPr>
          <a:lstStyle/>
          <a:p>
            <a:pPr algn="ctr"/>
            <a:r>
              <a:rPr lang="en-GB" sz="900" dirty="0" smtClean="0">
                <a:solidFill>
                  <a:srgbClr val="F4E8BD"/>
                </a:solidFill>
                <a:latin typeface="Arial" panose="020B0604020202020204" pitchFamily="34" charset="0"/>
                <a:ea typeface="Adobe Heiti Std R" pitchFamily="34" charset="-128"/>
                <a:cs typeface="Arial" panose="020B0604020202020204" pitchFamily="34" charset="0"/>
              </a:rPr>
              <a:t>Click the borders to reveal text</a:t>
            </a:r>
            <a:endParaRPr lang="en-GB" sz="900" dirty="0">
              <a:solidFill>
                <a:srgbClr val="F4E8BD"/>
              </a:solidFill>
              <a:latin typeface="Arial" panose="020B0604020202020204" pitchFamily="34" charset="0"/>
              <a:ea typeface="Adobe Heiti Std R" pitchFamily="34" charset="-128"/>
              <a:cs typeface="Arial" panose="020B0604020202020204" pitchFamily="34" charset="0"/>
            </a:endParaRPr>
          </a:p>
        </p:txBody>
      </p:sp>
    </p:spTree>
    <p:extLst>
      <p:ext uri="{BB962C8B-B14F-4D97-AF65-F5344CB8AC3E}">
        <p14:creationId xmlns:p14="http://schemas.microsoft.com/office/powerpoint/2010/main" val="1393059819"/>
      </p:ext>
    </p:extLst>
  </p:cSld>
  <p:clrMapOvr>
    <a:masterClrMapping/>
  </p:clrMapOvr>
  <p:transition spd="med" advClick="0">
    <p:fade/>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3" presetClass="emph" presetSubtype="2" fill="hold" grpId="0" nodeType="afterEffect">
                                  <p:stCondLst>
                                    <p:cond delay="0"/>
                                  </p:stCondLst>
                                  <p:childTnLst>
                                    <p:animClr clrSpc="rgb" dir="cw">
                                      <p:cBhvr override="childStyle">
                                        <p:cTn id="6" dur="1000" fill="hold"/>
                                        <p:tgtEl>
                                          <p:spTgt spid="9"/>
                                        </p:tgtEl>
                                        <p:attrNameLst>
                                          <p:attrName>style.color</p:attrName>
                                        </p:attrNameLst>
                                      </p:cBhvr>
                                      <p:to>
                                        <a:srgbClr val="969696"/>
                                      </p:to>
                                    </p:animClr>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childTnLst>
              </p:cTn>
              <p:nextCondLst>
                <p:cond evt="onClick" delay="0">
                  <p:tgtEl>
                    <p:spTgt spid="11"/>
                  </p:tgtEl>
                </p:cond>
              </p:nextCondLst>
            </p:seq>
            <p:seq concurrent="1" nextAc="seek">
              <p:cTn id="10" restart="whenNotActive" fill="hold" evtFilter="cancelBubble" nodeType="interactiveSeq">
                <p:stCondLst>
                  <p:cond evt="onClick" delay="0">
                    <p:tgtEl>
                      <p:spTgt spid="20"/>
                    </p:tgtEl>
                  </p:cond>
                </p:stCondLst>
                <p:endSync evt="end" delay="0">
                  <p:rtn val="all"/>
                </p:endSync>
                <p:childTnLst>
                  <p:par>
                    <p:cTn id="11" fill="hold">
                      <p:stCondLst>
                        <p:cond delay="0"/>
                      </p:stCondLst>
                      <p:childTnLst>
                        <p:par>
                          <p:cTn id="12" fill="hold">
                            <p:stCondLst>
                              <p:cond delay="0"/>
                            </p:stCondLst>
                            <p:childTnLst>
                              <p:par>
                                <p:cTn id="13" presetID="3" presetClass="emph" presetSubtype="2" fill="hold" grpId="3" nodeType="afterEffect">
                                  <p:stCondLst>
                                    <p:cond delay="0"/>
                                  </p:stCondLst>
                                  <p:childTnLst>
                                    <p:animClr clrSpc="rgb" dir="cw">
                                      <p:cBhvr override="childStyle">
                                        <p:cTn id="14" dur="1000" fill="hold"/>
                                        <p:tgtEl>
                                          <p:spTgt spid="8"/>
                                        </p:tgtEl>
                                        <p:attrNameLst>
                                          <p:attrName>style.color</p:attrName>
                                        </p:attrNameLst>
                                      </p:cBhvr>
                                      <p:to>
                                        <a:srgbClr val="969696"/>
                                      </p:to>
                                    </p:animClr>
                                  </p:childTnLst>
                                </p:cTn>
                              </p:par>
                              <p:par>
                                <p:cTn id="15" presetID="10"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nextCondLst>
                <p:cond evt="onClick" delay="0">
                  <p:tgtEl>
                    <p:spTgt spid="20"/>
                  </p:tgtEl>
                </p:cond>
              </p:nextCondLst>
            </p:seq>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3" presetClass="emph" presetSubtype="2" fill="hold" grpId="1" nodeType="withEffect">
                                  <p:stCondLst>
                                    <p:cond delay="0"/>
                                  </p:stCondLst>
                                  <p:childTnLst>
                                    <p:animClr clrSpc="rgb" dir="cw">
                                      <p:cBhvr override="childStyle">
                                        <p:cTn id="22" dur="100" fill="hold"/>
                                        <p:tgtEl>
                                          <p:spTgt spid="9"/>
                                        </p:tgtEl>
                                        <p:attrNameLst>
                                          <p:attrName>style.color</p:attrName>
                                        </p:attrNameLst>
                                      </p:cBhvr>
                                      <p:to>
                                        <a:schemeClr val="tx1"/>
                                      </p:to>
                                    </p:animClr>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xit" presetSubtype="0" fill="hold" grpId="2" nodeType="withEffect">
                                  <p:stCondLst>
                                    <p:cond delay="0"/>
                                  </p:stCondLst>
                                  <p:childTnLst>
                                    <p:set>
                                      <p:cBhvr>
                                        <p:cTn id="26"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3" presetClass="emph" presetSubtype="2" fill="hold" grpId="2" nodeType="withEffect">
                                  <p:stCondLst>
                                    <p:cond delay="0"/>
                                  </p:stCondLst>
                                  <p:childTnLst>
                                    <p:animClr clrSpc="rgb" dir="cw">
                                      <p:cBhvr override="childStyle">
                                        <p:cTn id="31" dur="100" fill="hold"/>
                                        <p:tgtEl>
                                          <p:spTgt spid="9"/>
                                        </p:tgtEl>
                                        <p:attrNameLst>
                                          <p:attrName>style.color</p:attrName>
                                        </p:attrNameLst>
                                      </p:cBhvr>
                                      <p:to>
                                        <a:schemeClr val="tx1"/>
                                      </p:to>
                                    </p:animClr>
                                  </p:childTnLst>
                                </p:cTn>
                              </p:par>
                              <p:par>
                                <p:cTn id="32" presetID="1" presetClass="exit" presetSubtype="0" fill="hold" grpId="2" nodeType="withEffect">
                                  <p:stCondLst>
                                    <p:cond delay="0"/>
                                  </p:stCondLst>
                                  <p:childTnLst>
                                    <p:set>
                                      <p:cBhvr>
                                        <p:cTn id="33" dur="1" fill="hold">
                                          <p:stCondLst>
                                            <p:cond delay="0"/>
                                          </p:stCondLst>
                                        </p:cTn>
                                        <p:tgtEl>
                                          <p:spTgt spid="8"/>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18" grpId="0"/>
      <p:bldP spid="18" grpId="1"/>
      <p:bldP spid="18" grpId="2"/>
      <p:bldP spid="8" grpId="0"/>
      <p:bldP spid="8" grpId="1"/>
      <p:bldP spid="8" grpId="2"/>
      <p:bldP spid="8" grpId="3"/>
      <p:bldP spid="9" grpId="0"/>
      <p:bldP spid="9" grpId="1"/>
      <p:bldP spid="9"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cNvPicPr>
            <a:picLocks noChangeAspect="1"/>
          </p:cNvPicPr>
          <p:nvPr/>
        </p:nvPicPr>
        <p:blipFill>
          <a:blip r:embed="rId3"/>
          <a:stretch>
            <a:fillRect/>
          </a:stretch>
        </p:blipFill>
        <p:spPr>
          <a:xfrm>
            <a:off x="283265" y="1143827"/>
            <a:ext cx="6588835" cy="3709877"/>
          </a:xfrm>
          <a:prstGeom prst="rect">
            <a:avLst/>
          </a:prstGeom>
        </p:spPr>
      </p:pic>
      <p:sp>
        <p:nvSpPr>
          <p:cNvPr id="26" name="Shape: Pop-up window"/>
          <p:cNvSpPr/>
          <p:nvPr/>
        </p:nvSpPr>
        <p:spPr>
          <a:xfrm>
            <a:off x="4270385" y="1200534"/>
            <a:ext cx="4562135" cy="3095241"/>
          </a:xfrm>
          <a:prstGeom prst="roundRect">
            <a:avLst>
              <a:gd name="adj" fmla="val 4598"/>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v"/>
            </a:pPr>
            <a:r>
              <a:rPr lang="en-NZ" dirty="0">
                <a:solidFill>
                  <a:srgbClr val="F4E8BD"/>
                </a:solidFill>
              </a:rPr>
              <a:t>Take time to look at the image and reflect on how the life of Christ is celebrated during the Liturgical Year.</a:t>
            </a:r>
          </a:p>
          <a:p>
            <a:pPr marL="285750" lvl="0" indent="-285750">
              <a:buFont typeface="Wingdings" panose="05000000000000000000" pitchFamily="2" charset="2"/>
              <a:buChar char="v"/>
            </a:pPr>
            <a:r>
              <a:rPr lang="en-NZ" dirty="0">
                <a:solidFill>
                  <a:srgbClr val="F4E8BD"/>
                </a:solidFill>
              </a:rPr>
              <a:t>Bring into your mind something you know about each season starting with Advent.</a:t>
            </a:r>
          </a:p>
          <a:p>
            <a:pPr marL="285750" lvl="0" indent="-285750">
              <a:buFont typeface="Wingdings" panose="05000000000000000000" pitchFamily="2" charset="2"/>
              <a:buChar char="v"/>
            </a:pPr>
            <a:r>
              <a:rPr lang="en-NZ" dirty="0">
                <a:solidFill>
                  <a:srgbClr val="F4E8BD"/>
                </a:solidFill>
              </a:rPr>
              <a:t>Share your ideas and explain how the events and the seasons are connected.</a:t>
            </a:r>
          </a:p>
          <a:p>
            <a:pPr marL="285750" lvl="0" indent="-285750">
              <a:buFont typeface="Wingdings" panose="05000000000000000000" pitchFamily="2" charset="2"/>
              <a:buChar char="v"/>
            </a:pPr>
            <a:r>
              <a:rPr lang="en-NZ" dirty="0">
                <a:solidFill>
                  <a:srgbClr val="F4E8BD"/>
                </a:solidFill>
              </a:rPr>
              <a:t>Make a class list of key words and phrases about </a:t>
            </a:r>
            <a:r>
              <a:rPr lang="en-NZ" dirty="0" smtClean="0">
                <a:solidFill>
                  <a:srgbClr val="F4E8BD"/>
                </a:solidFill>
              </a:rPr>
              <a:t>Pentecost.</a:t>
            </a:r>
            <a:endParaRPr lang="en-NZ" dirty="0">
              <a:solidFill>
                <a:srgbClr val="F4E8BD"/>
              </a:solidFill>
            </a:endParaRPr>
          </a:p>
        </p:txBody>
      </p:sp>
      <p:sp>
        <p:nvSpPr>
          <p:cNvPr id="27" name="Shape: Close button"/>
          <p:cNvSpPr/>
          <p:nvPr/>
        </p:nvSpPr>
        <p:spPr>
          <a:xfrm>
            <a:off x="8529450" y="1276263"/>
            <a:ext cx="224727" cy="212172"/>
          </a:xfrm>
          <a:prstGeom prst="roundRect">
            <a:avLst>
              <a:gd name="adj" fmla="val 4121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solidFill>
                  <a:schemeClr val="bg1"/>
                </a:solidFill>
              </a:rPr>
              <a:t>X</a:t>
            </a:r>
            <a:endParaRPr lang="en-GB" dirty="0">
              <a:solidFill>
                <a:schemeClr val="bg1"/>
              </a:solidFill>
            </a:endParaRPr>
          </a:p>
        </p:txBody>
      </p:sp>
      <p:sp>
        <p:nvSpPr>
          <p:cNvPr id="2" name="Title"/>
          <p:cNvSpPr>
            <a:spLocks noGrp="1"/>
          </p:cNvSpPr>
          <p:nvPr>
            <p:ph type="ctrTitle"/>
          </p:nvPr>
        </p:nvSpPr>
        <p:spPr>
          <a:xfrm>
            <a:off x="0" y="79201"/>
            <a:ext cx="9144000" cy="900000"/>
          </a:xfrm>
        </p:spPr>
        <p:txBody>
          <a:bodyPr>
            <a:noAutofit/>
          </a:bodyPr>
          <a:lstStyle/>
          <a:p>
            <a:r>
              <a:rPr lang="en-US" sz="3600" dirty="0">
                <a:ln w="0"/>
                <a:solidFill>
                  <a:srgbClr val="F4E8BD"/>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The Life of Christ </a:t>
            </a:r>
            <a:r>
              <a:rPr lang="en-US" sz="3600" dirty="0" smtClean="0">
                <a:ln w="0"/>
                <a:solidFill>
                  <a:srgbClr val="F4E8BD"/>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celebrated</a:t>
            </a:r>
            <a:br>
              <a:rPr lang="en-US" sz="3600" dirty="0" smtClean="0">
                <a:ln w="0"/>
                <a:solidFill>
                  <a:srgbClr val="F4E8BD"/>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br>
            <a:r>
              <a:rPr lang="en-US" sz="3600" dirty="0" smtClean="0">
                <a:ln w="0"/>
                <a:solidFill>
                  <a:srgbClr val="F4E8BD"/>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throughout </a:t>
            </a:r>
            <a:r>
              <a:rPr lang="en-US" sz="3600" dirty="0">
                <a:ln w="0"/>
                <a:solidFill>
                  <a:srgbClr val="F4E8BD"/>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the Liturgical Year</a:t>
            </a:r>
            <a:endParaRPr lang="en-GB" sz="3600" dirty="0">
              <a:ln w="0"/>
              <a:solidFill>
                <a:srgbClr val="F4E8BD"/>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4"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R-1</a:t>
            </a:r>
          </a:p>
          <a:p>
            <a:pPr algn="ctr"/>
            <a:r>
              <a:rPr lang="en-GB" sz="900" b="1" dirty="0" smtClean="0">
                <a:solidFill>
                  <a:srgbClr val="002060"/>
                </a:solidFill>
                <a:latin typeface="Arial" pitchFamily="34" charset="0"/>
                <a:cs typeface="Arial" pitchFamily="34" charset="0"/>
              </a:rPr>
              <a:t>S-03</a:t>
            </a:r>
            <a:endParaRPr lang="en-GB" sz="900" b="1" dirty="0">
              <a:solidFill>
                <a:srgbClr val="002060"/>
              </a:solidFill>
              <a:latin typeface="Arial" pitchFamily="34" charset="0"/>
              <a:cs typeface="Arial" pitchFamily="34" charset="0"/>
            </a:endParaRPr>
          </a:p>
        </p:txBody>
      </p:sp>
      <p:sp>
        <p:nvSpPr>
          <p:cNvPr id="5"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ction Button: Information">
            <a:hlinkClick r:id="" action="ppaction://noaction" highlightClick="1"/>
          </p:cNvPr>
          <p:cNvSpPr/>
          <p:nvPr/>
        </p:nvSpPr>
        <p:spPr>
          <a:xfrm>
            <a:off x="7092000" y="4680000"/>
            <a:ext cx="360000" cy="360000"/>
          </a:xfrm>
          <a:prstGeom prst="actionButtonInformation">
            <a:avLst/>
          </a:prstGeom>
          <a:solidFill>
            <a:srgbClr val="F2F2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Tool instructions"/>
          <p:cNvSpPr txBox="1"/>
          <p:nvPr/>
        </p:nvSpPr>
        <p:spPr>
          <a:xfrm>
            <a:off x="3508247" y="4912668"/>
            <a:ext cx="2127506" cy="230832"/>
          </a:xfrm>
          <a:prstGeom prst="rect">
            <a:avLst/>
          </a:prstGeom>
          <a:noFill/>
        </p:spPr>
        <p:txBody>
          <a:bodyPr wrap="none" rtlCol="0">
            <a:spAutoFit/>
          </a:bodyPr>
          <a:lstStyle/>
          <a:p>
            <a:pPr algn="ctr"/>
            <a:r>
              <a:rPr lang="en-GB" sz="900" dirty="0">
                <a:solidFill>
                  <a:srgbClr val="F4E8BD"/>
                </a:solidFill>
                <a:latin typeface="Arial" pitchFamily="34" charset="0"/>
                <a:ea typeface="Segoe UI" pitchFamily="34" charset="0"/>
                <a:cs typeface="Arial" pitchFamily="34" charset="0"/>
              </a:rPr>
              <a:t>Click the I-button to reveal information</a:t>
            </a:r>
          </a:p>
        </p:txBody>
      </p:sp>
    </p:spTree>
    <p:extLst>
      <p:ext uri="{BB962C8B-B14F-4D97-AF65-F5344CB8AC3E}">
        <p14:creationId xmlns:p14="http://schemas.microsoft.com/office/powerpoint/2010/main" val="2006877487"/>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childTnLst>
              </p:cTn>
              <p:nextCondLst>
                <p:cond evt="onClick" delay="0">
                  <p:tgtEl>
                    <p:spTgt spid="28"/>
                  </p:tgtEl>
                </p:cond>
              </p:nextCondLst>
            </p:seq>
            <p:seq concurrent="1" nextAc="seek">
              <p:cTn id="17" restart="whenNotActive" fill="hold" evtFilter="cancelBubble" nodeType="interactiveSeq">
                <p:stCondLst>
                  <p:cond evt="onClick" delay="0">
                    <p:tgtEl>
                      <p:spTgt spid="2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1" nodeType="withEffect">
                                  <p:stCondLst>
                                    <p:cond delay="0"/>
                                  </p:stCondLst>
                                  <p:childTnLst>
                                    <p:animEffect transition="out" filter="fade">
                                      <p:cBhvr>
                                        <p:cTn id="21" dur="500"/>
                                        <p:tgtEl>
                                          <p:spTgt spid="26"/>
                                        </p:tgtEl>
                                      </p:cBhvr>
                                    </p:animEffect>
                                    <p:set>
                                      <p:cBhvr>
                                        <p:cTn id="22" dur="1" fill="hold">
                                          <p:stCondLst>
                                            <p:cond delay="499"/>
                                          </p:stCondLst>
                                        </p:cTn>
                                        <p:tgtEl>
                                          <p:spTgt spid="26"/>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27"/>
                                        </p:tgtEl>
                                      </p:cBhvr>
                                    </p:animEffect>
                                    <p:set>
                                      <p:cBhvr>
                                        <p:cTn id="2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6" grpId="0" animBg="1"/>
      <p:bldP spid="26" grpId="1" animBg="1"/>
      <p:bldP spid="27" grpId="0" animBg="1"/>
      <p:bldP spid="2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0" y="49710"/>
            <a:ext cx="9144000" cy="600164"/>
          </a:xfrm>
        </p:spPr>
        <p:txBody>
          <a:bodyPr wrap="square" lIns="0" tIns="0" rIns="0">
            <a:spAutoFit/>
          </a:bodyPr>
          <a:lstStyle/>
          <a:p>
            <a:r>
              <a:rPr lang="en-US" sz="3600" dirty="0">
                <a:ln w="0"/>
                <a:solidFill>
                  <a:srgbClr val="F4E8BD"/>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Recapping what Pentecost is about</a:t>
            </a:r>
            <a:endParaRPr lang="en-GB" sz="3600" dirty="0">
              <a:ln w="0"/>
              <a:solidFill>
                <a:srgbClr val="F4E8BD"/>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4"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R-1</a:t>
            </a:r>
          </a:p>
          <a:p>
            <a:pPr algn="ctr"/>
            <a:r>
              <a:rPr lang="en-GB" sz="900" b="1" dirty="0" smtClean="0">
                <a:solidFill>
                  <a:srgbClr val="002060"/>
                </a:solidFill>
                <a:latin typeface="Arial" pitchFamily="34" charset="0"/>
                <a:cs typeface="Arial" pitchFamily="34" charset="0"/>
              </a:rPr>
              <a:t>S-04</a:t>
            </a:r>
            <a:endParaRPr lang="en-GB" sz="900" b="1" dirty="0">
              <a:solidFill>
                <a:srgbClr val="002060"/>
              </a:solidFill>
              <a:latin typeface="Arial" pitchFamily="34" charset="0"/>
              <a:cs typeface="Arial" pitchFamily="34" charset="0"/>
            </a:endParaRPr>
          </a:p>
        </p:txBody>
      </p:sp>
      <p:sp>
        <p:nvSpPr>
          <p:cNvPr id="5"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ction Button: Worksheet">
            <a:hlinkClick r:id="rId3" action="ppaction://hlinksldjump" highlightClick="1"/>
          </p:cNvPr>
          <p:cNvSpPr/>
          <p:nvPr/>
        </p:nvSpPr>
        <p:spPr>
          <a:xfrm>
            <a:off x="7092000" y="4680000"/>
            <a:ext cx="360000" cy="36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Tool instructions"/>
          <p:cNvSpPr txBox="1"/>
          <p:nvPr/>
        </p:nvSpPr>
        <p:spPr>
          <a:xfrm>
            <a:off x="3123554" y="4912668"/>
            <a:ext cx="2896947" cy="230832"/>
          </a:xfrm>
          <a:prstGeom prst="rect">
            <a:avLst/>
          </a:prstGeom>
          <a:noFill/>
        </p:spPr>
        <p:txBody>
          <a:bodyPr wrap="none" rtlCol="0">
            <a:spAutoFit/>
          </a:bodyPr>
          <a:lstStyle/>
          <a:p>
            <a:pPr algn="ctr"/>
            <a:r>
              <a:rPr lang="en-NZ" sz="900" dirty="0" smtClean="0">
                <a:solidFill>
                  <a:srgbClr val="F4E8BD"/>
                </a:solidFill>
                <a:latin typeface="Arial" panose="020B0604020202020204" pitchFamily="34" charset="0"/>
                <a:ea typeface="Adobe Heiti Std R" pitchFamily="34" charset="-128"/>
                <a:cs typeface="Arial" panose="020B0604020202020204" pitchFamily="34" charset="0"/>
              </a:rPr>
              <a:t>Click on the worksheet button to go to the worksheet.</a:t>
            </a:r>
            <a:endParaRPr lang="en-GB" sz="900" dirty="0">
              <a:solidFill>
                <a:srgbClr val="F4E8BD"/>
              </a:solidFill>
              <a:latin typeface="Arial" panose="020B0604020202020204" pitchFamily="34" charset="0"/>
              <a:ea typeface="Adobe Heiti Std R" pitchFamily="34" charset="-128"/>
              <a:cs typeface="Arial" panose="020B060402020202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835" y="717063"/>
            <a:ext cx="3923176" cy="39629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5" name="Picture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8440" y="717063"/>
            <a:ext cx="2415990" cy="2440476"/>
          </a:xfrm>
          <a:prstGeom prst="roundRect">
            <a:avLst>
              <a:gd name="adj" fmla="val 8594"/>
            </a:avLst>
          </a:prstGeom>
          <a:solidFill>
            <a:srgbClr val="FFFFFF">
              <a:shade val="85000"/>
            </a:srgbClr>
          </a:solidFill>
          <a:ln>
            <a:noFill/>
          </a:ln>
          <a:effectLst>
            <a:reflection blurRad="12700" stA="38000" endPos="62000" dist="5000" dir="5400000" sy="-100000" algn="bl" rotWithShape="0"/>
          </a:effectLst>
        </p:spPr>
      </p:pic>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34860" y="717689"/>
            <a:ext cx="1285140" cy="1298165"/>
          </a:xfrm>
          <a:prstGeom prst="roundRect">
            <a:avLst>
              <a:gd name="adj" fmla="val 8594"/>
            </a:avLst>
          </a:prstGeom>
          <a:solidFill>
            <a:srgbClr val="FFFFFF">
              <a:shade val="85000"/>
            </a:srgbClr>
          </a:solidFill>
          <a:ln>
            <a:noFill/>
          </a:ln>
          <a:effectLst>
            <a:reflection blurRad="12700" stA="38000" endPos="99000" dist="5000" dir="5400000" sy="-100000" algn="bl" rotWithShape="0"/>
          </a:effectLst>
        </p:spPr>
      </p:pic>
    </p:spTree>
    <p:extLst>
      <p:ext uri="{BB962C8B-B14F-4D97-AF65-F5344CB8AC3E}">
        <p14:creationId xmlns:p14="http://schemas.microsoft.com/office/powerpoint/2010/main" val="2110289680"/>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up)">
                                      <p:cBhvr>
                                        <p:cTn id="7" dur="1000"/>
                                        <p:tgtEl>
                                          <p:spTgt spid="46"/>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up)">
                                      <p:cBhvr>
                                        <p:cTn id="11" dur="2000"/>
                                        <p:tgtEl>
                                          <p:spTgt spid="45"/>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cNvPicPr>
            <a:picLocks noChangeAspect="1"/>
          </p:cNvPicPr>
          <p:nvPr/>
        </p:nvPicPr>
        <p:blipFill>
          <a:blip r:embed="rId3"/>
          <a:stretch>
            <a:fillRect/>
          </a:stretch>
        </p:blipFill>
        <p:spPr>
          <a:xfrm>
            <a:off x="1063579" y="635277"/>
            <a:ext cx="7016843" cy="3940967"/>
          </a:xfrm>
          <a:prstGeom prst="rect">
            <a:avLst/>
          </a:prstGeom>
        </p:spPr>
      </p:pic>
      <p:sp>
        <p:nvSpPr>
          <p:cNvPr id="2" name="Title"/>
          <p:cNvSpPr>
            <a:spLocks noGrp="1"/>
          </p:cNvSpPr>
          <p:nvPr>
            <p:ph type="ctrTitle"/>
          </p:nvPr>
        </p:nvSpPr>
        <p:spPr>
          <a:xfrm>
            <a:off x="0" y="-17781"/>
            <a:ext cx="9144000" cy="646331"/>
          </a:xfrm>
        </p:spPr>
        <p:txBody>
          <a:bodyPr>
            <a:spAutoFit/>
          </a:bodyPr>
          <a:lstStyle/>
          <a:p>
            <a:r>
              <a:rPr lang="en-NZ" sz="3600" dirty="0">
                <a:ln w="0"/>
                <a:solidFill>
                  <a:srgbClr val="F4E8BD"/>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The Story of Pentecost</a:t>
            </a:r>
            <a:endParaRPr lang="en-GB" sz="3600" dirty="0">
              <a:ln w="0"/>
              <a:solidFill>
                <a:srgbClr val="F4E8BD"/>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45" name="Action Button: Forward">
            <a:hlinkClick r:id="" action="ppaction://hlinkshowjump?jump=nextslide" highlightClick="1"/>
          </p:cNvPr>
          <p:cNvSpPr/>
          <p:nvPr/>
        </p:nvSpPr>
        <p:spPr>
          <a:xfrm>
            <a:off x="8100000"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R-1</a:t>
            </a:r>
          </a:p>
          <a:p>
            <a:pPr algn="ctr"/>
            <a:r>
              <a:rPr lang="en-GB" sz="900" b="1" dirty="0" smtClean="0">
                <a:solidFill>
                  <a:srgbClr val="002060"/>
                </a:solidFill>
                <a:latin typeface="Arial" pitchFamily="34" charset="0"/>
                <a:cs typeface="Arial" pitchFamily="34" charset="0"/>
              </a:rPr>
              <a:t>S-05</a:t>
            </a:r>
            <a:endParaRPr lang="en-GB" sz="900" b="1" dirty="0">
              <a:solidFill>
                <a:srgbClr val="002060"/>
              </a:solidFill>
              <a:latin typeface="Arial" pitchFamily="34" charset="0"/>
              <a:cs typeface="Arial" pitchFamily="34" charset="0"/>
            </a:endParaRPr>
          </a:p>
        </p:txBody>
      </p:sp>
      <p:sp>
        <p:nvSpPr>
          <p:cNvPr id="19" name="Textbox: Tool instructions"/>
          <p:cNvSpPr txBox="1"/>
          <p:nvPr/>
        </p:nvSpPr>
        <p:spPr>
          <a:xfrm>
            <a:off x="3261395" y="4912668"/>
            <a:ext cx="2621230" cy="230832"/>
          </a:xfrm>
          <a:prstGeom prst="rect">
            <a:avLst/>
          </a:prstGeom>
          <a:noFill/>
        </p:spPr>
        <p:txBody>
          <a:bodyPr wrap="none" rtlCol="0">
            <a:spAutoFit/>
          </a:bodyPr>
          <a:lstStyle/>
          <a:p>
            <a:pPr algn="ctr"/>
            <a:r>
              <a:rPr lang="en-GB" sz="900" dirty="0" smtClean="0">
                <a:solidFill>
                  <a:srgbClr val="F4E8BD"/>
                </a:solidFill>
                <a:latin typeface="Arial" pitchFamily="34" charset="0"/>
                <a:ea typeface="Segoe UI" pitchFamily="34" charset="0"/>
                <a:cs typeface="Arial" pitchFamily="34" charset="0"/>
              </a:rPr>
              <a:t>Click the video button to play ‘Day of Pentecost’</a:t>
            </a:r>
            <a:endParaRPr lang="en-GB" sz="900" dirty="0">
              <a:solidFill>
                <a:srgbClr val="F4E8BD"/>
              </a:solidFill>
              <a:latin typeface="Arial" pitchFamily="34" charset="0"/>
              <a:ea typeface="Segoe UI" pitchFamily="34" charset="0"/>
              <a:cs typeface="Arial" pitchFamily="34" charset="0"/>
            </a:endParaRPr>
          </a:p>
        </p:txBody>
      </p:sp>
      <p:sp>
        <p:nvSpPr>
          <p:cNvPr id="28" name="Action Button: Video">
            <a:hlinkClick r:id="rId4" highlightClick="1"/>
          </p:cNvPr>
          <p:cNvSpPr/>
          <p:nvPr/>
        </p:nvSpPr>
        <p:spPr>
          <a:xfrm>
            <a:off x="7092000" y="4680000"/>
            <a:ext cx="360000" cy="360000"/>
          </a:xfrm>
          <a:prstGeom prst="actionButtonMovi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4814698"/>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500" fill="hold"/>
                                        <p:tgtEl>
                                          <p:spTgt spid="5"/>
                                        </p:tgtEl>
                                        <p:attrNameLst>
                                          <p:attrName>ppt_w</p:attrName>
                                        </p:attrNameLst>
                                      </p:cBhvr>
                                      <p:tavLst>
                                        <p:tav tm="0">
                                          <p:val>
                                            <p:fltVal val="0"/>
                                          </p:val>
                                        </p:tav>
                                        <p:tav tm="100000">
                                          <p:val>
                                            <p:strVal val="#ppt_w"/>
                                          </p:val>
                                        </p:tav>
                                      </p:tavLst>
                                    </p:anim>
                                    <p:anim calcmode="lin" valueType="num">
                                      <p:cBhvr>
                                        <p:cTn id="8" dur="2500" fill="hold"/>
                                        <p:tgtEl>
                                          <p:spTgt spid="5"/>
                                        </p:tgtEl>
                                        <p:attrNameLst>
                                          <p:attrName>ppt_h</p:attrName>
                                        </p:attrNameLst>
                                      </p:cBhvr>
                                      <p:tavLst>
                                        <p:tav tm="0">
                                          <p:val>
                                            <p:fltVal val="0"/>
                                          </p:val>
                                        </p:tav>
                                        <p:tav tm="100000">
                                          <p:val>
                                            <p:strVal val="#ppt_h"/>
                                          </p:val>
                                        </p:tav>
                                      </p:tavLst>
                                    </p:anim>
                                    <p:animEffect transition="in" filter="fade">
                                      <p:cBhvr>
                                        <p:cTn id="9" dur="2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R-1</a:t>
            </a:r>
          </a:p>
          <a:p>
            <a:pPr algn="ctr"/>
            <a:r>
              <a:rPr lang="en-GB" sz="900" b="1" dirty="0" smtClean="0">
                <a:solidFill>
                  <a:srgbClr val="002060"/>
                </a:solidFill>
                <a:latin typeface="Arial" pitchFamily="34" charset="0"/>
                <a:cs typeface="Arial" pitchFamily="34" charset="0"/>
              </a:rPr>
              <a:t>S-06</a:t>
            </a:r>
            <a:endParaRPr lang="en-GB" sz="900" b="1" dirty="0">
              <a:solidFill>
                <a:srgbClr val="002060"/>
              </a:solidFill>
              <a:latin typeface="Arial" pitchFamily="34" charset="0"/>
              <a:cs typeface="Arial" pitchFamily="34" charset="0"/>
            </a:endParaRPr>
          </a:p>
        </p:txBody>
      </p:sp>
      <p:sp>
        <p:nvSpPr>
          <p:cNvPr id="5"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p:cNvPicPr>
            <a:picLocks noChangeAspect="1"/>
          </p:cNvPicPr>
          <p:nvPr/>
        </p:nvPicPr>
        <p:blipFill>
          <a:blip r:embed="rId3"/>
          <a:stretch>
            <a:fillRect/>
          </a:stretch>
        </p:blipFill>
        <p:spPr>
          <a:xfrm>
            <a:off x="938952" y="1127556"/>
            <a:ext cx="6851792" cy="2281500"/>
          </a:xfrm>
          <a:prstGeom prst="rect">
            <a:avLst/>
          </a:prstGeom>
        </p:spPr>
      </p:pic>
      <p:sp>
        <p:nvSpPr>
          <p:cNvPr id="56" name="Shape: Card 1 (bottom)"/>
          <p:cNvSpPr/>
          <p:nvPr/>
        </p:nvSpPr>
        <p:spPr>
          <a:xfrm>
            <a:off x="1444169" y="2919463"/>
            <a:ext cx="6372000" cy="1728000"/>
          </a:xfrm>
          <a:prstGeom prst="roundRect">
            <a:avLst/>
          </a:prstGeom>
          <a:gradFill>
            <a:gsLst>
              <a:gs pos="50000">
                <a:srgbClr val="FCA372"/>
              </a:gs>
              <a:gs pos="100000">
                <a:schemeClr val="bg1"/>
              </a:gs>
            </a:gsLst>
            <a:lin ang="5400000" scaled="1"/>
          </a:gradFill>
          <a:ln w="82550" cmpd="thickThi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dirty="0"/>
              <a:t>The members of the Church down through the centuries are challenged to continue the mission or work of Jesus, using the gifts given by the spirit at the first </a:t>
            </a:r>
            <a:r>
              <a:rPr lang="en-NZ" sz="1600" b="1" dirty="0">
                <a:solidFill>
                  <a:srgbClr val="FF0000"/>
                </a:solidFill>
              </a:rPr>
              <a:t>PENTECOST</a:t>
            </a:r>
            <a:r>
              <a:rPr lang="en-NZ" sz="1600" b="1" dirty="0"/>
              <a:t> to do as he did to build God’s kingdom or reign of justice </a:t>
            </a:r>
            <a:r>
              <a:rPr lang="en-NZ" sz="1600" b="1" dirty="0" err="1"/>
              <a:t>tika</a:t>
            </a:r>
            <a:r>
              <a:rPr lang="en-NZ" sz="1600" b="1" dirty="0"/>
              <a:t>, peace </a:t>
            </a:r>
            <a:r>
              <a:rPr lang="en-NZ" sz="1600" b="1" dirty="0" err="1"/>
              <a:t>rangimarie</a:t>
            </a:r>
            <a:r>
              <a:rPr lang="en-NZ" sz="1600" b="1" dirty="0"/>
              <a:t> and aroha love here on earth. </a:t>
            </a:r>
            <a:r>
              <a:rPr lang="en-NZ" sz="1600" b="1" dirty="0">
                <a:solidFill>
                  <a:srgbClr val="FF0000"/>
                </a:solidFill>
              </a:rPr>
              <a:t>How can young people of your age use the gifts the Holy Spirit has given you to be an active and faithful disciple of Jesus?</a:t>
            </a:r>
            <a:endParaRPr lang="en-NZ" sz="1600" dirty="0">
              <a:solidFill>
                <a:srgbClr val="FF0000"/>
              </a:solidFill>
            </a:endParaRPr>
          </a:p>
        </p:txBody>
      </p:sp>
      <p:sp>
        <p:nvSpPr>
          <p:cNvPr id="55" name="Shape: Card 2"/>
          <p:cNvSpPr/>
          <p:nvPr/>
        </p:nvSpPr>
        <p:spPr>
          <a:xfrm>
            <a:off x="1291769" y="2767063"/>
            <a:ext cx="6372000" cy="1728000"/>
          </a:xfrm>
          <a:prstGeom prst="roundRect">
            <a:avLst/>
          </a:prstGeom>
          <a:gradFill>
            <a:gsLst>
              <a:gs pos="50000">
                <a:srgbClr val="FCA372"/>
              </a:gs>
              <a:gs pos="100000">
                <a:schemeClr val="bg1"/>
              </a:gs>
            </a:gsLst>
            <a:lin ang="5400000" scaled="1"/>
          </a:gradFill>
          <a:ln w="82550" cmpd="thickThi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a:t>It was through the Holy Spirit coming down at </a:t>
            </a:r>
            <a:r>
              <a:rPr lang="en-NZ" b="1" dirty="0">
                <a:solidFill>
                  <a:srgbClr val="FF0000"/>
                </a:solidFill>
              </a:rPr>
              <a:t>PENTECOST</a:t>
            </a:r>
            <a:r>
              <a:rPr lang="en-NZ" b="1" dirty="0"/>
              <a:t> and filling the first followers of Jesus with spiritual gifts that enabled the Church to be established on earth. This is why </a:t>
            </a:r>
            <a:r>
              <a:rPr lang="en-NZ" b="1" dirty="0">
                <a:solidFill>
                  <a:srgbClr val="FF0000"/>
                </a:solidFill>
              </a:rPr>
              <a:t>PENTECOST</a:t>
            </a:r>
            <a:r>
              <a:rPr lang="en-NZ" b="1" dirty="0"/>
              <a:t> is recognised as the birthday of the </a:t>
            </a:r>
            <a:r>
              <a:rPr lang="en-NZ" b="1" dirty="0" smtClean="0"/>
              <a:t>Church.</a:t>
            </a:r>
            <a:br>
              <a:rPr lang="en-NZ" b="1" dirty="0" smtClean="0"/>
            </a:br>
            <a:r>
              <a:rPr lang="en-NZ" b="1" dirty="0" smtClean="0">
                <a:solidFill>
                  <a:srgbClr val="FF0000"/>
                </a:solidFill>
              </a:rPr>
              <a:t>How </a:t>
            </a:r>
            <a:r>
              <a:rPr lang="en-NZ" b="1" dirty="0">
                <a:solidFill>
                  <a:srgbClr val="FF0000"/>
                </a:solidFill>
              </a:rPr>
              <a:t>old is the Catholic Church now?</a:t>
            </a:r>
            <a:endParaRPr lang="en-NZ" dirty="0">
              <a:solidFill>
                <a:srgbClr val="FF0000"/>
              </a:solidFill>
            </a:endParaRPr>
          </a:p>
        </p:txBody>
      </p:sp>
      <p:sp>
        <p:nvSpPr>
          <p:cNvPr id="54" name="Shape: Card 3"/>
          <p:cNvSpPr/>
          <p:nvPr/>
        </p:nvSpPr>
        <p:spPr>
          <a:xfrm>
            <a:off x="1139369" y="2614663"/>
            <a:ext cx="6372000" cy="1728000"/>
          </a:xfrm>
          <a:prstGeom prst="roundRect">
            <a:avLst/>
          </a:prstGeom>
          <a:gradFill>
            <a:gsLst>
              <a:gs pos="50000">
                <a:srgbClr val="FCA372"/>
              </a:gs>
              <a:gs pos="100000">
                <a:schemeClr val="bg1"/>
              </a:gs>
            </a:gsLst>
            <a:lin ang="5400000" scaled="1"/>
          </a:gradFill>
          <a:ln w="82550" cmpd="thickThi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a:t>The people present at </a:t>
            </a:r>
            <a:r>
              <a:rPr lang="en-NZ" b="1" dirty="0">
                <a:solidFill>
                  <a:srgbClr val="FF0000"/>
                </a:solidFill>
              </a:rPr>
              <a:t>PENTECOST</a:t>
            </a:r>
            <a:r>
              <a:rPr lang="en-NZ" b="1" dirty="0"/>
              <a:t> were about 120 followers of Christ including the </a:t>
            </a:r>
            <a:r>
              <a:rPr lang="en-NZ" b="1" dirty="0" smtClean="0"/>
              <a:t>11 </a:t>
            </a:r>
            <a:r>
              <a:rPr lang="en-NZ" b="1" dirty="0"/>
              <a:t>apostles and Matthias, who was Judas Iscariot's replacement, Jesus’ </a:t>
            </a:r>
            <a:r>
              <a:rPr lang="en-NZ" b="1" dirty="0" smtClean="0"/>
              <a:t>mother, Mary, </a:t>
            </a:r>
            <a:r>
              <a:rPr lang="en-NZ" b="1" dirty="0"/>
              <a:t>and various other women disciples. </a:t>
            </a:r>
            <a:r>
              <a:rPr lang="en-NZ" b="1" dirty="0">
                <a:solidFill>
                  <a:srgbClr val="FF0000"/>
                </a:solidFill>
              </a:rPr>
              <a:t>Who recorded the Pentecost events in the Acts of the Apostles? Was the author an eye witness?</a:t>
            </a:r>
            <a:endParaRPr lang="en-NZ" dirty="0">
              <a:solidFill>
                <a:srgbClr val="FF0000"/>
              </a:solidFill>
            </a:endParaRPr>
          </a:p>
        </p:txBody>
      </p:sp>
      <p:sp>
        <p:nvSpPr>
          <p:cNvPr id="53" name="Shape: Card 4"/>
          <p:cNvSpPr/>
          <p:nvPr/>
        </p:nvSpPr>
        <p:spPr>
          <a:xfrm>
            <a:off x="986969" y="2462263"/>
            <a:ext cx="6372000" cy="1728000"/>
          </a:xfrm>
          <a:prstGeom prst="roundRect">
            <a:avLst/>
          </a:prstGeom>
          <a:gradFill>
            <a:gsLst>
              <a:gs pos="50000">
                <a:srgbClr val="FCA372"/>
              </a:gs>
              <a:gs pos="100000">
                <a:schemeClr val="bg1"/>
              </a:gs>
            </a:gsLst>
            <a:lin ang="5400000" scaled="1"/>
          </a:gradFill>
          <a:ln w="82550" cmpd="thickThi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dirty="0">
                <a:solidFill>
                  <a:schemeClr val="bg1"/>
                </a:solidFill>
              </a:rPr>
              <a:t>The</a:t>
            </a:r>
            <a:r>
              <a:rPr lang="en-NZ" sz="1600" b="1" dirty="0">
                <a:solidFill>
                  <a:srgbClr val="F4E8BD"/>
                </a:solidFill>
              </a:rPr>
              <a:t> </a:t>
            </a:r>
            <a:r>
              <a:rPr lang="en-NZ" sz="1600" b="1" dirty="0">
                <a:solidFill>
                  <a:srgbClr val="FF0000"/>
                </a:solidFill>
              </a:rPr>
              <a:t>PENTECOST</a:t>
            </a:r>
            <a:r>
              <a:rPr lang="en-NZ" sz="1600" b="1" dirty="0">
                <a:solidFill>
                  <a:srgbClr val="F4E8BD"/>
                </a:solidFill>
              </a:rPr>
              <a:t> </a:t>
            </a:r>
            <a:r>
              <a:rPr lang="en-NZ" sz="1600" b="1" dirty="0">
                <a:solidFill>
                  <a:schemeClr val="bg1"/>
                </a:solidFill>
              </a:rPr>
              <a:t>story is recorded in the 2nd Chapter of the  Acts of the Apostles. It took place 50 days after the resurrection around 9am in the upper room where the Last Supper was shared. It coincided with Shavuot, the Jewish festival of Weeks.</a:t>
            </a:r>
            <a:br>
              <a:rPr lang="en-NZ" sz="1600" b="1" dirty="0">
                <a:solidFill>
                  <a:schemeClr val="bg1"/>
                </a:solidFill>
              </a:rPr>
            </a:br>
            <a:r>
              <a:rPr lang="en-NZ" sz="1600" b="1" dirty="0">
                <a:solidFill>
                  <a:srgbClr val="FF0000"/>
                </a:solidFill>
              </a:rPr>
              <a:t>What was the first sign that the disciples were filled with </a:t>
            </a:r>
            <a:r>
              <a:rPr lang="en-NZ" sz="1600" b="1" dirty="0" smtClean="0">
                <a:solidFill>
                  <a:srgbClr val="FF0000"/>
                </a:solidFill>
              </a:rPr>
              <a:t>the</a:t>
            </a:r>
            <a:br>
              <a:rPr lang="en-NZ" sz="1600" b="1" dirty="0" smtClean="0">
                <a:solidFill>
                  <a:srgbClr val="FF0000"/>
                </a:solidFill>
              </a:rPr>
            </a:br>
            <a:r>
              <a:rPr lang="en-NZ" sz="1600" b="1" dirty="0" smtClean="0">
                <a:solidFill>
                  <a:srgbClr val="FF0000"/>
                </a:solidFill>
              </a:rPr>
              <a:t>Holy </a:t>
            </a:r>
            <a:r>
              <a:rPr lang="en-NZ" sz="1600" b="1" dirty="0">
                <a:solidFill>
                  <a:srgbClr val="FF0000"/>
                </a:solidFill>
              </a:rPr>
              <a:t>Spirit? (Acts 2:4).</a:t>
            </a:r>
          </a:p>
        </p:txBody>
      </p:sp>
      <p:sp>
        <p:nvSpPr>
          <p:cNvPr id="52" name="Shape: Card 5 (top)"/>
          <p:cNvSpPr/>
          <p:nvPr/>
        </p:nvSpPr>
        <p:spPr>
          <a:xfrm>
            <a:off x="834569" y="2309863"/>
            <a:ext cx="6372000" cy="1728000"/>
          </a:xfrm>
          <a:prstGeom prst="roundRect">
            <a:avLst/>
          </a:prstGeom>
          <a:gradFill>
            <a:gsLst>
              <a:gs pos="50000">
                <a:srgbClr val="FCA372"/>
              </a:gs>
              <a:gs pos="100000">
                <a:schemeClr val="bg1"/>
              </a:gs>
            </a:gsLst>
            <a:lin ang="5400000" scaled="1"/>
          </a:gradFill>
          <a:ln w="82550" cmpd="thickThi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a:solidFill>
                  <a:schemeClr val="bg1"/>
                </a:solidFill>
              </a:rPr>
              <a:t>The</a:t>
            </a:r>
            <a:r>
              <a:rPr lang="en-NZ" b="1" dirty="0">
                <a:solidFill>
                  <a:srgbClr val="F4E8BD"/>
                </a:solidFill>
              </a:rPr>
              <a:t> </a:t>
            </a:r>
            <a:r>
              <a:rPr lang="en-NZ" b="1" dirty="0">
                <a:solidFill>
                  <a:srgbClr val="FF0000"/>
                </a:solidFill>
              </a:rPr>
              <a:t>PENTECOST</a:t>
            </a:r>
            <a:r>
              <a:rPr lang="en-NZ" b="1" dirty="0">
                <a:solidFill>
                  <a:srgbClr val="F4E8BD"/>
                </a:solidFill>
              </a:rPr>
              <a:t> </a:t>
            </a:r>
            <a:r>
              <a:rPr lang="en-NZ" b="1" dirty="0">
                <a:solidFill>
                  <a:schemeClr val="bg1"/>
                </a:solidFill>
              </a:rPr>
              <a:t>event fulfilled the promise Jesus made to his apostles at his Ascension that he would be with them always and he made this possible through sending his </a:t>
            </a:r>
            <a:r>
              <a:rPr lang="en-NZ" b="1" dirty="0" smtClean="0">
                <a:solidFill>
                  <a:schemeClr val="bg1"/>
                </a:solidFill>
              </a:rPr>
              <a:t>Spirit.</a:t>
            </a:r>
            <a:br>
              <a:rPr lang="en-NZ" b="1" dirty="0" smtClean="0">
                <a:solidFill>
                  <a:schemeClr val="bg1"/>
                </a:solidFill>
              </a:rPr>
            </a:br>
            <a:r>
              <a:rPr lang="en-NZ" b="1" dirty="0" smtClean="0">
                <a:solidFill>
                  <a:srgbClr val="FF0000"/>
                </a:solidFill>
              </a:rPr>
              <a:t>What </a:t>
            </a:r>
            <a:r>
              <a:rPr lang="en-NZ" b="1" dirty="0">
                <a:solidFill>
                  <a:srgbClr val="FF0000"/>
                </a:solidFill>
              </a:rPr>
              <a:t>would have happened if Jesus had not kept his promise?</a:t>
            </a:r>
            <a:endParaRPr lang="en-GB" dirty="0">
              <a:solidFill>
                <a:srgbClr val="FF0000"/>
              </a:solidFill>
              <a:latin typeface="Arial" panose="020B0604020202020204" pitchFamily="34" charset="0"/>
              <a:cs typeface="Arial" panose="020B0604020202020204" pitchFamily="34" charset="0"/>
            </a:endParaRPr>
          </a:p>
        </p:txBody>
      </p:sp>
      <p:sp>
        <p:nvSpPr>
          <p:cNvPr id="33" name="Title"/>
          <p:cNvSpPr txBox="1">
            <a:spLocks/>
          </p:cNvSpPr>
          <p:nvPr/>
        </p:nvSpPr>
        <p:spPr>
          <a:xfrm>
            <a:off x="0" y="75156"/>
            <a:ext cx="9144000" cy="900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dobe Heiti Std R" pitchFamily="34" charset="-128"/>
                <a:ea typeface="Adobe Heiti Std R" pitchFamily="34" charset="-128"/>
                <a:cs typeface="+mj-cs"/>
              </a:defRPr>
            </a:lvl1pPr>
          </a:lstStyle>
          <a:p>
            <a:r>
              <a:rPr lang="en-NZ" sz="3600" dirty="0">
                <a:ln w="0"/>
                <a:solidFill>
                  <a:srgbClr val="F4E8BD"/>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Why is Pentecost such a </a:t>
            </a:r>
            <a:r>
              <a:rPr lang="en-NZ" sz="3600" dirty="0" smtClean="0">
                <a:ln w="0"/>
                <a:solidFill>
                  <a:srgbClr val="F4E8BD"/>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significant</a:t>
            </a:r>
          </a:p>
          <a:p>
            <a:r>
              <a:rPr lang="en-NZ" sz="3600" dirty="0" smtClean="0">
                <a:ln w="0"/>
                <a:solidFill>
                  <a:srgbClr val="F4E8BD"/>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event </a:t>
            </a:r>
            <a:r>
              <a:rPr lang="en-NZ" sz="3600" dirty="0">
                <a:ln w="0"/>
                <a:solidFill>
                  <a:srgbClr val="F4E8BD"/>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in the Church?</a:t>
            </a:r>
            <a:endParaRPr lang="en-GB" sz="3600" dirty="0">
              <a:ln w="0"/>
              <a:solidFill>
                <a:srgbClr val="F4E8BD"/>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57" name="Textbox: Tool instructions"/>
          <p:cNvSpPr txBox="1"/>
          <p:nvPr/>
        </p:nvSpPr>
        <p:spPr>
          <a:xfrm>
            <a:off x="3723051" y="4912668"/>
            <a:ext cx="1697902" cy="230832"/>
          </a:xfrm>
          <a:prstGeom prst="rect">
            <a:avLst/>
          </a:prstGeom>
          <a:noFill/>
        </p:spPr>
        <p:txBody>
          <a:bodyPr wrap="none" rtlCol="0">
            <a:spAutoFit/>
          </a:bodyPr>
          <a:lstStyle/>
          <a:p>
            <a:pPr algn="ctr"/>
            <a:r>
              <a:rPr lang="en-GB" sz="900" dirty="0" smtClean="0">
                <a:solidFill>
                  <a:srgbClr val="F4E8BD"/>
                </a:solidFill>
                <a:latin typeface="Arial" pitchFamily="34" charset="0"/>
                <a:ea typeface="Segoe UI" pitchFamily="34" charset="0"/>
                <a:cs typeface="Arial" pitchFamily="34" charset="0"/>
              </a:rPr>
              <a:t>Click the top card to discard it</a:t>
            </a:r>
            <a:endParaRPr lang="en-GB" sz="900" dirty="0">
              <a:solidFill>
                <a:srgbClr val="F4E8BD"/>
              </a:solidFill>
              <a:latin typeface="Arial" pitchFamily="34" charset="0"/>
              <a:ea typeface="Segoe UI" pitchFamily="34" charset="0"/>
              <a:cs typeface="Arial" pitchFamily="34" charset="0"/>
            </a:endParaRPr>
          </a:p>
        </p:txBody>
      </p:sp>
    </p:spTree>
    <p:extLst>
      <p:ext uri="{BB962C8B-B14F-4D97-AF65-F5344CB8AC3E}">
        <p14:creationId xmlns:p14="http://schemas.microsoft.com/office/powerpoint/2010/main" val="1174340695"/>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4"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grpId="4"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grpId="4"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par>
                                <p:cTn id="14" presetID="10" presetClass="entr" presetSubtype="0" fill="hold" grpId="4"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par>
                                <p:cTn id="17" presetID="10" presetClass="entr" presetSubtype="0" fill="hold" grpId="4"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56"/>
                    </p:tgtEl>
                  </p:cond>
                </p:stCondLst>
                <p:endSync evt="end" delay="0">
                  <p:rtn val="all"/>
                </p:endSync>
                <p:childTnLst>
                  <p:par>
                    <p:cTn id="21" fill="hold">
                      <p:stCondLst>
                        <p:cond delay="0"/>
                      </p:stCondLst>
                      <p:childTnLst>
                        <p:par>
                          <p:cTn id="22" fill="hold">
                            <p:stCondLst>
                              <p:cond delay="0"/>
                            </p:stCondLst>
                            <p:childTnLst>
                              <p:par>
                                <p:cTn id="23" presetID="2" presetClass="exit" presetSubtype="3" fill="hold" grpId="0" nodeType="clickEffect">
                                  <p:stCondLst>
                                    <p:cond delay="0"/>
                                  </p:stCondLst>
                                  <p:childTnLst>
                                    <p:anim calcmode="lin" valueType="num">
                                      <p:cBhvr additive="base">
                                        <p:cTn id="24" dur="500"/>
                                        <p:tgtEl>
                                          <p:spTgt spid="56"/>
                                        </p:tgtEl>
                                        <p:attrNameLst>
                                          <p:attrName>ppt_x</p:attrName>
                                        </p:attrNameLst>
                                      </p:cBhvr>
                                      <p:tavLst>
                                        <p:tav tm="0">
                                          <p:val>
                                            <p:strVal val="ppt_x"/>
                                          </p:val>
                                        </p:tav>
                                        <p:tav tm="100000">
                                          <p:val>
                                            <p:strVal val="1+ppt_w/2"/>
                                          </p:val>
                                        </p:tav>
                                      </p:tavLst>
                                    </p:anim>
                                    <p:anim calcmode="lin" valueType="num">
                                      <p:cBhvr additive="base">
                                        <p:cTn id="25" dur="500"/>
                                        <p:tgtEl>
                                          <p:spTgt spid="56"/>
                                        </p:tgtEl>
                                        <p:attrNameLst>
                                          <p:attrName>ppt_y</p:attrName>
                                        </p:attrNameLst>
                                      </p:cBhvr>
                                      <p:tavLst>
                                        <p:tav tm="0">
                                          <p:val>
                                            <p:strVal val="ppt_y"/>
                                          </p:val>
                                        </p:tav>
                                        <p:tav tm="100000">
                                          <p:val>
                                            <p:strVal val="0-ppt_h/2"/>
                                          </p:val>
                                        </p:tav>
                                      </p:tavLst>
                                    </p:anim>
                                    <p:set>
                                      <p:cBhvr>
                                        <p:cTn id="26"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27" restart="whenNotActive" fill="hold" evtFilter="cancelBubble" nodeType="interactiveSeq">
                <p:stCondLst>
                  <p:cond evt="onClick" delay="0">
                    <p:tgtEl>
                      <p:spTgt spid="55"/>
                    </p:tgtEl>
                  </p:cond>
                </p:stCondLst>
                <p:endSync evt="end" delay="0">
                  <p:rtn val="all"/>
                </p:endSync>
                <p:childTnLst>
                  <p:par>
                    <p:cTn id="28" fill="hold">
                      <p:stCondLst>
                        <p:cond delay="0"/>
                      </p:stCondLst>
                      <p:childTnLst>
                        <p:par>
                          <p:cTn id="29" fill="hold">
                            <p:stCondLst>
                              <p:cond delay="0"/>
                            </p:stCondLst>
                            <p:childTnLst>
                              <p:par>
                                <p:cTn id="30" presetID="2" presetClass="exit" presetSubtype="3" fill="hold" grpId="0" nodeType="clickEffect">
                                  <p:stCondLst>
                                    <p:cond delay="0"/>
                                  </p:stCondLst>
                                  <p:childTnLst>
                                    <p:anim calcmode="lin" valueType="num">
                                      <p:cBhvr additive="base">
                                        <p:cTn id="31" dur="500"/>
                                        <p:tgtEl>
                                          <p:spTgt spid="55"/>
                                        </p:tgtEl>
                                        <p:attrNameLst>
                                          <p:attrName>ppt_x</p:attrName>
                                        </p:attrNameLst>
                                      </p:cBhvr>
                                      <p:tavLst>
                                        <p:tav tm="0">
                                          <p:val>
                                            <p:strVal val="ppt_x"/>
                                          </p:val>
                                        </p:tav>
                                        <p:tav tm="100000">
                                          <p:val>
                                            <p:strVal val="1+ppt_w/2"/>
                                          </p:val>
                                        </p:tav>
                                      </p:tavLst>
                                    </p:anim>
                                    <p:anim calcmode="lin" valueType="num">
                                      <p:cBhvr additive="base">
                                        <p:cTn id="32" dur="500"/>
                                        <p:tgtEl>
                                          <p:spTgt spid="55"/>
                                        </p:tgtEl>
                                        <p:attrNameLst>
                                          <p:attrName>ppt_y</p:attrName>
                                        </p:attrNameLst>
                                      </p:cBhvr>
                                      <p:tavLst>
                                        <p:tav tm="0">
                                          <p:val>
                                            <p:strVal val="ppt_y"/>
                                          </p:val>
                                        </p:tav>
                                        <p:tav tm="100000">
                                          <p:val>
                                            <p:strVal val="0-ppt_h/2"/>
                                          </p:val>
                                        </p:tav>
                                      </p:tavLst>
                                    </p:anim>
                                    <p:set>
                                      <p:cBhvr>
                                        <p:cTn id="33"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34" restart="whenNotActive" fill="hold" evtFilter="cancelBubble" nodeType="interactiveSeq">
                <p:stCondLst>
                  <p:cond evt="onClick" delay="0">
                    <p:tgtEl>
                      <p:spTgt spid="54"/>
                    </p:tgtEl>
                  </p:cond>
                </p:stCondLst>
                <p:endSync evt="end" delay="0">
                  <p:rtn val="all"/>
                </p:endSync>
                <p:childTnLst>
                  <p:par>
                    <p:cTn id="35" fill="hold">
                      <p:stCondLst>
                        <p:cond delay="0"/>
                      </p:stCondLst>
                      <p:childTnLst>
                        <p:par>
                          <p:cTn id="36" fill="hold">
                            <p:stCondLst>
                              <p:cond delay="0"/>
                            </p:stCondLst>
                            <p:childTnLst>
                              <p:par>
                                <p:cTn id="37" presetID="2" presetClass="exit" presetSubtype="3" fill="hold" grpId="0" nodeType="clickEffect">
                                  <p:stCondLst>
                                    <p:cond delay="0"/>
                                  </p:stCondLst>
                                  <p:childTnLst>
                                    <p:anim calcmode="lin" valueType="num">
                                      <p:cBhvr additive="base">
                                        <p:cTn id="38" dur="500"/>
                                        <p:tgtEl>
                                          <p:spTgt spid="54"/>
                                        </p:tgtEl>
                                        <p:attrNameLst>
                                          <p:attrName>ppt_x</p:attrName>
                                        </p:attrNameLst>
                                      </p:cBhvr>
                                      <p:tavLst>
                                        <p:tav tm="0">
                                          <p:val>
                                            <p:strVal val="ppt_x"/>
                                          </p:val>
                                        </p:tav>
                                        <p:tav tm="100000">
                                          <p:val>
                                            <p:strVal val="1+ppt_w/2"/>
                                          </p:val>
                                        </p:tav>
                                      </p:tavLst>
                                    </p:anim>
                                    <p:anim calcmode="lin" valueType="num">
                                      <p:cBhvr additive="base">
                                        <p:cTn id="39" dur="500"/>
                                        <p:tgtEl>
                                          <p:spTgt spid="54"/>
                                        </p:tgtEl>
                                        <p:attrNameLst>
                                          <p:attrName>ppt_y</p:attrName>
                                        </p:attrNameLst>
                                      </p:cBhvr>
                                      <p:tavLst>
                                        <p:tav tm="0">
                                          <p:val>
                                            <p:strVal val="ppt_y"/>
                                          </p:val>
                                        </p:tav>
                                        <p:tav tm="100000">
                                          <p:val>
                                            <p:strVal val="0-ppt_h/2"/>
                                          </p:val>
                                        </p:tav>
                                      </p:tavLst>
                                    </p:anim>
                                    <p:set>
                                      <p:cBhvr>
                                        <p:cTn id="40"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41" restart="whenNotActive" fill="hold" evtFilter="cancelBubble" nodeType="interactiveSeq">
                <p:stCondLst>
                  <p:cond evt="onClick" delay="0">
                    <p:tgtEl>
                      <p:spTgt spid="53"/>
                    </p:tgtEl>
                  </p:cond>
                </p:stCondLst>
                <p:endSync evt="end" delay="0">
                  <p:rtn val="all"/>
                </p:endSync>
                <p:childTnLst>
                  <p:par>
                    <p:cTn id="42" fill="hold">
                      <p:stCondLst>
                        <p:cond delay="0"/>
                      </p:stCondLst>
                      <p:childTnLst>
                        <p:par>
                          <p:cTn id="43" fill="hold">
                            <p:stCondLst>
                              <p:cond delay="0"/>
                            </p:stCondLst>
                            <p:childTnLst>
                              <p:par>
                                <p:cTn id="44" presetID="2" presetClass="exit" presetSubtype="3" fill="hold" grpId="0" nodeType="clickEffect">
                                  <p:stCondLst>
                                    <p:cond delay="0"/>
                                  </p:stCondLst>
                                  <p:childTnLst>
                                    <p:anim calcmode="lin" valueType="num">
                                      <p:cBhvr additive="base">
                                        <p:cTn id="45" dur="500"/>
                                        <p:tgtEl>
                                          <p:spTgt spid="53"/>
                                        </p:tgtEl>
                                        <p:attrNameLst>
                                          <p:attrName>ppt_x</p:attrName>
                                        </p:attrNameLst>
                                      </p:cBhvr>
                                      <p:tavLst>
                                        <p:tav tm="0">
                                          <p:val>
                                            <p:strVal val="ppt_x"/>
                                          </p:val>
                                        </p:tav>
                                        <p:tav tm="100000">
                                          <p:val>
                                            <p:strVal val="1+ppt_w/2"/>
                                          </p:val>
                                        </p:tav>
                                      </p:tavLst>
                                    </p:anim>
                                    <p:anim calcmode="lin" valueType="num">
                                      <p:cBhvr additive="base">
                                        <p:cTn id="46" dur="500"/>
                                        <p:tgtEl>
                                          <p:spTgt spid="53"/>
                                        </p:tgtEl>
                                        <p:attrNameLst>
                                          <p:attrName>ppt_y</p:attrName>
                                        </p:attrNameLst>
                                      </p:cBhvr>
                                      <p:tavLst>
                                        <p:tav tm="0">
                                          <p:val>
                                            <p:strVal val="ppt_y"/>
                                          </p:val>
                                        </p:tav>
                                        <p:tav tm="100000">
                                          <p:val>
                                            <p:strVal val="0-ppt_h/2"/>
                                          </p:val>
                                        </p:tav>
                                      </p:tavLst>
                                    </p:anim>
                                    <p:set>
                                      <p:cBhvr>
                                        <p:cTn id="47"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48" restart="whenNotActive" fill="hold" evtFilter="cancelBubble" nodeType="interactiveSeq">
                <p:stCondLst>
                  <p:cond evt="onClick" delay="0">
                    <p:tgtEl>
                      <p:spTgt spid="52"/>
                    </p:tgtEl>
                  </p:cond>
                </p:stCondLst>
                <p:endSync evt="end" delay="0">
                  <p:rtn val="all"/>
                </p:endSync>
                <p:childTnLst>
                  <p:par>
                    <p:cTn id="49" fill="hold">
                      <p:stCondLst>
                        <p:cond delay="0"/>
                      </p:stCondLst>
                      <p:childTnLst>
                        <p:par>
                          <p:cTn id="50" fill="hold">
                            <p:stCondLst>
                              <p:cond delay="0"/>
                            </p:stCondLst>
                            <p:childTnLst>
                              <p:par>
                                <p:cTn id="51" presetID="2" presetClass="exit" presetSubtype="3" fill="hold" grpId="0" nodeType="clickEffect">
                                  <p:stCondLst>
                                    <p:cond delay="0"/>
                                  </p:stCondLst>
                                  <p:childTnLst>
                                    <p:anim calcmode="lin" valueType="num">
                                      <p:cBhvr additive="base">
                                        <p:cTn id="52" dur="500"/>
                                        <p:tgtEl>
                                          <p:spTgt spid="52"/>
                                        </p:tgtEl>
                                        <p:attrNameLst>
                                          <p:attrName>ppt_x</p:attrName>
                                        </p:attrNameLst>
                                      </p:cBhvr>
                                      <p:tavLst>
                                        <p:tav tm="0">
                                          <p:val>
                                            <p:strVal val="ppt_x"/>
                                          </p:val>
                                        </p:tav>
                                        <p:tav tm="100000">
                                          <p:val>
                                            <p:strVal val="1+ppt_w/2"/>
                                          </p:val>
                                        </p:tav>
                                      </p:tavLst>
                                    </p:anim>
                                    <p:anim calcmode="lin" valueType="num">
                                      <p:cBhvr additive="base">
                                        <p:cTn id="53" dur="500"/>
                                        <p:tgtEl>
                                          <p:spTgt spid="52"/>
                                        </p:tgtEl>
                                        <p:attrNameLst>
                                          <p:attrName>ppt_y</p:attrName>
                                        </p:attrNameLst>
                                      </p:cBhvr>
                                      <p:tavLst>
                                        <p:tav tm="0">
                                          <p:val>
                                            <p:strVal val="ppt_y"/>
                                          </p:val>
                                        </p:tav>
                                        <p:tav tm="100000">
                                          <p:val>
                                            <p:strVal val="0-ppt_h/2"/>
                                          </p:val>
                                        </p:tav>
                                      </p:tavLst>
                                    </p:anim>
                                    <p:set>
                                      <p:cBhvr>
                                        <p:cTn id="54"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55" restart="whenNotActive" fill="hold" evtFilter="cancelBubble" nodeType="interactiveSeq">
                <p:stCondLst>
                  <p:cond evt="onClick" delay="0">
                    <p:tgtEl>
                      <p:spTgt spid="5"/>
                    </p:tgtEl>
                  </p:cond>
                </p:stCondLst>
                <p:endSync evt="end" delay="0">
                  <p:rtn val="all"/>
                </p:endSync>
                <p:childTnLst>
                  <p:par>
                    <p:cTn id="56" fill="hold">
                      <p:stCondLst>
                        <p:cond delay="0"/>
                      </p:stCondLst>
                      <p:childTnLst>
                        <p:par>
                          <p:cTn id="57" fill="hold">
                            <p:stCondLst>
                              <p:cond delay="0"/>
                            </p:stCondLst>
                            <p:childTnLst>
                              <p:par>
                                <p:cTn id="58" presetID="1" presetClass="entr" presetSubtype="0" fill="hold" grpId="2" nodeType="clickEffect">
                                  <p:stCondLst>
                                    <p:cond delay="0"/>
                                  </p:stCondLst>
                                  <p:childTnLst>
                                    <p:set>
                                      <p:cBhvr>
                                        <p:cTn id="59" dur="1" fill="hold">
                                          <p:stCondLst>
                                            <p:cond delay="0"/>
                                          </p:stCondLst>
                                        </p:cTn>
                                        <p:tgtEl>
                                          <p:spTgt spid="56"/>
                                        </p:tgtEl>
                                        <p:attrNameLst>
                                          <p:attrName>style.visibility</p:attrName>
                                        </p:attrNameLst>
                                      </p:cBhvr>
                                      <p:to>
                                        <p:strVal val="visible"/>
                                      </p:to>
                                    </p:set>
                                  </p:childTnLst>
                                </p:cTn>
                              </p:par>
                              <p:par>
                                <p:cTn id="60" presetID="1" presetClass="entr" presetSubtype="0" fill="hold" grpId="2" nodeType="withEffect">
                                  <p:stCondLst>
                                    <p:cond delay="0"/>
                                  </p:stCondLst>
                                  <p:childTnLst>
                                    <p:set>
                                      <p:cBhvr>
                                        <p:cTn id="61" dur="1" fill="hold">
                                          <p:stCondLst>
                                            <p:cond delay="0"/>
                                          </p:stCondLst>
                                        </p:cTn>
                                        <p:tgtEl>
                                          <p:spTgt spid="55"/>
                                        </p:tgtEl>
                                        <p:attrNameLst>
                                          <p:attrName>style.visibility</p:attrName>
                                        </p:attrNameLst>
                                      </p:cBhvr>
                                      <p:to>
                                        <p:strVal val="visible"/>
                                      </p:to>
                                    </p:set>
                                  </p:childTnLst>
                                </p:cTn>
                              </p:par>
                              <p:par>
                                <p:cTn id="62" presetID="1" presetClass="entr" presetSubtype="0" fill="hold" grpId="2" nodeType="withEffect">
                                  <p:stCondLst>
                                    <p:cond delay="0"/>
                                  </p:stCondLst>
                                  <p:childTnLst>
                                    <p:set>
                                      <p:cBhvr>
                                        <p:cTn id="63" dur="1" fill="hold">
                                          <p:stCondLst>
                                            <p:cond delay="0"/>
                                          </p:stCondLst>
                                        </p:cTn>
                                        <p:tgtEl>
                                          <p:spTgt spid="54"/>
                                        </p:tgtEl>
                                        <p:attrNameLst>
                                          <p:attrName>style.visibility</p:attrName>
                                        </p:attrNameLst>
                                      </p:cBhvr>
                                      <p:to>
                                        <p:strVal val="visible"/>
                                      </p:to>
                                    </p:set>
                                  </p:childTnLst>
                                </p:cTn>
                              </p:par>
                              <p:par>
                                <p:cTn id="64" presetID="1" presetClass="entr" presetSubtype="0" fill="hold" grpId="2" nodeType="withEffect">
                                  <p:stCondLst>
                                    <p:cond delay="0"/>
                                  </p:stCondLst>
                                  <p:childTnLst>
                                    <p:set>
                                      <p:cBhvr>
                                        <p:cTn id="65" dur="1" fill="hold">
                                          <p:stCondLst>
                                            <p:cond delay="0"/>
                                          </p:stCondLst>
                                        </p:cTn>
                                        <p:tgtEl>
                                          <p:spTgt spid="53"/>
                                        </p:tgtEl>
                                        <p:attrNameLst>
                                          <p:attrName>style.visibility</p:attrName>
                                        </p:attrNameLst>
                                      </p:cBhvr>
                                      <p:to>
                                        <p:strVal val="visible"/>
                                      </p:to>
                                    </p:set>
                                  </p:childTnLst>
                                </p:cTn>
                              </p:par>
                              <p:par>
                                <p:cTn id="66" presetID="1" presetClass="entr" presetSubtype="0" fill="hold" grpId="2" nodeType="withEffect">
                                  <p:stCondLst>
                                    <p:cond delay="0"/>
                                  </p:stCondLst>
                                  <p:childTnLst>
                                    <p:set>
                                      <p:cBhvr>
                                        <p:cTn id="67" dur="1" fill="hold">
                                          <p:stCondLst>
                                            <p:cond delay="0"/>
                                          </p:stCondLst>
                                        </p:cTn>
                                        <p:tgtEl>
                                          <p:spTgt spid="52"/>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68" restart="whenNotActive" fill="hold" evtFilter="cancelBubble" nodeType="interactiveSeq">
                <p:stCondLst>
                  <p:cond evt="onClick" delay="0">
                    <p:tgtEl>
                      <p:spTgt spid="6"/>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grpId="3" nodeType="clickEffect">
                                  <p:stCondLst>
                                    <p:cond delay="0"/>
                                  </p:stCondLst>
                                  <p:childTnLst>
                                    <p:set>
                                      <p:cBhvr>
                                        <p:cTn id="72" dur="1" fill="hold">
                                          <p:stCondLst>
                                            <p:cond delay="0"/>
                                          </p:stCondLst>
                                        </p:cTn>
                                        <p:tgtEl>
                                          <p:spTgt spid="56"/>
                                        </p:tgtEl>
                                        <p:attrNameLst>
                                          <p:attrName>style.visibility</p:attrName>
                                        </p:attrNameLst>
                                      </p:cBhvr>
                                      <p:to>
                                        <p:strVal val="visible"/>
                                      </p:to>
                                    </p:set>
                                  </p:childTnLst>
                                </p:cTn>
                              </p:par>
                              <p:par>
                                <p:cTn id="73" presetID="1" presetClass="entr" presetSubtype="0" fill="hold" grpId="3" nodeType="withEffect">
                                  <p:stCondLst>
                                    <p:cond delay="0"/>
                                  </p:stCondLst>
                                  <p:childTnLst>
                                    <p:set>
                                      <p:cBhvr>
                                        <p:cTn id="74" dur="1" fill="hold">
                                          <p:stCondLst>
                                            <p:cond delay="0"/>
                                          </p:stCondLst>
                                        </p:cTn>
                                        <p:tgtEl>
                                          <p:spTgt spid="55"/>
                                        </p:tgtEl>
                                        <p:attrNameLst>
                                          <p:attrName>style.visibility</p:attrName>
                                        </p:attrNameLst>
                                      </p:cBhvr>
                                      <p:to>
                                        <p:strVal val="visible"/>
                                      </p:to>
                                    </p:set>
                                  </p:childTnLst>
                                </p:cTn>
                              </p:par>
                              <p:par>
                                <p:cTn id="75" presetID="1" presetClass="entr" presetSubtype="0" fill="hold" grpId="3" nodeType="withEffect">
                                  <p:stCondLst>
                                    <p:cond delay="0"/>
                                  </p:stCondLst>
                                  <p:childTnLst>
                                    <p:set>
                                      <p:cBhvr>
                                        <p:cTn id="76" dur="1" fill="hold">
                                          <p:stCondLst>
                                            <p:cond delay="0"/>
                                          </p:stCondLst>
                                        </p:cTn>
                                        <p:tgtEl>
                                          <p:spTgt spid="54"/>
                                        </p:tgtEl>
                                        <p:attrNameLst>
                                          <p:attrName>style.visibility</p:attrName>
                                        </p:attrNameLst>
                                      </p:cBhvr>
                                      <p:to>
                                        <p:strVal val="visible"/>
                                      </p:to>
                                    </p:set>
                                  </p:childTnLst>
                                </p:cTn>
                              </p:par>
                              <p:par>
                                <p:cTn id="77" presetID="1" presetClass="entr" presetSubtype="0" fill="hold" grpId="3" nodeType="withEffect">
                                  <p:stCondLst>
                                    <p:cond delay="0"/>
                                  </p:stCondLst>
                                  <p:childTnLst>
                                    <p:set>
                                      <p:cBhvr>
                                        <p:cTn id="78" dur="1" fill="hold">
                                          <p:stCondLst>
                                            <p:cond delay="0"/>
                                          </p:stCondLst>
                                        </p:cTn>
                                        <p:tgtEl>
                                          <p:spTgt spid="53"/>
                                        </p:tgtEl>
                                        <p:attrNameLst>
                                          <p:attrName>style.visibility</p:attrName>
                                        </p:attrNameLst>
                                      </p:cBhvr>
                                      <p:to>
                                        <p:strVal val="visible"/>
                                      </p:to>
                                    </p:set>
                                  </p:childTnLst>
                                </p:cTn>
                              </p:par>
                              <p:par>
                                <p:cTn id="79" presetID="1" presetClass="entr" presetSubtype="0" fill="hold" grpId="3" nodeType="withEffect">
                                  <p:stCondLst>
                                    <p:cond delay="0"/>
                                  </p:stCondLst>
                                  <p:childTnLst>
                                    <p:set>
                                      <p:cBhvr>
                                        <p:cTn id="80" dur="1" fill="hold">
                                          <p:stCondLst>
                                            <p:cond delay="0"/>
                                          </p:stCondLst>
                                        </p:cTn>
                                        <p:tgtEl>
                                          <p:spTgt spid="52"/>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bldLst>
      <p:bldP spid="56" grpId="0" animBg="1"/>
      <p:bldP spid="56" grpId="2" animBg="1"/>
      <p:bldP spid="56" grpId="3" animBg="1"/>
      <p:bldP spid="56" grpId="4" animBg="1"/>
      <p:bldP spid="55" grpId="0" animBg="1"/>
      <p:bldP spid="55" grpId="2" animBg="1"/>
      <p:bldP spid="55" grpId="3" animBg="1"/>
      <p:bldP spid="55" grpId="4" animBg="1"/>
      <p:bldP spid="54" grpId="0" animBg="1"/>
      <p:bldP spid="54" grpId="2" animBg="1"/>
      <p:bldP spid="54" grpId="3" animBg="1"/>
      <p:bldP spid="54" grpId="4" animBg="1"/>
      <p:bldP spid="53" grpId="0" animBg="1"/>
      <p:bldP spid="53" grpId="2" animBg="1"/>
      <p:bldP spid="53" grpId="3" animBg="1"/>
      <p:bldP spid="53" grpId="4" animBg="1"/>
      <p:bldP spid="52" grpId="0" animBg="1"/>
      <p:bldP spid="52" grpId="2" animBg="1"/>
      <p:bldP spid="52" grpId="3" animBg="1"/>
      <p:bldP spid="52" grpId="4"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23406" y="634076"/>
            <a:ext cx="6165668" cy="3476723"/>
          </a:xfrm>
          <a:prstGeom prst="rect">
            <a:avLst/>
          </a:prstGeom>
        </p:spPr>
      </p:pic>
      <p:pic>
        <p:nvPicPr>
          <p:cNvPr id="32" name="Shape: Post-it 4" descr="\\DESKTOP\Users\Public\TCI\Sample Lesson 22-10-2015\Junior Classes - Year 1 - Lesson 4\Images\post-it.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5682010" y="2583014"/>
            <a:ext cx="3009659" cy="2456985"/>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Line 4"/>
          <p:cNvSpPr txBox="1"/>
          <p:nvPr/>
        </p:nvSpPr>
        <p:spPr>
          <a:xfrm rot="20948926">
            <a:off x="5859642" y="2980582"/>
            <a:ext cx="2464606" cy="1615827"/>
          </a:xfrm>
          <a:prstGeom prst="rect">
            <a:avLst/>
          </a:prstGeom>
          <a:noFill/>
        </p:spPr>
        <p:txBody>
          <a:bodyPr wrap="square" rtlCol="0">
            <a:spAutoFit/>
          </a:bodyPr>
          <a:lstStyle/>
          <a:p>
            <a:r>
              <a:rPr lang="en-NZ" sz="1100" dirty="0">
                <a:latin typeface="Arial" panose="020B0604020202020204" pitchFamily="34" charset="0"/>
                <a:cs typeface="Arial" panose="020B0604020202020204" pitchFamily="34" charset="0"/>
              </a:rPr>
              <a:t>Young disciples today need to be watching for the life and work of the Spirit in the Church in people who demonstrate the gifts of the Spirit. Reflect on the people around you who use the gifts they have been given to let the power of the Spirit of Pentecost continue to inspire the Church today.</a:t>
            </a:r>
          </a:p>
        </p:txBody>
      </p:sp>
      <p:pic>
        <p:nvPicPr>
          <p:cNvPr id="34" name="Shape: Post-it 3" descr="\\DESKTOP\Users\Public\TCI\Sample Lesson 22-10-2015\Junior Classes - Year 1 - Lesson 4\Images\post-it.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5698056" y="215256"/>
            <a:ext cx="3301944" cy="2471431"/>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Line 3"/>
          <p:cNvSpPr txBox="1"/>
          <p:nvPr/>
        </p:nvSpPr>
        <p:spPr>
          <a:xfrm rot="20948926">
            <a:off x="5959947" y="620010"/>
            <a:ext cx="2560293" cy="1615827"/>
          </a:xfrm>
          <a:prstGeom prst="rect">
            <a:avLst/>
          </a:prstGeom>
          <a:noFill/>
        </p:spPr>
        <p:txBody>
          <a:bodyPr wrap="square" rtlCol="0">
            <a:spAutoFit/>
          </a:bodyPr>
          <a:lstStyle/>
          <a:p>
            <a:r>
              <a:rPr lang="en-NZ" sz="1100" dirty="0">
                <a:latin typeface="Arial" panose="020B0604020202020204" pitchFamily="34" charset="0"/>
                <a:cs typeface="Arial" panose="020B0604020202020204" pitchFamily="34" charset="0"/>
              </a:rPr>
              <a:t>The Church today relies on the guidance of the Holy Spirit and continually prays </a:t>
            </a:r>
            <a:r>
              <a:rPr lang="en-NZ" sz="1100" dirty="0">
                <a:solidFill>
                  <a:srgbClr val="FF0000"/>
                </a:solidFill>
                <a:latin typeface="Arial" panose="020B0604020202020204" pitchFamily="34" charset="0"/>
                <a:cs typeface="Arial" panose="020B0604020202020204" pitchFamily="34" charset="0"/>
              </a:rPr>
              <a:t>“Come Holy Spirit, fill the hearts of your faithful and kindle in them the fire of your love.  Send forth your Spirit and they shall be created and you shall renew the face of the earth.”</a:t>
            </a:r>
            <a:r>
              <a:rPr lang="en-NZ" sz="1100" dirty="0">
                <a:latin typeface="Arial" panose="020B0604020202020204" pitchFamily="34" charset="0"/>
                <a:cs typeface="Arial" panose="020B0604020202020204" pitchFamily="34" charset="0"/>
              </a:rPr>
              <a:t> You could include this prayer in your class prayer.</a:t>
            </a:r>
          </a:p>
        </p:txBody>
      </p:sp>
      <p:pic>
        <p:nvPicPr>
          <p:cNvPr id="36" name="Shape: Post-it 2" descr="\\DESKTOP\Users\Public\TCI\Sample Lesson 22-10-2015\Junior Classes - Year 1 - Lesson 4\Images\post-it.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2769483" y="2698817"/>
            <a:ext cx="3230484" cy="2186609"/>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Line 2"/>
          <p:cNvSpPr txBox="1"/>
          <p:nvPr/>
        </p:nvSpPr>
        <p:spPr>
          <a:xfrm rot="20948926">
            <a:off x="2976073" y="3013820"/>
            <a:ext cx="2536474" cy="1569660"/>
          </a:xfrm>
          <a:prstGeom prst="rect">
            <a:avLst/>
          </a:prstGeom>
          <a:noFill/>
        </p:spPr>
        <p:txBody>
          <a:bodyPr wrap="square" rtlCol="0">
            <a:spAutoFit/>
          </a:bodyPr>
          <a:lstStyle/>
          <a:p>
            <a:r>
              <a:rPr lang="en-NZ" sz="1200" dirty="0">
                <a:latin typeface="Arial" panose="020B0604020202020204" pitchFamily="34" charset="0"/>
                <a:cs typeface="Arial" panose="020B0604020202020204" pitchFamily="34" charset="0"/>
              </a:rPr>
              <a:t>In the Sacrament of Confirmation the gifts of the Spirit are confirmed in each person to enable them to develop them and contribute to the life of the Church. Their gifts will also help them to develop loving relationships and to lead a happy and fulfilling life.</a:t>
            </a:r>
            <a:endParaRPr lang="en-US" sz="1000" dirty="0">
              <a:latin typeface="Arial" panose="020B0604020202020204" pitchFamily="34" charset="0"/>
              <a:cs typeface="Arial" panose="020B0604020202020204" pitchFamily="34" charset="0"/>
            </a:endParaRPr>
          </a:p>
        </p:txBody>
      </p:sp>
      <p:pic>
        <p:nvPicPr>
          <p:cNvPr id="38" name="Shape: Post-it 1" descr="\\DESKTOP\Users\Public\TCI\Sample Lesson 22-10-2015\Junior Classes - Year 1 - Lesson 4\Images\post-it.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78179" y="2818875"/>
            <a:ext cx="3091787" cy="2434891"/>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Line 1"/>
          <p:cNvSpPr txBox="1"/>
          <p:nvPr/>
        </p:nvSpPr>
        <p:spPr>
          <a:xfrm rot="20948926">
            <a:off x="158137" y="3228975"/>
            <a:ext cx="2384630" cy="1785104"/>
          </a:xfrm>
          <a:prstGeom prst="rect">
            <a:avLst/>
          </a:prstGeom>
          <a:noFill/>
        </p:spPr>
        <p:txBody>
          <a:bodyPr wrap="square" rtlCol="0">
            <a:spAutoFit/>
          </a:bodyPr>
          <a:lstStyle/>
          <a:p>
            <a:r>
              <a:rPr lang="en-NZ" sz="1100" dirty="0">
                <a:latin typeface="Arial" panose="020B0604020202020204" pitchFamily="34" charset="0"/>
                <a:cs typeface="Arial" panose="020B0604020202020204" pitchFamily="34" charset="0"/>
              </a:rPr>
              <a:t>The Holy Spirit that came at Pentecost to the first members of the Church continues to work in the present day members of the Church. The gifts the Spirit poured out on the first members continue to be poured out to enable the disciples of today to carry on the mission of Jesus to build the Kingdom of God.</a:t>
            </a:r>
          </a:p>
        </p:txBody>
      </p:sp>
      <p:pic>
        <p:nvPicPr>
          <p:cNvPr id="41" name="Shape: Pin 4" descr="\\DESKTOP\Users\Public\TCI\Sample Lesson 22-10-2015\Junior Classes - Year 1 - Lesson 4\Images\post-it.png"/>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10155" y="3215440"/>
            <a:ext cx="542441" cy="706864"/>
          </a:xfrm>
          <a:prstGeom prst="rect">
            <a:avLst/>
          </a:prstGeom>
          <a:noFill/>
          <a:extLst>
            <a:ext uri="{909E8E84-426E-40DD-AFC4-6F175D3DCCD1}">
              <a14:hiddenFill xmlns:a14="http://schemas.microsoft.com/office/drawing/2010/main">
                <a:solidFill>
                  <a:srgbClr val="FFFFFF"/>
                </a:solidFill>
              </a14:hiddenFill>
            </a:ext>
          </a:extLst>
        </p:spPr>
      </p:pic>
      <p:pic>
        <p:nvPicPr>
          <p:cNvPr id="42" name="Shape: Pin 3" descr="\\DESKTOP\Users\Public\TCI\Sample Lesson 22-10-2015\Junior Classes - Year 1 - Lesson 4\Images\post-it.png"/>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10155" y="2583655"/>
            <a:ext cx="542441" cy="706864"/>
          </a:xfrm>
          <a:prstGeom prst="rect">
            <a:avLst/>
          </a:prstGeom>
          <a:noFill/>
          <a:extLst>
            <a:ext uri="{909E8E84-426E-40DD-AFC4-6F175D3DCCD1}">
              <a14:hiddenFill xmlns:a14="http://schemas.microsoft.com/office/drawing/2010/main">
                <a:solidFill>
                  <a:srgbClr val="FFFFFF"/>
                </a:solidFill>
              </a14:hiddenFill>
            </a:ext>
          </a:extLst>
        </p:spPr>
      </p:pic>
      <p:pic>
        <p:nvPicPr>
          <p:cNvPr id="43" name="Shape: Pin 2" descr="\\DESKTOP\Users\Public\TCI\Sample Lesson 22-10-2015\Junior Classes - Year 1 - Lesson 4\Images\post-it.png"/>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10155" y="1951869"/>
            <a:ext cx="542441" cy="706864"/>
          </a:xfrm>
          <a:prstGeom prst="rect">
            <a:avLst/>
          </a:prstGeom>
          <a:noFill/>
          <a:extLst>
            <a:ext uri="{909E8E84-426E-40DD-AFC4-6F175D3DCCD1}">
              <a14:hiddenFill xmlns:a14="http://schemas.microsoft.com/office/drawing/2010/main">
                <a:solidFill>
                  <a:srgbClr val="FFFFFF"/>
                </a:solidFill>
              </a14:hiddenFill>
            </a:ext>
          </a:extLst>
        </p:spPr>
      </p:pic>
      <p:pic>
        <p:nvPicPr>
          <p:cNvPr id="44" name="Shape: Pin 1" descr="\\DESKTOP\Users\Public\TCI\Sample Lesson 22-10-2015\Junior Classes - Year 1 - Lesson 4\Images\post-it.png"/>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10155" y="1320083"/>
            <a:ext cx="542441" cy="7068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cNvSpPr>
            <a:spLocks noGrp="1"/>
          </p:cNvSpPr>
          <p:nvPr>
            <p:ph type="ctrTitle"/>
          </p:nvPr>
        </p:nvSpPr>
        <p:spPr>
          <a:xfrm>
            <a:off x="0" y="-17781"/>
            <a:ext cx="9144000" cy="646331"/>
          </a:xfrm>
        </p:spPr>
        <p:txBody>
          <a:bodyPr>
            <a:spAutoFit/>
          </a:bodyPr>
          <a:lstStyle/>
          <a:p>
            <a:r>
              <a:rPr lang="en-NZ" sz="3600" dirty="0">
                <a:ln w="0"/>
                <a:solidFill>
                  <a:srgbClr val="F4E8BD"/>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Pentecost in the life of the Church today</a:t>
            </a:r>
            <a:endParaRPr lang="en-GB" sz="3600" dirty="0">
              <a:ln w="0"/>
              <a:solidFill>
                <a:srgbClr val="F4E8BD"/>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45" name="Action Button: Forward">
            <a:hlinkClick r:id="" action="ppaction://hlinkshowjump?jump=nextslide" highlightClick="1"/>
          </p:cNvPr>
          <p:cNvSpPr/>
          <p:nvPr/>
        </p:nvSpPr>
        <p:spPr>
          <a:xfrm>
            <a:off x="8100000"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R-1</a:t>
            </a:r>
          </a:p>
          <a:p>
            <a:pPr algn="ctr"/>
            <a:r>
              <a:rPr lang="en-GB" sz="900" b="1" dirty="0" smtClean="0">
                <a:solidFill>
                  <a:srgbClr val="002060"/>
                </a:solidFill>
                <a:latin typeface="Arial" pitchFamily="34" charset="0"/>
                <a:cs typeface="Arial" pitchFamily="34" charset="0"/>
              </a:rPr>
              <a:t>S-07</a:t>
            </a:r>
            <a:endParaRPr lang="en-GB" sz="900" b="1" dirty="0">
              <a:solidFill>
                <a:srgbClr val="002060"/>
              </a:solidFill>
              <a:latin typeface="Arial" pitchFamily="34" charset="0"/>
              <a:cs typeface="Arial" pitchFamily="34" charset="0"/>
            </a:endParaRPr>
          </a:p>
        </p:txBody>
      </p:sp>
      <p:sp>
        <p:nvSpPr>
          <p:cNvPr id="19" name="Textbox: Tool instructions"/>
          <p:cNvSpPr txBox="1"/>
          <p:nvPr/>
        </p:nvSpPr>
        <p:spPr>
          <a:xfrm>
            <a:off x="3309144" y="4774168"/>
            <a:ext cx="2839239" cy="369332"/>
          </a:xfrm>
          <a:prstGeom prst="rect">
            <a:avLst/>
          </a:prstGeom>
          <a:noFill/>
        </p:spPr>
        <p:txBody>
          <a:bodyPr wrap="none" rtlCol="0">
            <a:spAutoFit/>
          </a:bodyPr>
          <a:lstStyle/>
          <a:p>
            <a:pPr algn="ctr"/>
            <a:r>
              <a:rPr lang="en-GB" sz="900" dirty="0">
                <a:solidFill>
                  <a:srgbClr val="F4E8BD"/>
                </a:solidFill>
                <a:latin typeface="Arial" pitchFamily="34" charset="0"/>
                <a:ea typeface="Segoe UI" pitchFamily="34" charset="0"/>
                <a:cs typeface="Arial" pitchFamily="34" charset="0"/>
              </a:rPr>
              <a:t>Click the pins on the right to reveal post-it </a:t>
            </a:r>
            <a:r>
              <a:rPr lang="en-GB" sz="900" dirty="0" smtClean="0">
                <a:solidFill>
                  <a:srgbClr val="F4E8BD"/>
                </a:solidFill>
                <a:latin typeface="Arial" pitchFamily="34" charset="0"/>
                <a:ea typeface="Segoe UI" pitchFamily="34" charset="0"/>
                <a:cs typeface="Arial" pitchFamily="34" charset="0"/>
              </a:rPr>
              <a:t>notes.</a:t>
            </a:r>
          </a:p>
          <a:p>
            <a:pPr algn="ctr"/>
            <a:r>
              <a:rPr lang="en-GB" sz="900" dirty="0" smtClean="0">
                <a:solidFill>
                  <a:srgbClr val="F4E8BD"/>
                </a:solidFill>
                <a:latin typeface="Arial" pitchFamily="34" charset="0"/>
                <a:ea typeface="Segoe UI" pitchFamily="34" charset="0"/>
                <a:cs typeface="Arial" pitchFamily="34" charset="0"/>
              </a:rPr>
              <a:t>Click the video button to play ‘We didn’t start the fire’</a:t>
            </a:r>
          </a:p>
        </p:txBody>
      </p:sp>
      <p:sp>
        <p:nvSpPr>
          <p:cNvPr id="20" name="Action Button: Video">
            <a:hlinkClick r:id="rId7" highlightClick="1"/>
          </p:cNvPr>
          <p:cNvSpPr/>
          <p:nvPr/>
        </p:nvSpPr>
        <p:spPr>
          <a:xfrm>
            <a:off x="7092000" y="4680000"/>
            <a:ext cx="360000" cy="360000"/>
          </a:xfrm>
          <a:prstGeom prst="actionButtonMovi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6261202"/>
      </p:ext>
    </p:extLst>
  </p:cSld>
  <p:clrMapOvr>
    <a:masterClrMapping/>
  </p:clrMapOvr>
  <p:transition spd="med" advClick="0">
    <p:fade/>
  </p:transition>
  <p:timing>
    <p:tnLst>
      <p:par>
        <p:cTn id="1" dur="indefinite" restart="never" nodeType="tmRoot">
          <p:childTnLst>
            <p:seq concurrent="1" nextAc="seek">
              <p:cTn id="2" restart="whenNotActive" fill="hold" evtFilter="cancelBubble" nodeType="interactiveSeq">
                <p:stCondLst>
                  <p:cond evt="onClick" delay="0">
                    <p:tgtEl>
                      <p:spTgt spid="44"/>
                    </p:tgtEl>
                  </p:cond>
                </p:stCondLst>
                <p:endSync evt="end" delay="0">
                  <p:rtn val="all"/>
                </p:endSync>
                <p:childTnLst>
                  <p:par>
                    <p:cTn id="3" fill="hold">
                      <p:stCondLst>
                        <p:cond delay="0"/>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900" decel="100000" fill="hold"/>
                                        <p:tgtEl>
                                          <p:spTgt spid="3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wipe(up)">
                                      <p:cBhvr>
                                        <p:cTn id="14" dur="500"/>
                                        <p:tgtEl>
                                          <p:spTgt spid="39"/>
                                        </p:tgtEl>
                                      </p:cBhvr>
                                    </p:animEffect>
                                  </p:childTnLst>
                                </p:cTn>
                              </p:par>
                            </p:childTnLst>
                          </p:cTn>
                        </p:par>
                        <p:par>
                          <p:cTn id="15" fill="hold">
                            <p:stCondLst>
                              <p:cond delay="1500"/>
                            </p:stCondLst>
                            <p:childTnLst>
                              <p:par>
                                <p:cTn id="16" presetID="10" presetClass="exit" presetSubtype="0" fill="hold" nodeType="afterEffect">
                                  <p:stCondLst>
                                    <p:cond delay="0"/>
                                  </p:stCondLst>
                                  <p:childTnLst>
                                    <p:animEffect transition="out" filter="fade">
                                      <p:cBhvr>
                                        <p:cTn id="17" dur="500"/>
                                        <p:tgtEl>
                                          <p:spTgt spid="44"/>
                                        </p:tgtEl>
                                      </p:cBhvr>
                                    </p:animEffect>
                                    <p:set>
                                      <p:cBhvr>
                                        <p:cTn id="18"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9" restart="whenNotActive" fill="hold" evtFilter="cancelBubble" nodeType="interactiveSeq">
                <p:stCondLst>
                  <p:cond evt="onClick" delay="0">
                    <p:tgtEl>
                      <p:spTgt spid="43"/>
                    </p:tgtEl>
                  </p:cond>
                </p:stCondLst>
                <p:endSync evt="end" delay="0">
                  <p:rtn val="all"/>
                </p:endSync>
                <p:childTnLst>
                  <p:par>
                    <p:cTn id="20" fill="hold">
                      <p:stCondLst>
                        <p:cond delay="0"/>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900" decel="100000" fill="hold"/>
                                        <p:tgtEl>
                                          <p:spTgt spid="3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up)">
                                      <p:cBhvr>
                                        <p:cTn id="31" dur="500"/>
                                        <p:tgtEl>
                                          <p:spTgt spid="37"/>
                                        </p:tgtEl>
                                      </p:cBhvr>
                                    </p:animEffect>
                                  </p:childTnLst>
                                </p:cTn>
                              </p:par>
                            </p:childTnLst>
                          </p:cTn>
                        </p:par>
                        <p:par>
                          <p:cTn id="32" fill="hold">
                            <p:stCondLst>
                              <p:cond delay="1500"/>
                            </p:stCondLst>
                            <p:childTnLst>
                              <p:par>
                                <p:cTn id="33" presetID="10" presetClass="exit" presetSubtype="0" fill="hold" nodeType="afterEffect">
                                  <p:stCondLst>
                                    <p:cond delay="0"/>
                                  </p:stCondLst>
                                  <p:childTnLst>
                                    <p:animEffect transition="out" filter="fade">
                                      <p:cBhvr>
                                        <p:cTn id="34" dur="500"/>
                                        <p:tgtEl>
                                          <p:spTgt spid="43"/>
                                        </p:tgtEl>
                                      </p:cBhvr>
                                    </p:animEffect>
                                    <p:set>
                                      <p:cBhvr>
                                        <p:cTn id="35"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36" restart="whenNotActive" fill="hold" evtFilter="cancelBubble" nodeType="interactiveSeq">
                <p:stCondLst>
                  <p:cond evt="onClick" delay="0">
                    <p:tgtEl>
                      <p:spTgt spid="42"/>
                    </p:tgtEl>
                  </p:cond>
                </p:stCondLst>
                <p:endSync evt="end" delay="0">
                  <p:rtn val="all"/>
                </p:endSync>
                <p:childTnLst>
                  <p:par>
                    <p:cTn id="37" fill="hold">
                      <p:stCondLst>
                        <p:cond delay="0"/>
                      </p:stCondLst>
                      <p:childTnLst>
                        <p:par>
                          <p:cTn id="38" fill="hold">
                            <p:stCondLst>
                              <p:cond delay="0"/>
                            </p:stCondLst>
                            <p:childTnLst>
                              <p:par>
                                <p:cTn id="39" presetID="37"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1000"/>
                                        <p:tgtEl>
                                          <p:spTgt spid="34"/>
                                        </p:tgtEl>
                                      </p:cBhvr>
                                    </p:animEffect>
                                    <p:anim calcmode="lin" valueType="num">
                                      <p:cBhvr>
                                        <p:cTn id="42" dur="1000" fill="hold"/>
                                        <p:tgtEl>
                                          <p:spTgt spid="34"/>
                                        </p:tgtEl>
                                        <p:attrNameLst>
                                          <p:attrName>ppt_x</p:attrName>
                                        </p:attrNameLst>
                                      </p:cBhvr>
                                      <p:tavLst>
                                        <p:tav tm="0">
                                          <p:val>
                                            <p:strVal val="#ppt_x"/>
                                          </p:val>
                                        </p:tav>
                                        <p:tav tm="100000">
                                          <p:val>
                                            <p:strVal val="#ppt_x"/>
                                          </p:val>
                                        </p:tav>
                                      </p:tavLst>
                                    </p:anim>
                                    <p:anim calcmode="lin" valueType="num">
                                      <p:cBhvr>
                                        <p:cTn id="43" dur="900" decel="100000" fill="hold"/>
                                        <p:tgtEl>
                                          <p:spTgt spid="3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5" fill="hold">
                            <p:stCondLst>
                              <p:cond delay="1000"/>
                            </p:stCondLst>
                            <p:childTnLst>
                              <p:par>
                                <p:cTn id="46" presetID="22" presetClass="entr" presetSubtype="1"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up)">
                                      <p:cBhvr>
                                        <p:cTn id="48" dur="500"/>
                                        <p:tgtEl>
                                          <p:spTgt spid="35"/>
                                        </p:tgtEl>
                                      </p:cBhvr>
                                    </p:animEffect>
                                  </p:childTnLst>
                                </p:cTn>
                              </p:par>
                            </p:childTnLst>
                          </p:cTn>
                        </p:par>
                        <p:par>
                          <p:cTn id="49" fill="hold">
                            <p:stCondLst>
                              <p:cond delay="1500"/>
                            </p:stCondLst>
                            <p:childTnLst>
                              <p:par>
                                <p:cTn id="50" presetID="10" presetClass="exit" presetSubtype="0" fill="hold" nodeType="afterEffect">
                                  <p:stCondLst>
                                    <p:cond delay="0"/>
                                  </p:stCondLst>
                                  <p:childTnLst>
                                    <p:animEffect transition="out" filter="fade">
                                      <p:cBhvr>
                                        <p:cTn id="51" dur="500"/>
                                        <p:tgtEl>
                                          <p:spTgt spid="42"/>
                                        </p:tgtEl>
                                      </p:cBhvr>
                                    </p:animEffect>
                                    <p:set>
                                      <p:cBhvr>
                                        <p:cTn id="52"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53" restart="whenNotActive" fill="hold" evtFilter="cancelBubble" nodeType="interactiveSeq">
                <p:stCondLst>
                  <p:cond evt="onClick" delay="0">
                    <p:tgtEl>
                      <p:spTgt spid="41"/>
                    </p:tgtEl>
                  </p:cond>
                </p:stCondLst>
                <p:endSync evt="end" delay="0">
                  <p:rtn val="all"/>
                </p:endSync>
                <p:childTnLst>
                  <p:par>
                    <p:cTn id="54" fill="hold">
                      <p:stCondLst>
                        <p:cond delay="0"/>
                      </p:stCondLst>
                      <p:childTnLst>
                        <p:par>
                          <p:cTn id="55" fill="hold">
                            <p:stCondLst>
                              <p:cond delay="0"/>
                            </p:stCondLst>
                            <p:childTnLst>
                              <p:par>
                                <p:cTn id="56" presetID="37" presetClass="entr" presetSubtype="0" fill="hold"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900" decel="100000" fill="hold"/>
                                        <p:tgtEl>
                                          <p:spTgt spid="32"/>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2" fill="hold">
                            <p:stCondLst>
                              <p:cond delay="1000"/>
                            </p:stCondLst>
                            <p:childTnLst>
                              <p:par>
                                <p:cTn id="63" presetID="22" presetClass="entr" presetSubtype="1"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ipe(up)">
                                      <p:cBhvr>
                                        <p:cTn id="65" dur="500"/>
                                        <p:tgtEl>
                                          <p:spTgt spid="33"/>
                                        </p:tgtEl>
                                      </p:cBhvr>
                                    </p:animEffect>
                                  </p:childTnLst>
                                </p:cTn>
                              </p:par>
                            </p:childTnLst>
                          </p:cTn>
                        </p:par>
                        <p:par>
                          <p:cTn id="66" fill="hold">
                            <p:stCondLst>
                              <p:cond delay="1500"/>
                            </p:stCondLst>
                            <p:childTnLst>
                              <p:par>
                                <p:cTn id="67" presetID="10" presetClass="exit" presetSubtype="0" fill="hold" nodeType="afterEffect">
                                  <p:stCondLst>
                                    <p:cond delay="0"/>
                                  </p:stCondLst>
                                  <p:childTnLst>
                                    <p:animEffect transition="out" filter="fade">
                                      <p:cBhvr>
                                        <p:cTn id="68" dur="500"/>
                                        <p:tgtEl>
                                          <p:spTgt spid="41"/>
                                        </p:tgtEl>
                                      </p:cBhvr>
                                    </p:animEffect>
                                    <p:set>
                                      <p:cBhvr>
                                        <p:cTn id="69"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70" restart="whenNotActive" fill="hold" evtFilter="cancelBubble" nodeType="interactiveSeq">
                <p:stCondLst>
                  <p:cond evt="onClick" delay="0">
                    <p:tgtEl>
                      <p:spTgt spid="45"/>
                    </p:tgtEl>
                  </p:cond>
                </p:stCondLst>
                <p:endSync evt="end" delay="0">
                  <p:rtn val="all"/>
                </p:endSync>
                <p:childTnLst>
                  <p:par>
                    <p:cTn id="71" fill="hold">
                      <p:stCondLst>
                        <p:cond delay="0"/>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1"/>
                                        </p:tgtEl>
                                        <p:attrNameLst>
                                          <p:attrName>style.visibility</p:attrName>
                                        </p:attrNameLst>
                                      </p:cBhvr>
                                      <p:to>
                                        <p:strVal val="visible"/>
                                      </p:to>
                                    </p:set>
                                  </p:childTnLst>
                                </p:cTn>
                              </p:par>
                              <p:par>
                                <p:cTn id="81" presetID="1" presetClass="exit" presetSubtype="0" fill="hold" nodeType="withEffect">
                                  <p:stCondLst>
                                    <p:cond delay="0"/>
                                  </p:stCondLst>
                                  <p:childTnLst>
                                    <p:set>
                                      <p:cBhvr>
                                        <p:cTn id="82" dur="1" fill="hold">
                                          <p:stCondLst>
                                            <p:cond delay="0"/>
                                          </p:stCondLst>
                                        </p:cTn>
                                        <p:tgtEl>
                                          <p:spTgt spid="38"/>
                                        </p:tgtEl>
                                        <p:attrNameLst>
                                          <p:attrName>style.visibility</p:attrName>
                                        </p:attrNameLst>
                                      </p:cBhvr>
                                      <p:to>
                                        <p:strVal val="hidden"/>
                                      </p:to>
                                    </p:set>
                                  </p:childTnLst>
                                </p:cTn>
                              </p:par>
                              <p:par>
                                <p:cTn id="83" presetID="1" presetClass="exit" presetSubtype="0" fill="hold" grpId="2" nodeType="withEffect">
                                  <p:stCondLst>
                                    <p:cond delay="0"/>
                                  </p:stCondLst>
                                  <p:childTnLst>
                                    <p:set>
                                      <p:cBhvr>
                                        <p:cTn id="84" dur="1" fill="hold">
                                          <p:stCondLst>
                                            <p:cond delay="0"/>
                                          </p:stCondLst>
                                        </p:cTn>
                                        <p:tgtEl>
                                          <p:spTgt spid="39"/>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36"/>
                                        </p:tgtEl>
                                        <p:attrNameLst>
                                          <p:attrName>style.visibility</p:attrName>
                                        </p:attrNameLst>
                                      </p:cBhvr>
                                      <p:to>
                                        <p:strVal val="hidden"/>
                                      </p:to>
                                    </p:set>
                                  </p:childTnLst>
                                </p:cTn>
                              </p:par>
                              <p:par>
                                <p:cTn id="87" presetID="1" presetClass="exit" presetSubtype="0" fill="hold" grpId="2" nodeType="withEffect">
                                  <p:stCondLst>
                                    <p:cond delay="0"/>
                                  </p:stCondLst>
                                  <p:childTnLst>
                                    <p:set>
                                      <p:cBhvr>
                                        <p:cTn id="88" dur="1" fill="hold">
                                          <p:stCondLst>
                                            <p:cond delay="0"/>
                                          </p:stCondLst>
                                        </p:cTn>
                                        <p:tgtEl>
                                          <p:spTgt spid="37"/>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34"/>
                                        </p:tgtEl>
                                        <p:attrNameLst>
                                          <p:attrName>style.visibility</p:attrName>
                                        </p:attrNameLst>
                                      </p:cBhvr>
                                      <p:to>
                                        <p:strVal val="hidden"/>
                                      </p:to>
                                    </p:set>
                                  </p:childTnLst>
                                </p:cTn>
                              </p:par>
                              <p:par>
                                <p:cTn id="91" presetID="1" presetClass="exit" presetSubtype="0" fill="hold" grpId="2" nodeType="withEffect">
                                  <p:stCondLst>
                                    <p:cond delay="0"/>
                                  </p:stCondLst>
                                  <p:childTnLst>
                                    <p:set>
                                      <p:cBhvr>
                                        <p:cTn id="92" dur="1" fill="hold">
                                          <p:stCondLst>
                                            <p:cond delay="0"/>
                                          </p:stCondLst>
                                        </p:cTn>
                                        <p:tgtEl>
                                          <p:spTgt spid="35"/>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32"/>
                                        </p:tgtEl>
                                        <p:attrNameLst>
                                          <p:attrName>style.visibility</p:attrName>
                                        </p:attrNameLst>
                                      </p:cBhvr>
                                      <p:to>
                                        <p:strVal val="hidden"/>
                                      </p:to>
                                    </p:set>
                                  </p:childTnLst>
                                </p:cTn>
                              </p:par>
                              <p:par>
                                <p:cTn id="95" presetID="1" presetClass="exit" presetSubtype="0" fill="hold" grpId="2" nodeType="withEffect">
                                  <p:stCondLst>
                                    <p:cond delay="0"/>
                                  </p:stCondLst>
                                  <p:childTnLst>
                                    <p:set>
                                      <p:cBhvr>
                                        <p:cTn id="96"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97" restart="whenNotActive" fill="hold" evtFilter="cancelBubble" nodeType="interactiveSeq">
                <p:stCondLst>
                  <p:cond evt="onClick" delay="0">
                    <p:tgtEl>
                      <p:spTgt spid="46"/>
                    </p:tgtEl>
                  </p:cond>
                </p:stCondLst>
                <p:endSync evt="end" delay="0">
                  <p:rtn val="all"/>
                </p:endSync>
                <p:childTnLst>
                  <p:par>
                    <p:cTn id="98" fill="hold">
                      <p:stCondLst>
                        <p:cond delay="0"/>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44"/>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43"/>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42"/>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41"/>
                                        </p:tgtEl>
                                        <p:attrNameLst>
                                          <p:attrName>style.visibility</p:attrName>
                                        </p:attrNameLst>
                                      </p:cBhvr>
                                      <p:to>
                                        <p:strVal val="visible"/>
                                      </p:to>
                                    </p:set>
                                  </p:childTnLst>
                                </p:cTn>
                              </p:par>
                              <p:par>
                                <p:cTn id="108" presetID="1" presetClass="exit" presetSubtype="0" fill="hold" nodeType="withEffect">
                                  <p:stCondLst>
                                    <p:cond delay="0"/>
                                  </p:stCondLst>
                                  <p:childTnLst>
                                    <p:set>
                                      <p:cBhvr>
                                        <p:cTn id="109" dur="1" fill="hold">
                                          <p:stCondLst>
                                            <p:cond delay="0"/>
                                          </p:stCondLst>
                                        </p:cTn>
                                        <p:tgtEl>
                                          <p:spTgt spid="38"/>
                                        </p:tgtEl>
                                        <p:attrNameLst>
                                          <p:attrName>style.visibility</p:attrName>
                                        </p:attrNameLst>
                                      </p:cBhvr>
                                      <p:to>
                                        <p:strVal val="hidden"/>
                                      </p:to>
                                    </p:set>
                                  </p:childTnLst>
                                </p:cTn>
                              </p:par>
                              <p:par>
                                <p:cTn id="110" presetID="1" presetClass="exit" presetSubtype="0" fill="hold" grpId="1" nodeType="withEffect">
                                  <p:stCondLst>
                                    <p:cond delay="0"/>
                                  </p:stCondLst>
                                  <p:childTnLst>
                                    <p:set>
                                      <p:cBhvr>
                                        <p:cTn id="111" dur="1" fill="hold">
                                          <p:stCondLst>
                                            <p:cond delay="0"/>
                                          </p:stCondLst>
                                        </p:cTn>
                                        <p:tgtEl>
                                          <p:spTgt spid="39"/>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36"/>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37"/>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34"/>
                                        </p:tgtEl>
                                        <p:attrNameLst>
                                          <p:attrName>style.visibility</p:attrName>
                                        </p:attrNameLst>
                                      </p:cBhvr>
                                      <p:to>
                                        <p:strVal val="hidden"/>
                                      </p:to>
                                    </p:set>
                                  </p:childTnLst>
                                </p:cTn>
                              </p:par>
                              <p:par>
                                <p:cTn id="118" presetID="1" presetClass="exit" presetSubtype="0" fill="hold" grpId="1" nodeType="withEffect">
                                  <p:stCondLst>
                                    <p:cond delay="0"/>
                                  </p:stCondLst>
                                  <p:childTnLst>
                                    <p:set>
                                      <p:cBhvr>
                                        <p:cTn id="119" dur="1" fill="hold">
                                          <p:stCondLst>
                                            <p:cond delay="0"/>
                                          </p:stCondLst>
                                        </p:cTn>
                                        <p:tgtEl>
                                          <p:spTgt spid="35"/>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32"/>
                                        </p:tgtEl>
                                        <p:attrNameLst>
                                          <p:attrName>style.visibility</p:attrName>
                                        </p:attrNameLst>
                                      </p:cBhvr>
                                      <p:to>
                                        <p:strVal val="hidden"/>
                                      </p:to>
                                    </p:set>
                                  </p:childTnLst>
                                </p:cTn>
                              </p:par>
                              <p:par>
                                <p:cTn id="122" presetID="1" presetClass="exit" presetSubtype="0" fill="hold" grpId="1" nodeType="withEffect">
                                  <p:stCondLst>
                                    <p:cond delay="0"/>
                                  </p:stCondLst>
                                  <p:childTnLst>
                                    <p:set>
                                      <p:cBhvr>
                                        <p:cTn id="123"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46"/>
                  </p:tgtEl>
                </p:cond>
              </p:nextCondLst>
            </p:seq>
          </p:childTnLst>
        </p:cTn>
      </p:par>
    </p:tnLst>
    <p:bldLst>
      <p:bldP spid="33" grpId="0"/>
      <p:bldP spid="33" grpId="1"/>
      <p:bldP spid="33" grpId="2"/>
      <p:bldP spid="35" grpId="0"/>
      <p:bldP spid="35" grpId="1"/>
      <p:bldP spid="35" grpId="2"/>
      <p:bldP spid="37" grpId="0"/>
      <p:bldP spid="37" grpId="1"/>
      <p:bldP spid="37" grpId="2"/>
      <p:bldP spid="39" grpId="0"/>
      <p:bldP spid="39" grpId="1"/>
      <p:bldP spid="39" grpId="2"/>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6" name="Line 4"/>
          <p:cNvSpPr txBox="1"/>
          <p:nvPr/>
        </p:nvSpPr>
        <p:spPr>
          <a:xfrm>
            <a:off x="1293981" y="3798546"/>
            <a:ext cx="7668000" cy="738664"/>
          </a:xfrm>
          <a:prstGeom prst="rect">
            <a:avLst/>
          </a:prstGeom>
          <a:noFill/>
          <a:ln>
            <a:solidFill>
              <a:srgbClr val="F4E8BD"/>
            </a:solidFill>
          </a:ln>
        </p:spPr>
        <p:txBody>
          <a:bodyPr wrap="square" rtlCol="0">
            <a:spAutoFit/>
          </a:bodyPr>
          <a:lstStyle>
            <a:defPPr>
              <a:defRPr lang="en-US"/>
            </a:defPPr>
            <a:lvl1pPr>
              <a:defRPr sz="1400" b="1">
                <a:solidFill>
                  <a:srgbClr val="F4E8BD"/>
                </a:solidFill>
                <a:latin typeface="Arial" panose="020B0604020202020204" pitchFamily="34" charset="0"/>
                <a:cs typeface="Arial" panose="020B0604020202020204" pitchFamily="34" charset="0"/>
              </a:defRPr>
            </a:lvl1pPr>
          </a:lstStyle>
          <a:p>
            <a:r>
              <a:rPr lang="en-US" dirty="0"/>
              <a:t>KNOWLEDGE </a:t>
            </a:r>
            <a:r>
              <a:rPr lang="en-US" b="0" dirty="0"/>
              <a:t>helps people to: grow in their knowledge of God and the teaching of Jesus, to evaluate their lives in the light of God’s love, to know who they are as sons and daughters of God, and to share their faith with others through word and action. </a:t>
            </a:r>
            <a:endParaRPr lang="en-NZ" b="0" dirty="0"/>
          </a:p>
        </p:txBody>
      </p:sp>
      <p:pic>
        <p:nvPicPr>
          <p:cNvPr id="17" name="Icon 4" descr="Picture"/>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910143">
            <a:off x="372778" y="3754765"/>
            <a:ext cx="813590" cy="826226"/>
          </a:xfrm>
          <a:prstGeom prst="ellipse">
            <a:avLst/>
          </a:prstGeom>
          <a:noFill/>
          <a:ln>
            <a:noFill/>
          </a:ln>
        </p:spPr>
      </p:pic>
      <p:sp>
        <p:nvSpPr>
          <p:cNvPr id="14" name="Line 3"/>
          <p:cNvSpPr txBox="1"/>
          <p:nvPr/>
        </p:nvSpPr>
        <p:spPr>
          <a:xfrm>
            <a:off x="178646" y="2586723"/>
            <a:ext cx="7668000" cy="954107"/>
          </a:xfrm>
          <a:prstGeom prst="rect">
            <a:avLst/>
          </a:prstGeom>
          <a:noFill/>
          <a:ln>
            <a:solidFill>
              <a:srgbClr val="F4E8BD"/>
            </a:solidFill>
          </a:ln>
        </p:spPr>
        <p:txBody>
          <a:bodyPr wrap="square" rtlCol="0">
            <a:spAutoFit/>
          </a:bodyPr>
          <a:lstStyle>
            <a:defPPr>
              <a:defRPr lang="en-US"/>
            </a:defPPr>
            <a:lvl1pPr>
              <a:defRPr sz="1400" b="1">
                <a:solidFill>
                  <a:srgbClr val="F4E8BD"/>
                </a:solidFill>
                <a:latin typeface="Arial" panose="020B0604020202020204" pitchFamily="34" charset="0"/>
                <a:cs typeface="Arial" panose="020B0604020202020204" pitchFamily="34" charset="0"/>
              </a:defRPr>
            </a:lvl1pPr>
          </a:lstStyle>
          <a:p>
            <a:r>
              <a:rPr lang="en-US" dirty="0"/>
              <a:t>RIGHT JUDGEMENT </a:t>
            </a:r>
            <a:r>
              <a:rPr lang="en-US" b="0" dirty="0"/>
              <a:t>helps people to: use their conscience well, know the difference between  right and wrong according to God’s law and act on it,  be open to the good advice of wise people and act on it, encourage others to live with </a:t>
            </a:r>
            <a:r>
              <a:rPr lang="en-US" b="0" dirty="0" err="1"/>
              <a:t>tika</a:t>
            </a:r>
            <a:r>
              <a:rPr lang="en-US" b="0" dirty="0"/>
              <a:t>, </a:t>
            </a:r>
            <a:r>
              <a:rPr lang="en-US" b="0" dirty="0" err="1"/>
              <a:t>pono</a:t>
            </a:r>
            <a:r>
              <a:rPr lang="en-US" b="0" dirty="0"/>
              <a:t> and aroha and help people in times of trouble.</a:t>
            </a:r>
            <a:endParaRPr lang="en-NZ" b="0" dirty="0"/>
          </a:p>
        </p:txBody>
      </p:sp>
      <p:pic>
        <p:nvPicPr>
          <p:cNvPr id="15" name="Icon 3" descr="Picture"/>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910143">
            <a:off x="7963458" y="2638459"/>
            <a:ext cx="813590" cy="826226"/>
          </a:xfrm>
          <a:prstGeom prst="ellipse">
            <a:avLst/>
          </a:prstGeom>
          <a:noFill/>
          <a:ln>
            <a:noFill/>
          </a:ln>
        </p:spPr>
      </p:pic>
      <p:sp>
        <p:nvSpPr>
          <p:cNvPr id="12" name="Line 2"/>
          <p:cNvSpPr txBox="1"/>
          <p:nvPr/>
        </p:nvSpPr>
        <p:spPr>
          <a:xfrm>
            <a:off x="1293981" y="1590344"/>
            <a:ext cx="7668000" cy="738664"/>
          </a:xfrm>
          <a:prstGeom prst="rect">
            <a:avLst/>
          </a:prstGeom>
          <a:noFill/>
          <a:ln>
            <a:solidFill>
              <a:srgbClr val="F4E8BD"/>
            </a:solidFill>
          </a:ln>
        </p:spPr>
        <p:txBody>
          <a:bodyPr wrap="square" rtlCol="0">
            <a:spAutoFit/>
          </a:bodyPr>
          <a:lstStyle>
            <a:defPPr>
              <a:defRPr lang="en-US"/>
            </a:defPPr>
            <a:lvl1pPr>
              <a:defRPr sz="1400" b="1">
                <a:solidFill>
                  <a:srgbClr val="F4E8BD"/>
                </a:solidFill>
                <a:latin typeface="Arial" panose="020B0604020202020204" pitchFamily="34" charset="0"/>
                <a:cs typeface="Arial" panose="020B0604020202020204" pitchFamily="34" charset="0"/>
              </a:defRPr>
            </a:lvl1pPr>
          </a:lstStyle>
          <a:p>
            <a:r>
              <a:rPr lang="en-US" dirty="0"/>
              <a:t>UNDERSTANDING </a:t>
            </a:r>
            <a:r>
              <a:rPr lang="en-US" b="0" dirty="0"/>
              <a:t>helps people to: appreciate the meaning of their faith, believe in God and live according to their faith, know how other people feel and be compassionate to them, and know how to live in loving relationships with God, other people and creation.</a:t>
            </a:r>
            <a:endParaRPr lang="en-NZ" b="0" dirty="0"/>
          </a:p>
        </p:txBody>
      </p:sp>
      <p:pic>
        <p:nvPicPr>
          <p:cNvPr id="13" name="Icon 2" descr="Picture"/>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910143">
            <a:off x="372778" y="1545729"/>
            <a:ext cx="813590" cy="826226"/>
          </a:xfrm>
          <a:prstGeom prst="ellipse">
            <a:avLst/>
          </a:prstGeom>
          <a:noFill/>
          <a:ln>
            <a:noFill/>
          </a:ln>
        </p:spPr>
      </p:pic>
      <p:sp>
        <p:nvSpPr>
          <p:cNvPr id="3" name="Line 1"/>
          <p:cNvSpPr txBox="1"/>
          <p:nvPr/>
        </p:nvSpPr>
        <p:spPr>
          <a:xfrm>
            <a:off x="178645" y="809409"/>
            <a:ext cx="7668000" cy="523220"/>
          </a:xfrm>
          <a:prstGeom prst="rect">
            <a:avLst/>
          </a:prstGeom>
          <a:noFill/>
          <a:ln>
            <a:solidFill>
              <a:srgbClr val="F4E8BD"/>
            </a:solidFill>
          </a:ln>
        </p:spPr>
        <p:txBody>
          <a:bodyPr wrap="square" rtlCol="0">
            <a:spAutoFit/>
          </a:bodyPr>
          <a:lstStyle/>
          <a:p>
            <a:r>
              <a:rPr lang="en-NZ" sz="1400" b="1" dirty="0">
                <a:solidFill>
                  <a:srgbClr val="F4E8BD"/>
                </a:solidFill>
                <a:latin typeface="Arial" panose="020B0604020202020204" pitchFamily="34" charset="0"/>
                <a:cs typeface="Arial" panose="020B0604020202020204" pitchFamily="34" charset="0"/>
              </a:rPr>
              <a:t>WISDOM</a:t>
            </a:r>
            <a:r>
              <a:rPr lang="en-NZ" sz="1400" dirty="0">
                <a:solidFill>
                  <a:srgbClr val="F4E8BD"/>
                </a:solidFill>
                <a:latin typeface="Arial" panose="020B0604020202020204" pitchFamily="34" charset="0"/>
                <a:cs typeface="Arial" panose="020B0604020202020204" pitchFamily="34" charset="0"/>
              </a:rPr>
              <a:t> helps people to:  put God first, see life from God’s point of view, love what God </a:t>
            </a:r>
            <a:r>
              <a:rPr lang="en-NZ" sz="1400" dirty="0" smtClean="0">
                <a:solidFill>
                  <a:srgbClr val="F4E8BD"/>
                </a:solidFill>
                <a:latin typeface="Arial" panose="020B0604020202020204" pitchFamily="34" charset="0"/>
                <a:cs typeface="Arial" panose="020B0604020202020204" pitchFamily="34" charset="0"/>
              </a:rPr>
              <a:t>loves, and </a:t>
            </a:r>
            <a:r>
              <a:rPr lang="en-NZ" sz="1400" dirty="0">
                <a:solidFill>
                  <a:srgbClr val="F4E8BD"/>
                </a:solidFill>
                <a:latin typeface="Arial" panose="020B0604020202020204" pitchFamily="34" charset="0"/>
                <a:cs typeface="Arial" panose="020B0604020202020204" pitchFamily="34" charset="0"/>
              </a:rPr>
              <a:t>make wise choices and decisions. </a:t>
            </a:r>
          </a:p>
        </p:txBody>
      </p:sp>
      <p:pic>
        <p:nvPicPr>
          <p:cNvPr id="11" name="Icon 1" descr="Picture"/>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910143">
            <a:off x="7963458" y="657905"/>
            <a:ext cx="813590" cy="826226"/>
          </a:xfrm>
          <a:prstGeom prst="ellipse">
            <a:avLst/>
          </a:prstGeom>
          <a:noFill/>
          <a:ln>
            <a:noFill/>
          </a:ln>
        </p:spPr>
      </p:pic>
      <p:sp>
        <p:nvSpPr>
          <p:cNvPr id="2" name="Title"/>
          <p:cNvSpPr>
            <a:spLocks noGrp="1"/>
          </p:cNvSpPr>
          <p:nvPr>
            <p:ph type="ctrTitle"/>
          </p:nvPr>
        </p:nvSpPr>
        <p:spPr>
          <a:xfrm>
            <a:off x="0" y="-34514"/>
            <a:ext cx="9144000" cy="646331"/>
          </a:xfrm>
        </p:spPr>
        <p:txBody>
          <a:bodyPr>
            <a:spAutoFit/>
          </a:bodyPr>
          <a:lstStyle/>
          <a:p>
            <a:r>
              <a:rPr lang="en-US" sz="3600" dirty="0">
                <a:ln w="0"/>
                <a:solidFill>
                  <a:srgbClr val="F4E8BD"/>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What each gift of the Holy Spirit does</a:t>
            </a:r>
            <a:endParaRPr lang="en-GB" sz="3600" dirty="0">
              <a:ln w="0"/>
              <a:solidFill>
                <a:srgbClr val="F4E8BD"/>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4"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R-1</a:t>
            </a:r>
          </a:p>
          <a:p>
            <a:pPr algn="ctr"/>
            <a:r>
              <a:rPr lang="en-GB" sz="900" b="1" dirty="0" smtClean="0">
                <a:solidFill>
                  <a:srgbClr val="002060"/>
                </a:solidFill>
                <a:latin typeface="Arial" pitchFamily="34" charset="0"/>
                <a:cs typeface="Arial" pitchFamily="34" charset="0"/>
              </a:rPr>
              <a:t>S-08A</a:t>
            </a:r>
            <a:endParaRPr lang="en-GB" sz="900" b="1" dirty="0">
              <a:solidFill>
                <a:srgbClr val="002060"/>
              </a:solidFill>
              <a:latin typeface="Arial" pitchFamily="34" charset="0"/>
              <a:cs typeface="Arial" pitchFamily="34" charset="0"/>
            </a:endParaRPr>
          </a:p>
        </p:txBody>
      </p:sp>
      <p:sp>
        <p:nvSpPr>
          <p:cNvPr id="5"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Tool instructions"/>
          <p:cNvSpPr txBox="1"/>
          <p:nvPr/>
        </p:nvSpPr>
        <p:spPr>
          <a:xfrm>
            <a:off x="3710238" y="4912668"/>
            <a:ext cx="1723550" cy="230832"/>
          </a:xfrm>
          <a:prstGeom prst="rect">
            <a:avLst/>
          </a:prstGeom>
          <a:noFill/>
        </p:spPr>
        <p:txBody>
          <a:bodyPr wrap="none" rtlCol="0">
            <a:spAutoFit/>
          </a:bodyPr>
          <a:lstStyle/>
          <a:p>
            <a:pPr algn="ctr"/>
            <a:r>
              <a:rPr lang="en-GB" sz="900" dirty="0" smtClean="0">
                <a:solidFill>
                  <a:srgbClr val="F4E8BD"/>
                </a:solidFill>
                <a:latin typeface="Arial" pitchFamily="34" charset="0"/>
                <a:ea typeface="Segoe UI" pitchFamily="34" charset="0"/>
                <a:cs typeface="Arial" pitchFamily="34" charset="0"/>
              </a:rPr>
              <a:t>Click the images to reveal text</a:t>
            </a:r>
            <a:endParaRPr lang="en-GB" sz="900" dirty="0">
              <a:solidFill>
                <a:srgbClr val="F4E8BD"/>
              </a:solidFill>
              <a:latin typeface="Arial" pitchFamily="34" charset="0"/>
              <a:ea typeface="Segoe UI" pitchFamily="34" charset="0"/>
              <a:cs typeface="Arial" pitchFamily="34" charset="0"/>
            </a:endParaRPr>
          </a:p>
        </p:txBody>
      </p:sp>
    </p:spTree>
    <p:extLst>
      <p:ext uri="{BB962C8B-B14F-4D97-AF65-F5344CB8AC3E}">
        <p14:creationId xmlns:p14="http://schemas.microsoft.com/office/powerpoint/2010/main" val="1286813548"/>
      </p:ext>
    </p:extLst>
  </p:cSld>
  <p:clrMapOvr>
    <a:masterClrMapping/>
  </p:clrMapOvr>
  <p:transition spd="med" advClick="0">
    <p:fade/>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5"/>
                    </p:tgtEl>
                  </p:cond>
                </p:stCondLst>
                <p:endSync evt="end" delay="0">
                  <p:rtn val="all"/>
                </p:endSync>
                <p:childTnLst>
                  <p:par>
                    <p:cTn id="27" fill="hold">
                      <p:stCondLst>
                        <p:cond delay="0"/>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3"/>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2"/>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4"/>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2" nodeType="clickEffect">
                                  <p:stCondLst>
                                    <p:cond delay="0"/>
                                  </p:stCondLst>
                                  <p:childTnLst>
                                    <p:set>
                                      <p:cBhvr>
                                        <p:cTn id="41" dur="1" fill="hold">
                                          <p:stCondLst>
                                            <p:cond delay="0"/>
                                          </p:stCondLst>
                                        </p:cTn>
                                        <p:tgtEl>
                                          <p:spTgt spid="3"/>
                                        </p:tgtEl>
                                        <p:attrNameLst>
                                          <p:attrName>style.visibility</p:attrName>
                                        </p:attrNameLst>
                                      </p:cBhvr>
                                      <p:to>
                                        <p:strVal val="hidden"/>
                                      </p:to>
                                    </p:set>
                                  </p:childTnLst>
                                </p:cTn>
                              </p:par>
                              <p:par>
                                <p:cTn id="42" presetID="1" presetClass="exit" presetSubtype="0" fill="hold" grpId="2" nodeType="withEffect">
                                  <p:stCondLst>
                                    <p:cond delay="0"/>
                                  </p:stCondLst>
                                  <p:childTnLst>
                                    <p:set>
                                      <p:cBhvr>
                                        <p:cTn id="43" dur="1" fill="hold">
                                          <p:stCondLst>
                                            <p:cond delay="0"/>
                                          </p:stCondLst>
                                        </p:cTn>
                                        <p:tgtEl>
                                          <p:spTgt spid="12"/>
                                        </p:tgtEl>
                                        <p:attrNameLst>
                                          <p:attrName>style.visibility</p:attrName>
                                        </p:attrNameLst>
                                      </p:cBhvr>
                                      <p:to>
                                        <p:strVal val="hidden"/>
                                      </p:to>
                                    </p:set>
                                  </p:childTnLst>
                                </p:cTn>
                              </p:par>
                              <p:par>
                                <p:cTn id="44" presetID="1" presetClass="exit" presetSubtype="0" fill="hold" grpId="2" nodeType="withEffect">
                                  <p:stCondLst>
                                    <p:cond delay="0"/>
                                  </p:stCondLst>
                                  <p:childTnLst>
                                    <p:set>
                                      <p:cBhvr>
                                        <p:cTn id="45" dur="1" fill="hold">
                                          <p:stCondLst>
                                            <p:cond delay="0"/>
                                          </p:stCondLst>
                                        </p:cTn>
                                        <p:tgtEl>
                                          <p:spTgt spid="14"/>
                                        </p:tgtEl>
                                        <p:attrNameLst>
                                          <p:attrName>style.visibility</p:attrName>
                                        </p:attrNameLst>
                                      </p:cBhvr>
                                      <p:to>
                                        <p:strVal val="hidden"/>
                                      </p:to>
                                    </p:set>
                                  </p:childTnLst>
                                </p:cTn>
                              </p:par>
                              <p:par>
                                <p:cTn id="46" presetID="1" presetClass="exit" presetSubtype="0" fill="hold" grpId="2" nodeType="withEffect">
                                  <p:stCondLst>
                                    <p:cond delay="0"/>
                                  </p:stCondLst>
                                  <p:childTnLst>
                                    <p:set>
                                      <p:cBhvr>
                                        <p:cTn id="47"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16" grpId="0" animBg="1"/>
      <p:bldP spid="16" grpId="1" animBg="1"/>
      <p:bldP spid="16" grpId="2" animBg="1"/>
      <p:bldP spid="14" grpId="0" animBg="1"/>
      <p:bldP spid="14" grpId="1" animBg="1"/>
      <p:bldP spid="14" grpId="2" animBg="1"/>
      <p:bldP spid="12" grpId="0" animBg="1"/>
      <p:bldP spid="12" grpId="1" animBg="1"/>
      <p:bldP spid="12" grpId="2" animBg="1"/>
      <p:bldP spid="3" grpId="0" animBg="1"/>
      <p:bldP spid="3" grpId="1" animBg="1"/>
      <p:bldP spid="3"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Line 7"/>
          <p:cNvSpPr txBox="1"/>
          <p:nvPr/>
        </p:nvSpPr>
        <p:spPr>
          <a:xfrm>
            <a:off x="1361240" y="3563637"/>
            <a:ext cx="7668000" cy="954107"/>
          </a:xfrm>
          <a:prstGeom prst="rect">
            <a:avLst/>
          </a:prstGeom>
          <a:noFill/>
          <a:ln>
            <a:solidFill>
              <a:srgbClr val="F4E8BD"/>
            </a:solidFill>
          </a:ln>
        </p:spPr>
        <p:txBody>
          <a:bodyPr wrap="square" rtlCol="0">
            <a:spAutoFit/>
          </a:bodyPr>
          <a:lstStyle>
            <a:defPPr>
              <a:defRPr lang="en-US"/>
            </a:defPPr>
            <a:lvl1pPr>
              <a:defRPr sz="1400" b="1">
                <a:solidFill>
                  <a:srgbClr val="F4E8BD"/>
                </a:solidFill>
                <a:latin typeface="Arial" panose="020B0604020202020204" pitchFamily="34" charset="0"/>
                <a:cs typeface="Arial" panose="020B0604020202020204" pitchFamily="34" charset="0"/>
              </a:defRPr>
            </a:lvl1pPr>
          </a:lstStyle>
          <a:p>
            <a:r>
              <a:rPr lang="en-NZ" dirty="0"/>
              <a:t>WONDER and AWE helps people to: appreciate the glory and mystery of God, become aware of the greatness of God, be alert to and appreciate the presence of God in everything around them in the world and to praise God for God’s love and all the marvellous things God accomplishes in their lives.</a:t>
            </a:r>
          </a:p>
        </p:txBody>
      </p:sp>
      <p:pic>
        <p:nvPicPr>
          <p:cNvPr id="17" name="Icon 7" descr="Picture"/>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910143">
            <a:off x="374698" y="3674106"/>
            <a:ext cx="813590" cy="826226"/>
          </a:xfrm>
          <a:prstGeom prst="ellipse">
            <a:avLst/>
          </a:prstGeom>
          <a:noFill/>
          <a:ln>
            <a:noFill/>
          </a:ln>
        </p:spPr>
      </p:pic>
      <p:sp>
        <p:nvSpPr>
          <p:cNvPr id="14" name="Line 6"/>
          <p:cNvSpPr txBox="1"/>
          <p:nvPr/>
        </p:nvSpPr>
        <p:spPr>
          <a:xfrm>
            <a:off x="236905" y="2336711"/>
            <a:ext cx="7668000" cy="738664"/>
          </a:xfrm>
          <a:prstGeom prst="rect">
            <a:avLst/>
          </a:prstGeom>
          <a:noFill/>
          <a:ln>
            <a:solidFill>
              <a:srgbClr val="F4E8BD"/>
            </a:solidFill>
          </a:ln>
        </p:spPr>
        <p:txBody>
          <a:bodyPr wrap="square" rtlCol="0">
            <a:spAutoFit/>
          </a:bodyPr>
          <a:lstStyle>
            <a:defPPr>
              <a:defRPr lang="en-US"/>
            </a:defPPr>
            <a:lvl1pPr>
              <a:defRPr sz="1400" b="1">
                <a:solidFill>
                  <a:srgbClr val="F4E8BD"/>
                </a:solidFill>
                <a:latin typeface="Arial" panose="020B0604020202020204" pitchFamily="34" charset="0"/>
                <a:cs typeface="Arial" panose="020B0604020202020204" pitchFamily="34" charset="0"/>
              </a:defRPr>
            </a:lvl1pPr>
          </a:lstStyle>
          <a:p>
            <a:r>
              <a:rPr lang="en-US" dirty="0"/>
              <a:t>REVERENCE helps people to: love and worship God, draw closer to God in prayer, show respect for others as sons and daughters of God, and show respect for creation </a:t>
            </a:r>
            <a:r>
              <a:rPr lang="en-US" dirty="0" err="1"/>
              <a:t>recognising</a:t>
            </a:r>
            <a:r>
              <a:rPr lang="en-US" dirty="0"/>
              <a:t> that </a:t>
            </a:r>
            <a:r>
              <a:rPr lang="en-US" dirty="0" smtClean="0"/>
              <a:t>every living </a:t>
            </a:r>
            <a:r>
              <a:rPr lang="en-US" dirty="0"/>
              <a:t>thing is connected and the </a:t>
            </a:r>
            <a:r>
              <a:rPr lang="en-US" dirty="0" smtClean="0"/>
              <a:t>is work </a:t>
            </a:r>
            <a:r>
              <a:rPr lang="en-US" dirty="0"/>
              <a:t>of God’s hands.</a:t>
            </a:r>
            <a:endParaRPr lang="en-NZ" dirty="0"/>
          </a:p>
        </p:txBody>
      </p:sp>
      <p:pic>
        <p:nvPicPr>
          <p:cNvPr id="15" name="Icon 6" descr="Picture"/>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910143">
            <a:off x="8077856" y="2292930"/>
            <a:ext cx="813590" cy="826226"/>
          </a:xfrm>
          <a:prstGeom prst="ellipse">
            <a:avLst/>
          </a:prstGeom>
          <a:noFill/>
          <a:ln>
            <a:noFill/>
          </a:ln>
        </p:spPr>
      </p:pic>
      <p:sp>
        <p:nvSpPr>
          <p:cNvPr id="12" name="Line 5"/>
          <p:cNvSpPr txBox="1"/>
          <p:nvPr/>
        </p:nvSpPr>
        <p:spPr>
          <a:xfrm>
            <a:off x="1310727" y="1109786"/>
            <a:ext cx="7668000" cy="738664"/>
          </a:xfrm>
          <a:prstGeom prst="rect">
            <a:avLst/>
          </a:prstGeom>
          <a:noFill/>
          <a:ln>
            <a:solidFill>
              <a:srgbClr val="F4E8BD"/>
            </a:solidFill>
          </a:ln>
        </p:spPr>
        <p:txBody>
          <a:bodyPr wrap="square" rtlCol="0">
            <a:spAutoFit/>
          </a:bodyPr>
          <a:lstStyle>
            <a:defPPr>
              <a:defRPr lang="en-US"/>
            </a:defPPr>
            <a:lvl1pPr>
              <a:defRPr sz="1400" b="1">
                <a:solidFill>
                  <a:srgbClr val="F4E8BD"/>
                </a:solidFill>
                <a:latin typeface="Arial" panose="020B0604020202020204" pitchFamily="34" charset="0"/>
                <a:cs typeface="Arial" panose="020B0604020202020204" pitchFamily="34" charset="0"/>
              </a:defRPr>
            </a:lvl1pPr>
          </a:lstStyle>
          <a:p>
            <a:r>
              <a:rPr lang="en-US" dirty="0"/>
              <a:t>COURAGE helps people to: stand up for their faith and follow Christ, to use their inner strength to do what is right even when faced with difficulties, and not give up living their Christian life even when others do.</a:t>
            </a:r>
            <a:endParaRPr lang="en-NZ" dirty="0"/>
          </a:p>
        </p:txBody>
      </p:sp>
      <p:pic>
        <p:nvPicPr>
          <p:cNvPr id="13" name="Icon 5" descr="Picture"/>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910143">
            <a:off x="374699" y="1060302"/>
            <a:ext cx="813590" cy="826226"/>
          </a:xfrm>
          <a:prstGeom prst="ellipse">
            <a:avLst/>
          </a:prstGeom>
          <a:noFill/>
          <a:ln>
            <a:noFill/>
          </a:ln>
        </p:spPr>
      </p:pic>
      <p:sp>
        <p:nvSpPr>
          <p:cNvPr id="2" name="Title"/>
          <p:cNvSpPr>
            <a:spLocks noGrp="1"/>
          </p:cNvSpPr>
          <p:nvPr>
            <p:ph type="ctrTitle"/>
          </p:nvPr>
        </p:nvSpPr>
        <p:spPr>
          <a:xfrm>
            <a:off x="0" y="-34514"/>
            <a:ext cx="9144000" cy="646331"/>
          </a:xfrm>
        </p:spPr>
        <p:txBody>
          <a:bodyPr>
            <a:spAutoFit/>
          </a:bodyPr>
          <a:lstStyle/>
          <a:p>
            <a:r>
              <a:rPr lang="en-US" sz="3600" dirty="0">
                <a:ln w="0"/>
                <a:solidFill>
                  <a:srgbClr val="F4E8BD"/>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What each gift of the Holy Spirit does</a:t>
            </a:r>
            <a:endParaRPr lang="en-GB" sz="3600" dirty="0">
              <a:ln w="0"/>
              <a:solidFill>
                <a:srgbClr val="F4E8BD"/>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4"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smtClean="0">
                <a:solidFill>
                  <a:srgbClr val="002060"/>
                </a:solidFill>
                <a:latin typeface="Arial" pitchFamily="34" charset="0"/>
                <a:cs typeface="Arial" pitchFamily="34" charset="0"/>
              </a:rPr>
              <a:t>R-1</a:t>
            </a:r>
          </a:p>
          <a:p>
            <a:pPr algn="ctr"/>
            <a:r>
              <a:rPr lang="en-GB" sz="900" b="1" dirty="0" smtClean="0">
                <a:solidFill>
                  <a:srgbClr val="002060"/>
                </a:solidFill>
                <a:latin typeface="Arial" pitchFamily="34" charset="0"/>
                <a:cs typeface="Arial" pitchFamily="34" charset="0"/>
              </a:rPr>
              <a:t>S-08B</a:t>
            </a:r>
            <a:endParaRPr lang="en-GB" sz="900" b="1" dirty="0">
              <a:solidFill>
                <a:srgbClr val="002060"/>
              </a:solidFill>
              <a:latin typeface="Arial" pitchFamily="34" charset="0"/>
              <a:cs typeface="Arial" pitchFamily="34" charset="0"/>
            </a:endParaRPr>
          </a:p>
        </p:txBody>
      </p:sp>
      <p:sp>
        <p:nvSpPr>
          <p:cNvPr id="5"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Tool instructions"/>
          <p:cNvSpPr txBox="1"/>
          <p:nvPr/>
        </p:nvSpPr>
        <p:spPr>
          <a:xfrm>
            <a:off x="3710238" y="4912668"/>
            <a:ext cx="1723550" cy="230832"/>
          </a:xfrm>
          <a:prstGeom prst="rect">
            <a:avLst/>
          </a:prstGeom>
          <a:noFill/>
        </p:spPr>
        <p:txBody>
          <a:bodyPr wrap="none" rtlCol="0">
            <a:spAutoFit/>
          </a:bodyPr>
          <a:lstStyle/>
          <a:p>
            <a:pPr algn="ctr"/>
            <a:r>
              <a:rPr lang="en-GB" sz="900" dirty="0" smtClean="0">
                <a:solidFill>
                  <a:srgbClr val="F4E8BD"/>
                </a:solidFill>
                <a:latin typeface="Arial" pitchFamily="34" charset="0"/>
                <a:ea typeface="Segoe UI" pitchFamily="34" charset="0"/>
                <a:cs typeface="Arial" pitchFamily="34" charset="0"/>
              </a:rPr>
              <a:t>Click the images to reveal text</a:t>
            </a:r>
            <a:endParaRPr lang="en-GB" sz="900" dirty="0">
              <a:solidFill>
                <a:srgbClr val="F4E8BD"/>
              </a:solidFill>
              <a:latin typeface="Arial" pitchFamily="34" charset="0"/>
              <a:ea typeface="Segoe UI" pitchFamily="34" charset="0"/>
              <a:cs typeface="Arial" pitchFamily="34" charset="0"/>
            </a:endParaRPr>
          </a:p>
        </p:txBody>
      </p:sp>
    </p:spTree>
    <p:extLst>
      <p:ext uri="{BB962C8B-B14F-4D97-AF65-F5344CB8AC3E}">
        <p14:creationId xmlns:p14="http://schemas.microsoft.com/office/powerpoint/2010/main" val="316663872"/>
      </p:ext>
    </p:extLst>
  </p:cSld>
  <p:clrMapOvr>
    <a:masterClrMapping/>
  </p:clrMapOvr>
  <p:transition spd="med" advClick="0">
    <p:fade/>
  </p:transition>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1" presetClass="exit" presetSubtype="0" fill="hold" grpId="2" nodeType="clickEffect">
                                  <p:stCondLst>
                                    <p:cond delay="0"/>
                                  </p:stCondLst>
                                  <p:childTnLst>
                                    <p:set>
                                      <p:cBhvr>
                                        <p:cTn id="37" dur="1" fill="hold">
                                          <p:stCondLst>
                                            <p:cond delay="0"/>
                                          </p:stCondLst>
                                        </p:cTn>
                                        <p:tgtEl>
                                          <p:spTgt spid="12"/>
                                        </p:tgtEl>
                                        <p:attrNameLst>
                                          <p:attrName>style.visibility</p:attrName>
                                        </p:attrNameLst>
                                      </p:cBhvr>
                                      <p:to>
                                        <p:strVal val="hidden"/>
                                      </p:to>
                                    </p:set>
                                  </p:childTnLst>
                                </p:cTn>
                              </p:par>
                              <p:par>
                                <p:cTn id="38" presetID="1" presetClass="exit" presetSubtype="0" fill="hold" grpId="2" nodeType="withEffect">
                                  <p:stCondLst>
                                    <p:cond delay="0"/>
                                  </p:stCondLst>
                                  <p:childTnLst>
                                    <p:set>
                                      <p:cBhvr>
                                        <p:cTn id="39" dur="1" fill="hold">
                                          <p:stCondLst>
                                            <p:cond delay="0"/>
                                          </p:stCondLst>
                                        </p:cTn>
                                        <p:tgtEl>
                                          <p:spTgt spid="14"/>
                                        </p:tgtEl>
                                        <p:attrNameLst>
                                          <p:attrName>style.visibility</p:attrName>
                                        </p:attrNameLst>
                                      </p:cBhvr>
                                      <p:to>
                                        <p:strVal val="hidden"/>
                                      </p:to>
                                    </p:set>
                                  </p:childTnLst>
                                </p:cTn>
                              </p:par>
                              <p:par>
                                <p:cTn id="40" presetID="1" presetClass="exit" presetSubtype="0" fill="hold" grpId="2" nodeType="withEffect">
                                  <p:stCondLst>
                                    <p:cond delay="0"/>
                                  </p:stCondLst>
                                  <p:childTnLst>
                                    <p:set>
                                      <p:cBhvr>
                                        <p:cTn id="41"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16" grpId="0" animBg="1"/>
      <p:bldP spid="16" grpId="1" animBg="1"/>
      <p:bldP spid="16" grpId="2" animBg="1"/>
      <p:bldP spid="14" grpId="0" animBg="1"/>
      <p:bldP spid="14" grpId="1" animBg="1"/>
      <p:bldP spid="14" grpId="2" animBg="1"/>
      <p:bldP spid="12" grpId="0" animBg="1"/>
      <p:bldP spid="12" grpId="1" animBg="1"/>
      <p:bldP spid="12" grpId="2"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7935</TotalTime>
  <Words>3067</Words>
  <Application>Microsoft Office PowerPoint</Application>
  <PresentationFormat>On-screen Show (16:9)</PresentationFormat>
  <Paragraphs>302</Paragraphs>
  <Slides>17</Slides>
  <Notes>17</Notes>
  <HiddenSlides>3</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Adobe Heiti Std R</vt:lpstr>
      <vt:lpstr>Arial</vt:lpstr>
      <vt:lpstr>Calibri</vt:lpstr>
      <vt:lpstr>Segoe UI</vt:lpstr>
      <vt:lpstr>Times New Roman</vt:lpstr>
      <vt:lpstr>Wingdings</vt:lpstr>
      <vt:lpstr>Custom Design</vt:lpstr>
      <vt:lpstr>PowerPoint Presentation</vt:lpstr>
      <vt:lpstr>Learning Intentions</vt:lpstr>
      <vt:lpstr>The Life of Christ celebrated throughout the Liturgical Year</vt:lpstr>
      <vt:lpstr>Recapping what Pentecost is about</vt:lpstr>
      <vt:lpstr>The Story of Pentecost</vt:lpstr>
      <vt:lpstr>PowerPoint Presentation</vt:lpstr>
      <vt:lpstr>Pentecost in the life of the Church today</vt:lpstr>
      <vt:lpstr>What each gift of the Holy Spirit does</vt:lpstr>
      <vt:lpstr>What each gift of the Holy Spirit does</vt:lpstr>
      <vt:lpstr>How the Gifts of the Holy Spirit help people to act like Jesus in the world</vt:lpstr>
      <vt:lpstr>Recall stories from the Gospels when Jesus showed he lived by the gifts of the Holy Spirit</vt:lpstr>
      <vt:lpstr>Prayer for the Gifts of the Holy Spirit </vt:lpstr>
      <vt:lpstr>Check up</vt:lpstr>
      <vt:lpstr>Time for Reflection</vt:lpstr>
      <vt:lpstr>PowerPoint Presentation</vt:lpstr>
      <vt:lpstr>Prayer for the Gifts of the Holy Spirit </vt:lpstr>
      <vt:lpstr>Check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Message of Advent</dc:title>
  <dc:creator>Pierre Schmits</dc:creator>
  <cp:lastModifiedBy>Pierre Schmits</cp:lastModifiedBy>
  <cp:revision>261</cp:revision>
  <dcterms:created xsi:type="dcterms:W3CDTF">2016-10-02T19:59:59Z</dcterms:created>
  <dcterms:modified xsi:type="dcterms:W3CDTF">2017-05-25T09:13:44Z</dcterms:modified>
</cp:coreProperties>
</file>