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sldIdLst>
    <p:sldId id="258" r:id="rId2"/>
    <p:sldId id="257" r:id="rId3"/>
    <p:sldId id="260" r:id="rId4"/>
    <p:sldId id="275" r:id="rId5"/>
    <p:sldId id="261" r:id="rId6"/>
    <p:sldId id="263" r:id="rId7"/>
    <p:sldId id="262" r:id="rId8"/>
    <p:sldId id="271" r:id="rId9"/>
    <p:sldId id="272" r:id="rId10"/>
    <p:sldId id="273" r:id="rId11"/>
    <p:sldId id="264" r:id="rId12"/>
    <p:sldId id="268" r:id="rId13"/>
    <p:sldId id="265" r:id="rId14"/>
    <p:sldId id="266" r:id="rId15"/>
    <p:sldId id="267" r:id="rId16"/>
    <p:sldId id="274" r:id="rId17"/>
    <p:sldId id="270" r:id="rId18"/>
    <p:sldId id="276"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Trebuchet MS" panose="020B0603020202020204" pitchFamily="34" charset="0"/>
      <p:regular r:id="rId27"/>
      <p:bold r:id="rId28"/>
      <p:italic r:id="rId29"/>
      <p:boldItalic r:id="rId30"/>
    </p:embeddedFont>
  </p:embeddedFontLst>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MacLeod" initials="CM" lastIdx="1" clrIdx="0">
    <p:extLst>
      <p:ext uri="{19B8F6BF-5375-455C-9EA6-DF929625EA0E}">
        <p15:presenceInfo xmlns:p15="http://schemas.microsoft.com/office/powerpoint/2012/main" userId="74f0274d88aeee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54"/>
    <a:srgbClr val="CC6600"/>
    <a:srgbClr val="000058"/>
    <a:srgbClr val="025198"/>
    <a:srgbClr val="422C16"/>
    <a:srgbClr val="0C788E"/>
    <a:srgbClr val="000099"/>
    <a:srgbClr val="1C1C1C"/>
    <a:srgbClr val="66006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76079" autoAdjust="0"/>
  </p:normalViewPr>
  <p:slideViewPr>
    <p:cSldViewPr>
      <p:cViewPr varScale="1">
        <p:scale>
          <a:sx n="83" d="100"/>
          <a:sy n="83" d="100"/>
        </p:scale>
        <p:origin x="1215" y="5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3237C-E91D-4726-BDC3-EE053742F0B6}" type="doc">
      <dgm:prSet loTypeId="urn:microsoft.com/office/officeart/2005/8/layout/rings+Icon" loCatId="officeonline" qsTypeId="urn:microsoft.com/office/officeart/2005/8/quickstyle/3d3" qsCatId="3D" csTypeId="urn:microsoft.com/office/officeart/2005/8/colors/colorful4" csCatId="colorful" phldr="1"/>
      <dgm:spPr/>
      <dgm:t>
        <a:bodyPr/>
        <a:lstStyle/>
        <a:p>
          <a:endParaRPr lang="en-NZ"/>
        </a:p>
      </dgm:t>
    </dgm:pt>
    <dgm:pt modelId="{8B202732-14E2-408E-918F-857F27EB2B39}">
      <dgm:prSet phldrT="[Text]" phldr="1"/>
      <dgm:spPr>
        <a:solidFill>
          <a:srgbClr val="007854">
            <a:alpha val="50000"/>
          </a:srgbClr>
        </a:solidFill>
      </dgm:spPr>
      <dgm:t>
        <a:bodyPr/>
        <a:lstStyle/>
        <a:p>
          <a:endParaRPr lang="en-NZ"/>
        </a:p>
      </dgm:t>
    </dgm:pt>
    <dgm:pt modelId="{8F51C37C-4751-43D5-BAFB-F330360081A7}" type="parTrans" cxnId="{37EDEEA3-A3B5-4542-AE79-B8145E425473}">
      <dgm:prSet/>
      <dgm:spPr/>
      <dgm:t>
        <a:bodyPr/>
        <a:lstStyle/>
        <a:p>
          <a:endParaRPr lang="en-NZ"/>
        </a:p>
      </dgm:t>
    </dgm:pt>
    <dgm:pt modelId="{8A7CEDA6-027D-422E-A1CF-A901E8267C41}" type="sibTrans" cxnId="{37EDEEA3-A3B5-4542-AE79-B8145E425473}">
      <dgm:prSet/>
      <dgm:spPr/>
      <dgm:t>
        <a:bodyPr/>
        <a:lstStyle/>
        <a:p>
          <a:endParaRPr lang="en-NZ"/>
        </a:p>
      </dgm:t>
    </dgm:pt>
    <dgm:pt modelId="{2A494CF3-E0BA-4043-A9EC-3ACA43D32F44}">
      <dgm:prSet phldrT="[Text]" phldr="1"/>
      <dgm:spPr/>
      <dgm:t>
        <a:bodyPr/>
        <a:lstStyle/>
        <a:p>
          <a:endParaRPr lang="en-NZ"/>
        </a:p>
      </dgm:t>
    </dgm:pt>
    <dgm:pt modelId="{0936608F-0143-48BE-B795-B0FEBEBDA3CC}" type="parTrans" cxnId="{293AD306-01AD-49E6-950A-9CBAED92E88B}">
      <dgm:prSet/>
      <dgm:spPr/>
      <dgm:t>
        <a:bodyPr/>
        <a:lstStyle/>
        <a:p>
          <a:endParaRPr lang="en-NZ"/>
        </a:p>
      </dgm:t>
    </dgm:pt>
    <dgm:pt modelId="{558EF663-D18E-4F5D-8389-DA46AE0B6562}" type="sibTrans" cxnId="{293AD306-01AD-49E6-950A-9CBAED92E88B}">
      <dgm:prSet/>
      <dgm:spPr/>
      <dgm:t>
        <a:bodyPr/>
        <a:lstStyle/>
        <a:p>
          <a:endParaRPr lang="en-NZ"/>
        </a:p>
      </dgm:t>
    </dgm:pt>
    <dgm:pt modelId="{2D562812-92CE-4853-8B3B-B45F0486A044}" type="pres">
      <dgm:prSet presAssocID="{4873237C-E91D-4726-BDC3-EE053742F0B6}" presName="Name0" presStyleCnt="0">
        <dgm:presLayoutVars>
          <dgm:chMax val="7"/>
          <dgm:dir/>
          <dgm:resizeHandles val="exact"/>
        </dgm:presLayoutVars>
      </dgm:prSet>
      <dgm:spPr/>
      <dgm:t>
        <a:bodyPr/>
        <a:lstStyle/>
        <a:p>
          <a:endParaRPr lang="en-NZ"/>
        </a:p>
      </dgm:t>
    </dgm:pt>
    <dgm:pt modelId="{54993CD7-B01C-4C5C-807A-1026FC56F64D}" type="pres">
      <dgm:prSet presAssocID="{4873237C-E91D-4726-BDC3-EE053742F0B6}" presName="ellipse1" presStyleLbl="vennNode1" presStyleIdx="0" presStyleCnt="2" custScaleX="162823" custScaleY="157570" custLinFactNeighborX="65841" custLinFactNeighborY="35233">
        <dgm:presLayoutVars>
          <dgm:bulletEnabled val="1"/>
        </dgm:presLayoutVars>
      </dgm:prSet>
      <dgm:spPr/>
      <dgm:t>
        <a:bodyPr/>
        <a:lstStyle/>
        <a:p>
          <a:endParaRPr lang="en-NZ"/>
        </a:p>
      </dgm:t>
    </dgm:pt>
    <dgm:pt modelId="{AB649041-F5D4-4269-8DDB-625B75392B7F}" type="pres">
      <dgm:prSet presAssocID="{4873237C-E91D-4726-BDC3-EE053742F0B6}" presName="ellipse2" presStyleLbl="vennNode1" presStyleIdx="1" presStyleCnt="2" custScaleX="168415" custScaleY="158926" custLinFactNeighborX="-85489" custLinFactNeighborY="-28089">
        <dgm:presLayoutVars>
          <dgm:bulletEnabled val="1"/>
        </dgm:presLayoutVars>
      </dgm:prSet>
      <dgm:spPr/>
      <dgm:t>
        <a:bodyPr/>
        <a:lstStyle/>
        <a:p>
          <a:endParaRPr lang="en-NZ"/>
        </a:p>
      </dgm:t>
    </dgm:pt>
  </dgm:ptLst>
  <dgm:cxnLst>
    <dgm:cxn modelId="{D79B78B2-93C5-4CD8-A11B-602135179B97}" type="presOf" srcId="{4873237C-E91D-4726-BDC3-EE053742F0B6}" destId="{2D562812-92CE-4853-8B3B-B45F0486A044}" srcOrd="0" destOrd="0" presId="urn:microsoft.com/office/officeart/2005/8/layout/rings+Icon"/>
    <dgm:cxn modelId="{345C2C83-DE46-4498-BA16-1E05B71ADA49}" type="presOf" srcId="{8B202732-14E2-408E-918F-857F27EB2B39}" destId="{54993CD7-B01C-4C5C-807A-1026FC56F64D}" srcOrd="0" destOrd="0" presId="urn:microsoft.com/office/officeart/2005/8/layout/rings+Icon"/>
    <dgm:cxn modelId="{EBFCA2CF-111C-4B2C-95FE-CC13EA5B21F5}" type="presOf" srcId="{2A494CF3-E0BA-4043-A9EC-3ACA43D32F44}" destId="{AB649041-F5D4-4269-8DDB-625B75392B7F}" srcOrd="0" destOrd="0" presId="urn:microsoft.com/office/officeart/2005/8/layout/rings+Icon"/>
    <dgm:cxn modelId="{37EDEEA3-A3B5-4542-AE79-B8145E425473}" srcId="{4873237C-E91D-4726-BDC3-EE053742F0B6}" destId="{8B202732-14E2-408E-918F-857F27EB2B39}" srcOrd="0" destOrd="0" parTransId="{8F51C37C-4751-43D5-BAFB-F330360081A7}" sibTransId="{8A7CEDA6-027D-422E-A1CF-A901E8267C41}"/>
    <dgm:cxn modelId="{293AD306-01AD-49E6-950A-9CBAED92E88B}" srcId="{4873237C-E91D-4726-BDC3-EE053742F0B6}" destId="{2A494CF3-E0BA-4043-A9EC-3ACA43D32F44}" srcOrd="1" destOrd="0" parTransId="{0936608F-0143-48BE-B795-B0FEBEBDA3CC}" sibTransId="{558EF663-D18E-4F5D-8389-DA46AE0B6562}"/>
    <dgm:cxn modelId="{47E6B3FD-2288-45BC-92B0-496511C06947}" type="presParOf" srcId="{2D562812-92CE-4853-8B3B-B45F0486A044}" destId="{54993CD7-B01C-4C5C-807A-1026FC56F64D}" srcOrd="0" destOrd="0" presId="urn:microsoft.com/office/officeart/2005/8/layout/rings+Icon"/>
    <dgm:cxn modelId="{C4A27EF6-30FF-4D43-9B2D-03D9FF2BA389}" type="presParOf" srcId="{2D562812-92CE-4853-8B3B-B45F0486A044}" destId="{AB649041-F5D4-4269-8DDB-625B75392B7F}"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93CD7-B01C-4C5C-807A-1026FC56F64D}">
      <dsp:nvSpPr>
        <dsp:cNvPr id="0" name=""/>
        <dsp:cNvSpPr/>
      </dsp:nvSpPr>
      <dsp:spPr>
        <a:xfrm>
          <a:off x="1898634" y="142704"/>
          <a:ext cx="3803226" cy="3680785"/>
        </a:xfrm>
        <a:prstGeom prst="ellipse">
          <a:avLst/>
        </a:prstGeom>
        <a:solidFill>
          <a:srgbClr val="007854">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n-NZ" sz="6400" kern="1200"/>
        </a:p>
      </dsp:txBody>
      <dsp:txXfrm>
        <a:off x="2455604" y="681742"/>
        <a:ext cx="2689286" cy="2602709"/>
      </dsp:txXfrm>
    </dsp:sp>
    <dsp:sp modelId="{AB649041-F5D4-4269-8DDB-625B75392B7F}">
      <dsp:nvSpPr>
        <dsp:cNvPr id="0" name=""/>
        <dsp:cNvSpPr/>
      </dsp:nvSpPr>
      <dsp:spPr>
        <a:xfrm>
          <a:off x="0" y="205645"/>
          <a:ext cx="3933844" cy="3712461"/>
        </a:xfrm>
        <a:prstGeom prst="ellipse">
          <a:avLst/>
        </a:prstGeom>
        <a:solidFill>
          <a:schemeClr val="accent4">
            <a:alpha val="50000"/>
            <a:hueOff val="10395692"/>
            <a:satOff val="-47968"/>
            <a:lumOff val="176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n-NZ" sz="6400" kern="1200"/>
        </a:p>
      </dsp:txBody>
      <dsp:txXfrm>
        <a:off x="576098" y="749322"/>
        <a:ext cx="2781648" cy="262510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4B5AD-2F3F-48C2-A11F-93A816D6DE62}" type="datetimeFigureOut">
              <a:rPr lang="en-NZ" smtClean="0"/>
              <a:t>22/01/2018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8B01F-9735-4A3D-99B8-1742AA4E3C96}" type="slidenum">
              <a:rPr lang="en-NZ" smtClean="0"/>
              <a:t>‹#›</a:t>
            </a:fld>
            <a:endParaRPr lang="en-NZ"/>
          </a:p>
        </p:txBody>
      </p:sp>
    </p:spTree>
    <p:extLst>
      <p:ext uri="{BB962C8B-B14F-4D97-AF65-F5344CB8AC3E}">
        <p14:creationId xmlns:p14="http://schemas.microsoft.com/office/powerpoint/2010/main" val="9864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Quick note – The REBD has been written with input from NCRS, Bishops, REAs, Teachers,</a:t>
            </a:r>
            <a:r>
              <a:rPr lang="en-NZ" baseline="0" dirty="0" smtClean="0"/>
              <a:t> and lots of anecdotal evidence from families and </a:t>
            </a:r>
            <a:r>
              <a:rPr lang="en-NZ" baseline="0" dirty="0" err="1" smtClean="0"/>
              <a:t>whānau</a:t>
            </a:r>
            <a:r>
              <a:rPr lang="en-NZ" baseline="0" dirty="0" smtClean="0"/>
              <a:t>. It has been written to help teachers teach RE – not just to create more work. </a:t>
            </a:r>
            <a:endParaRPr lang="en-NZ" dirty="0" smtClean="0"/>
          </a:p>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a:t>
            </a:fld>
            <a:endParaRPr lang="en-NZ"/>
          </a:p>
        </p:txBody>
      </p:sp>
    </p:spTree>
    <p:extLst>
      <p:ext uri="{BB962C8B-B14F-4D97-AF65-F5344CB8AC3E}">
        <p14:creationId xmlns:p14="http://schemas.microsoft.com/office/powerpoint/2010/main" val="263187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In response to the question</a:t>
            </a:r>
            <a:r>
              <a:rPr lang="en-NZ" baseline="0" dirty="0" smtClean="0"/>
              <a:t> - s</a:t>
            </a:r>
            <a:r>
              <a:rPr lang="en-NZ" dirty="0" smtClean="0"/>
              <a:t>hare with the person next you to. Perhaps, some</a:t>
            </a:r>
            <a:r>
              <a:rPr lang="en-NZ" baseline="0" dirty="0" smtClean="0"/>
              <a:t> general sharing if that seems right with the group.</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10</a:t>
            </a:fld>
            <a:endParaRPr lang="en-NZ"/>
          </a:p>
        </p:txBody>
      </p:sp>
    </p:spTree>
    <p:extLst>
      <p:ext uri="{BB962C8B-B14F-4D97-AF65-F5344CB8AC3E}">
        <p14:creationId xmlns:p14="http://schemas.microsoft.com/office/powerpoint/2010/main" val="1424347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 just to be REALLY clear. Some teachers have felt that they are completely bound by the </a:t>
            </a:r>
            <a:r>
              <a:rPr lang="en-NZ" b="1" dirty="0" smtClean="0"/>
              <a:t>books</a:t>
            </a:r>
            <a:r>
              <a:rPr lang="en-NZ" b="0" dirty="0" smtClean="0"/>
              <a:t>.</a:t>
            </a:r>
            <a:r>
              <a:rPr lang="en-NZ" b="0" baseline="0" dirty="0" smtClean="0"/>
              <a:t> While they are expected to teach the mandated programme they are also allowed and strongly encouraged to be really creative in what they do. </a:t>
            </a:r>
          </a:p>
          <a:p>
            <a:endParaRPr lang="en-NZ" b="0" baseline="0" dirty="0" smtClean="0"/>
          </a:p>
          <a:p>
            <a:r>
              <a:rPr lang="en-NZ" b="0" baseline="0" dirty="0" smtClean="0"/>
              <a:t>The REBD re-grounds us in what we’re supposed to be doing in RE – it opens the door a crack to start getting really creative while not throwing the baby out with the bath-water. (Or, it gives permission to stay creative, engaging, fun-filled and dynamic in your teaching of this wonderful subject while ensuring we teach what the NZ Bishops ask of us.)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11</a:t>
            </a:fld>
            <a:endParaRPr lang="en-NZ"/>
          </a:p>
        </p:txBody>
      </p:sp>
    </p:spTree>
    <p:extLst>
      <p:ext uri="{BB962C8B-B14F-4D97-AF65-F5344CB8AC3E}">
        <p14:creationId xmlns:p14="http://schemas.microsoft.com/office/powerpoint/2010/main" val="3341602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 a chance to think about and share some really positive experiences.</a:t>
            </a:r>
            <a:r>
              <a:rPr lang="en-NZ" baseline="0" dirty="0" smtClean="0"/>
              <a:t> </a:t>
            </a:r>
          </a:p>
          <a:p>
            <a:r>
              <a:rPr lang="en-NZ" baseline="0" dirty="0" smtClean="0"/>
              <a:t>Wait a bit before showing the first bullet point after the “task card”. </a:t>
            </a:r>
          </a:p>
          <a:p>
            <a:r>
              <a:rPr lang="en-NZ" b="1" baseline="0" dirty="0" smtClean="0"/>
              <a:t>WAIT</a:t>
            </a:r>
            <a:r>
              <a:rPr lang="en-NZ" baseline="0" dirty="0" smtClean="0"/>
              <a:t> again before bringing up the second point. Be conscious that there’s often a sense that, “To do RE creatively you have to </a:t>
            </a:r>
            <a:r>
              <a:rPr lang="en-NZ" i="1" baseline="0" dirty="0" smtClean="0"/>
              <a:t>forget</a:t>
            </a:r>
            <a:r>
              <a:rPr lang="en-NZ" baseline="0" dirty="0" smtClean="0"/>
              <a:t> the curriculum.” – The REBD is trying to help bring more cohesion in response to this sentiment. </a:t>
            </a:r>
            <a:r>
              <a:rPr lang="en-NZ" b="1" baseline="0" dirty="0" smtClean="0"/>
              <a:t>To do RE well we need to use the curriculum well and keep focussed on what we are doing</a:t>
            </a:r>
            <a:r>
              <a:rPr lang="en-NZ" baseline="0" dirty="0" smtClean="0"/>
              <a:t>. – Otherwise… it might not be RE.</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12</a:t>
            </a:fld>
            <a:endParaRPr lang="en-NZ"/>
          </a:p>
        </p:txBody>
      </p:sp>
    </p:spTree>
    <p:extLst>
      <p:ext uri="{BB962C8B-B14F-4D97-AF65-F5344CB8AC3E}">
        <p14:creationId xmlns:p14="http://schemas.microsoft.com/office/powerpoint/2010/main" val="3842036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Remember,</a:t>
            </a:r>
            <a:r>
              <a:rPr lang="en-NZ" baseline="0" dirty="0" smtClean="0"/>
              <a:t> this is an introductory session to the REBD so we’re not heading immediately to the A3 Achievement Aims and Objective sheets. However, if there is confusion here you can indicate that they may wish to look at those sheets – which will be hugely helpful for planning and tracking – to see where these shifts are particularly evident. BUT – that will be covered in more detail in another session.</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13</a:t>
            </a:fld>
            <a:endParaRPr lang="en-NZ"/>
          </a:p>
        </p:txBody>
      </p:sp>
    </p:spTree>
    <p:extLst>
      <p:ext uri="{BB962C8B-B14F-4D97-AF65-F5344CB8AC3E}">
        <p14:creationId xmlns:p14="http://schemas.microsoft.com/office/powerpoint/2010/main" val="4178521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These are the challenges highlighted within the document. Not just for schools</a:t>
            </a:r>
            <a:r>
              <a:rPr lang="en-NZ" baseline="0" dirty="0" smtClean="0"/>
              <a:t> – but challenge for the wider parish too.</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14</a:t>
            </a:fld>
            <a:endParaRPr lang="en-NZ"/>
          </a:p>
        </p:txBody>
      </p:sp>
    </p:spTree>
    <p:extLst>
      <p:ext uri="{BB962C8B-B14F-4D97-AF65-F5344CB8AC3E}">
        <p14:creationId xmlns:p14="http://schemas.microsoft.com/office/powerpoint/2010/main" val="326004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REBD is very clear that this is challenging work – but deeply rewarding. It provides material that can be focussed on in whole school or level meetings, or shared with parents </a:t>
            </a:r>
            <a:r>
              <a:rPr lang="en-NZ" dirty="0" err="1" smtClean="0"/>
              <a:t>whānau</a:t>
            </a:r>
            <a:r>
              <a:rPr lang="en-NZ" dirty="0" smtClean="0"/>
              <a:t>. The intention is to help all</a:t>
            </a:r>
            <a:r>
              <a:rPr lang="en-NZ" baseline="0" dirty="0" smtClean="0"/>
              <a:t> of us re-think what we are doing in RE, why we are doing it, and to actually begin a journey towards writing a whole new RE curriculum. While teaching what we are required to teach by the NZ Catholic Bishops, teachers are encouraged to be creative and enthusiastic in their teaching of this subject – and this document is designed to help. </a:t>
            </a:r>
          </a:p>
          <a:p>
            <a:endParaRPr lang="en-NZ" baseline="0" dirty="0" smtClean="0"/>
          </a:p>
          <a:p>
            <a:r>
              <a:rPr lang="en-NZ" baseline="0" dirty="0" smtClean="0"/>
              <a:t>It’s quite an exciting time.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15</a:t>
            </a:fld>
            <a:endParaRPr lang="en-NZ"/>
          </a:p>
        </p:txBody>
      </p:sp>
    </p:spTree>
    <p:extLst>
      <p:ext uri="{BB962C8B-B14F-4D97-AF65-F5344CB8AC3E}">
        <p14:creationId xmlns:p14="http://schemas.microsoft.com/office/powerpoint/2010/main" val="2324441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Allow</a:t>
            </a:r>
            <a:r>
              <a:rPr lang="en-NZ" baseline="0" dirty="0" smtClean="0"/>
              <a:t> some time for feedback. If there are any particular BIG questions you are very welcome to direct them to Colin MacLeod or Anne Kennedy at NCRS. </a:t>
            </a:r>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16</a:t>
            </a:fld>
            <a:endParaRPr lang="en-NZ"/>
          </a:p>
        </p:txBody>
      </p:sp>
    </p:spTree>
    <p:extLst>
      <p:ext uri="{BB962C8B-B14F-4D97-AF65-F5344CB8AC3E}">
        <p14:creationId xmlns:p14="http://schemas.microsoft.com/office/powerpoint/2010/main" val="288644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This concluding prayer is the prayer from the Religious Education Curriculum Statement. </a:t>
            </a:r>
          </a:p>
        </p:txBody>
      </p:sp>
      <p:sp>
        <p:nvSpPr>
          <p:cNvPr id="4" name="Slide Number Placeholder 3"/>
          <p:cNvSpPr>
            <a:spLocks noGrp="1"/>
          </p:cNvSpPr>
          <p:nvPr>
            <p:ph type="sldNum" sz="quarter" idx="10"/>
          </p:nvPr>
        </p:nvSpPr>
        <p:spPr/>
        <p:txBody>
          <a:bodyPr/>
          <a:lstStyle/>
          <a:p>
            <a:fld id="{7308B01F-9735-4A3D-99B8-1742AA4E3C96}" type="slidenum">
              <a:rPr lang="en-NZ" smtClean="0"/>
              <a:t>17</a:t>
            </a:fld>
            <a:endParaRPr lang="en-NZ"/>
          </a:p>
        </p:txBody>
      </p:sp>
    </p:spTree>
    <p:extLst>
      <p:ext uri="{BB962C8B-B14F-4D97-AF65-F5344CB8AC3E}">
        <p14:creationId xmlns:p14="http://schemas.microsoft.com/office/powerpoint/2010/main" val="2411402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an opportunity to give some feedback – this is a link to a short Google Form. Not,</a:t>
            </a:r>
            <a:r>
              <a:rPr lang="en-NZ" baseline="0" dirty="0" smtClean="0"/>
              <a:t> compulsory. </a:t>
            </a:r>
            <a:r>
              <a:rPr lang="en-NZ" baseline="0"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18</a:t>
            </a:fld>
            <a:endParaRPr lang="en-NZ"/>
          </a:p>
        </p:txBody>
      </p:sp>
    </p:spTree>
    <p:extLst>
      <p:ext uri="{BB962C8B-B14F-4D97-AF65-F5344CB8AC3E}">
        <p14:creationId xmlns:p14="http://schemas.microsoft.com/office/powerpoint/2010/main" val="187754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t>2</a:t>
            </a:fld>
            <a:endParaRPr lang="en-NZ"/>
          </a:p>
        </p:txBody>
      </p:sp>
    </p:spTree>
    <p:extLst>
      <p:ext uri="{BB962C8B-B14F-4D97-AF65-F5344CB8AC3E}">
        <p14:creationId xmlns:p14="http://schemas.microsoft.com/office/powerpoint/2010/main" val="280216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Begin with the Blessing – Karakia at the start of the REBD p4. After praying it draw out some of the aspects that are at the heart of this document. </a:t>
            </a:r>
          </a:p>
          <a:p>
            <a:pPr marL="171450" indent="-171450">
              <a:buFont typeface="Arial" panose="020B0604020202020204" pitchFamily="34" charset="0"/>
              <a:buChar char="•"/>
            </a:pPr>
            <a:r>
              <a:rPr lang="en-NZ" dirty="0" smtClean="0"/>
              <a:t>We acknowledge that God is the foundation and inspiration for our</a:t>
            </a:r>
            <a:r>
              <a:rPr lang="en-NZ" baseline="0" dirty="0" smtClean="0"/>
              <a:t> work.</a:t>
            </a:r>
          </a:p>
          <a:p>
            <a:pPr marL="171450" indent="-171450">
              <a:buFont typeface="Arial" panose="020B0604020202020204" pitchFamily="34" charset="0"/>
              <a:buChar char="•"/>
            </a:pPr>
            <a:r>
              <a:rPr lang="en-NZ" dirty="0" smtClean="0"/>
              <a:t>God is with us and gifting us in our work</a:t>
            </a:r>
            <a:r>
              <a:rPr lang="en-NZ" baseline="0" dirty="0" smtClean="0"/>
              <a:t> as we respond to Jesus’ Call to participate in his mission.</a:t>
            </a:r>
          </a:p>
          <a:p>
            <a:pPr marL="171450" indent="-171450">
              <a:buFont typeface="Arial" panose="020B0604020202020204" pitchFamily="34" charset="0"/>
              <a:buChar char="•"/>
            </a:pPr>
            <a:r>
              <a:rPr lang="en-NZ" baseline="0" dirty="0" smtClean="0"/>
              <a:t>We ask, first, that the children and families be blessed</a:t>
            </a:r>
          </a:p>
          <a:p>
            <a:pPr marL="628650" lvl="1" indent="-171450">
              <a:buFont typeface="Arial" panose="020B0604020202020204" pitchFamily="34" charset="0"/>
              <a:buChar char="•"/>
            </a:pPr>
            <a:r>
              <a:rPr lang="en-NZ" baseline="0" dirty="0" smtClean="0"/>
              <a:t>We ask that we be blessed in our work.</a:t>
            </a:r>
          </a:p>
          <a:p>
            <a:pPr marL="628650" lvl="1" indent="-171450">
              <a:buFont typeface="Arial" panose="020B0604020202020204" pitchFamily="34" charset="0"/>
              <a:buChar char="•"/>
            </a:pPr>
            <a:r>
              <a:rPr lang="en-NZ" baseline="0" dirty="0" smtClean="0"/>
              <a:t>We acknowledge that for ourselves and our kids, we need to be enthusiastic, knowledgeable and joyful</a:t>
            </a:r>
          </a:p>
          <a:p>
            <a:pPr marL="171450" lvl="0" indent="-171450">
              <a:buFont typeface="Arial" panose="020B0604020202020204" pitchFamily="34" charset="0"/>
              <a:buChar char="•"/>
            </a:pPr>
            <a:r>
              <a:rPr lang="en-NZ" baseline="0" dirty="0" smtClean="0"/>
              <a:t>It is Jesus who is at the heart of our schools and all of us are teaching and learning in our Catholic school community.</a:t>
            </a:r>
          </a:p>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t>3</a:t>
            </a:fld>
            <a:endParaRPr lang="en-NZ"/>
          </a:p>
        </p:txBody>
      </p:sp>
    </p:spTree>
    <p:extLst>
      <p:ext uri="{BB962C8B-B14F-4D97-AF65-F5344CB8AC3E}">
        <p14:creationId xmlns:p14="http://schemas.microsoft.com/office/powerpoint/2010/main" val="182155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It seems a good idea to address some key, basic questions at the outset. This isn’t really designed for Q &amp; A just a quick ‘flick through’ and then into the meat of the meeting.</a:t>
            </a:r>
          </a:p>
          <a:p>
            <a:pPr marL="171450" indent="-171450">
              <a:buFont typeface="Arial" panose="020B0604020202020204" pitchFamily="34" charset="0"/>
              <a:buChar char="•"/>
            </a:pPr>
            <a:r>
              <a:rPr lang="en-NZ" baseline="0" dirty="0" smtClean="0"/>
              <a:t>It hasn’t come ‘out of the ether’. In fact, work has been happening over the past 8 years around reviewing the primary RE curriculum, but due to a range of factors nothing has eventuated. It was decided to ‘start from scratch’ and write a useful bridging document that could be completed within 12 months. </a:t>
            </a:r>
          </a:p>
          <a:p>
            <a:pPr marL="171450" indent="-171450">
              <a:buFont typeface="Arial" panose="020B0604020202020204" pitchFamily="34" charset="0"/>
              <a:buChar char="•"/>
            </a:pPr>
            <a:r>
              <a:rPr lang="en-NZ" baseline="0" dirty="0" smtClean="0"/>
              <a:t>It provides time and focus for collectively investigating a NEW RE curriculum. NCRS will be researching and driving this over the next 5 years. Schools will be involved in this process.</a:t>
            </a:r>
          </a:p>
          <a:p>
            <a:pPr marL="171450" indent="-171450">
              <a:buFont typeface="Arial" panose="020B0604020202020204" pitchFamily="34" charset="0"/>
              <a:buChar char="•"/>
            </a:pPr>
            <a:r>
              <a:rPr lang="en-NZ" baseline="0" dirty="0" smtClean="0"/>
              <a:t>Not everyone has had input into this document but through REAs there is huge input from NZ Catholic classrooms. It’s not just a few people deciding to write from a desk behind closed doors.</a:t>
            </a:r>
          </a:p>
          <a:p>
            <a:pPr marL="171450" indent="-171450">
              <a:buFont typeface="Arial" panose="020B0604020202020204" pitchFamily="34" charset="0"/>
              <a:buChar char="•"/>
            </a:pPr>
            <a:r>
              <a:rPr lang="en-NZ" baseline="0" dirty="0" smtClean="0"/>
              <a:t>It should be useful and can be used immediately.</a:t>
            </a:r>
          </a:p>
          <a:p>
            <a:pPr marL="171450" indent="-171450">
              <a:buFont typeface="Arial" panose="020B0604020202020204" pitchFamily="34" charset="0"/>
              <a:buChar char="•"/>
            </a:pPr>
            <a:r>
              <a:rPr lang="en-NZ" baseline="0" dirty="0" smtClean="0"/>
              <a:t>We’re not going to print it, but it’s designed so that schools can print part or all of it themselves if they wish.</a:t>
            </a:r>
          </a:p>
        </p:txBody>
      </p:sp>
      <p:sp>
        <p:nvSpPr>
          <p:cNvPr id="4" name="Slide Number Placeholder 3"/>
          <p:cNvSpPr>
            <a:spLocks noGrp="1"/>
          </p:cNvSpPr>
          <p:nvPr>
            <p:ph type="sldNum" sz="quarter" idx="10"/>
          </p:nvPr>
        </p:nvSpPr>
        <p:spPr/>
        <p:txBody>
          <a:bodyPr/>
          <a:lstStyle/>
          <a:p>
            <a:fld id="{7308B01F-9735-4A3D-99B8-1742AA4E3C96}" type="slidenum">
              <a:rPr lang="en-NZ" smtClean="0"/>
              <a:t>4</a:t>
            </a:fld>
            <a:endParaRPr lang="en-NZ"/>
          </a:p>
        </p:txBody>
      </p:sp>
    </p:spTree>
    <p:extLst>
      <p:ext uri="{BB962C8B-B14F-4D97-AF65-F5344CB8AC3E}">
        <p14:creationId xmlns:p14="http://schemas.microsoft.com/office/powerpoint/2010/main" val="415662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Let’s explore the a-z of the Religious Education Bridging Document over the next year, starting with 3 sessions to overview exactly what it means for us in the classroom</a:t>
            </a:r>
          </a:p>
          <a:p>
            <a:endParaRPr lang="en-NZ" dirty="0"/>
          </a:p>
          <a:p>
            <a:r>
              <a:rPr lang="en-NZ" dirty="0"/>
              <a:t>First things first:  What is the REBD? </a:t>
            </a:r>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5</a:t>
            </a:fld>
            <a:endParaRPr lang="en-NZ"/>
          </a:p>
        </p:txBody>
      </p:sp>
    </p:spTree>
    <p:extLst>
      <p:ext uri="{BB962C8B-B14F-4D97-AF65-F5344CB8AC3E}">
        <p14:creationId xmlns:p14="http://schemas.microsoft.com/office/powerpoint/2010/main" val="288804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Ask teachers to work in small groups to complete a simple Venn diagram to compare and contrast the forewords from the 2 documents (i.e. p1 of the REBD and p2 of the RECS)</a:t>
            </a:r>
          </a:p>
          <a:p>
            <a:endParaRPr lang="en-NZ" dirty="0" smtClean="0"/>
          </a:p>
          <a:p>
            <a:r>
              <a:rPr lang="en-NZ" dirty="0" smtClean="0"/>
              <a:t>When completed and shared, click to</a:t>
            </a:r>
            <a:r>
              <a:rPr lang="en-NZ" baseline="0" dirty="0" smtClean="0"/>
              <a:t> the next point and consider the Introduction.</a:t>
            </a:r>
          </a:p>
          <a:p>
            <a:endParaRPr lang="en-NZ" baseline="0" dirty="0" smtClean="0"/>
          </a:p>
          <a:p>
            <a:r>
              <a:rPr lang="en-NZ" baseline="0" dirty="0" smtClean="0"/>
              <a:t>Finally, i</a:t>
            </a:r>
            <a:r>
              <a:rPr lang="en-NZ" dirty="0" smtClean="0"/>
              <a:t>nvite staff to independently read the Conclusion from page 20, then to identify a word or phrase that is particularly striking for them and to share that with others.</a:t>
            </a:r>
          </a:p>
          <a:p>
            <a:endParaRPr lang="en-NZ" dirty="0" smtClean="0"/>
          </a:p>
          <a:p>
            <a:r>
              <a:rPr lang="en-NZ" dirty="0" smtClean="0"/>
              <a:t>Finish this discussion by highlighting the Scripture quote from Matthew: “Let the little children come to me”</a:t>
            </a:r>
          </a:p>
          <a:p>
            <a:endParaRPr lang="en-NZ" dirty="0" smtClean="0"/>
          </a:p>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6</a:t>
            </a:fld>
            <a:endParaRPr lang="en-NZ"/>
          </a:p>
        </p:txBody>
      </p:sp>
    </p:spTree>
    <p:extLst>
      <p:ext uri="{BB962C8B-B14F-4D97-AF65-F5344CB8AC3E}">
        <p14:creationId xmlns:p14="http://schemas.microsoft.com/office/powerpoint/2010/main" val="170552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Please, share with those present that NCRS is beginning the process of writing</a:t>
            </a:r>
            <a:r>
              <a:rPr lang="en-NZ" baseline="0" dirty="0" smtClean="0"/>
              <a:t> a completely new level 1 – 8 curriculum over the next 5 years of so. Teachers will certainly be very involved in that journey but… it’s going to take a while to do that well. </a:t>
            </a:r>
            <a:r>
              <a:rPr lang="en-NZ" b="1" baseline="0" dirty="0" smtClean="0"/>
              <a:t>In the meantime, this REBD gives some clear direction NOW!</a:t>
            </a:r>
            <a:r>
              <a:rPr lang="en-NZ" baseline="0" dirty="0" smtClean="0"/>
              <a:t> (Written in response to many requests over the past few years by principals and other teachers.)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7</a:t>
            </a:fld>
            <a:endParaRPr lang="en-NZ"/>
          </a:p>
        </p:txBody>
      </p:sp>
    </p:spTree>
    <p:extLst>
      <p:ext uri="{BB962C8B-B14F-4D97-AF65-F5344CB8AC3E}">
        <p14:creationId xmlns:p14="http://schemas.microsoft.com/office/powerpoint/2010/main" val="61267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gives a real insight</a:t>
            </a:r>
            <a:r>
              <a:rPr lang="en-NZ" baseline="0" dirty="0" smtClean="0"/>
              <a:t> into the intention and direction of the REBD. </a:t>
            </a:r>
          </a:p>
          <a:p>
            <a:r>
              <a:rPr lang="en-NZ" baseline="0" dirty="0" smtClean="0"/>
              <a:t>Say the heading and </a:t>
            </a:r>
            <a:r>
              <a:rPr lang="en-NZ" b="1" baseline="0" dirty="0" smtClean="0"/>
              <a:t>then get someone to read out the sub-heading below it. </a:t>
            </a:r>
          </a:p>
          <a:p>
            <a:endParaRPr lang="en-NZ" b="1" baseline="0" dirty="0" smtClean="0"/>
          </a:p>
          <a:p>
            <a:r>
              <a:rPr lang="en-NZ" b="1" baseline="0" dirty="0" smtClean="0"/>
              <a:t>Take a few seconds before doing the same with the next heading. Let the phrase sink it.</a:t>
            </a:r>
          </a:p>
          <a:p>
            <a:endParaRPr lang="en-NZ" b="1" baseline="0" dirty="0" smtClean="0"/>
          </a:p>
          <a:p>
            <a:r>
              <a:rPr lang="en-NZ" b="0" baseline="0" dirty="0" smtClean="0"/>
              <a:t>Acknowledge that it doesn’t work ‘perfectly’ in terms of sentence structure. But, it’s the content of the document, and the sequence of the text, that is leading this mechanism, not the headings themselves. </a:t>
            </a:r>
            <a:endParaRPr lang="en-NZ" b="0" dirty="0"/>
          </a:p>
        </p:txBody>
      </p:sp>
      <p:sp>
        <p:nvSpPr>
          <p:cNvPr id="4" name="Slide Number Placeholder 3"/>
          <p:cNvSpPr>
            <a:spLocks noGrp="1"/>
          </p:cNvSpPr>
          <p:nvPr>
            <p:ph type="sldNum" sz="quarter" idx="10"/>
          </p:nvPr>
        </p:nvSpPr>
        <p:spPr/>
        <p:txBody>
          <a:bodyPr/>
          <a:lstStyle/>
          <a:p>
            <a:fld id="{7308B01F-9735-4A3D-99B8-1742AA4E3C96}" type="slidenum">
              <a:rPr lang="en-NZ" smtClean="0"/>
              <a:t>8</a:t>
            </a:fld>
            <a:endParaRPr lang="en-NZ"/>
          </a:p>
        </p:txBody>
      </p:sp>
    </p:spTree>
    <p:extLst>
      <p:ext uri="{BB962C8B-B14F-4D97-AF65-F5344CB8AC3E}">
        <p14:creationId xmlns:p14="http://schemas.microsoft.com/office/powerpoint/2010/main" val="138509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Continue as with the previous slide.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9</a:t>
            </a:fld>
            <a:endParaRPr lang="en-NZ"/>
          </a:p>
        </p:txBody>
      </p:sp>
    </p:spTree>
    <p:extLst>
      <p:ext uri="{BB962C8B-B14F-4D97-AF65-F5344CB8AC3E}">
        <p14:creationId xmlns:p14="http://schemas.microsoft.com/office/powerpoint/2010/main" val="4154826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32574D19-8553-4CEB-86F3-7B4C5CA8F525}" type="slidenum">
              <a:rPr lang="es-ES" altLang="en-US" smtClean="0"/>
              <a:pPr/>
              <a:t>‹#›</a:t>
            </a:fld>
            <a:endParaRPr lang="es-ES" altLang="en-US"/>
          </a:p>
        </p:txBody>
      </p:sp>
    </p:spTree>
    <p:extLst>
      <p:ext uri="{BB962C8B-B14F-4D97-AF65-F5344CB8AC3E}">
        <p14:creationId xmlns:p14="http://schemas.microsoft.com/office/powerpoint/2010/main" val="1611672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8B6B7622-B879-449E-ACA5-388827C811CA}" type="slidenum">
              <a:rPr lang="es-ES" altLang="en-US" smtClean="0"/>
              <a:pPr/>
              <a:t>‹#›</a:t>
            </a:fld>
            <a:endParaRPr lang="es-ES" altLang="en-US"/>
          </a:p>
        </p:txBody>
      </p:sp>
    </p:spTree>
    <p:extLst>
      <p:ext uri="{BB962C8B-B14F-4D97-AF65-F5344CB8AC3E}">
        <p14:creationId xmlns:p14="http://schemas.microsoft.com/office/powerpoint/2010/main" val="220921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AFF381F7-2813-42F0-9AB9-E5419C0CF6C2}" type="slidenum">
              <a:rPr lang="es-ES" altLang="en-US" smtClean="0"/>
              <a:pPr/>
              <a:t>‹#›</a:t>
            </a:fld>
            <a:endParaRPr lang="es-ES" altLang="en-US"/>
          </a:p>
        </p:txBody>
      </p:sp>
    </p:spTree>
    <p:extLst>
      <p:ext uri="{BB962C8B-B14F-4D97-AF65-F5344CB8AC3E}">
        <p14:creationId xmlns:p14="http://schemas.microsoft.com/office/powerpoint/2010/main" val="350727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15480" y="365125"/>
            <a:ext cx="9217024" cy="1325563"/>
          </a:xfrm>
        </p:spPr>
        <p:txBody>
          <a:bodyPr/>
          <a:lstStyle>
            <a:lvl1pPr algn="ctr">
              <a:defRPr b="1">
                <a:solidFill>
                  <a:srgbClr val="00785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smtClean="0">
                <a:solidFill>
                  <a:schemeClr val="tx1"/>
                </a:solidFill>
                <a:effectLst>
                  <a:outerShdw blurRad="38100" dist="38100" dir="2700000" algn="tl">
                    <a:srgbClr val="000000">
                      <a:alpha val="43137"/>
                    </a:srgbClr>
                  </a:outerShdw>
                </a:effectLst>
                <a:latin typeface="+mn-lt"/>
                <a:ea typeface="+mn-ea"/>
                <a:cs typeface="+mn-cs"/>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0DF370E1-15F7-43B0-A116-32B68DFCE449}" type="slidenum">
              <a:rPr lang="es-ES" altLang="en-US" smtClean="0"/>
              <a:pPr/>
              <a:t>‹#›</a:t>
            </a:fld>
            <a:endParaRPr lang="es-ES" alt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spTree>
    <p:extLst>
      <p:ext uri="{BB962C8B-B14F-4D97-AF65-F5344CB8AC3E}">
        <p14:creationId xmlns:p14="http://schemas.microsoft.com/office/powerpoint/2010/main" val="42640075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E7438F5B-F619-478C-9D4F-30873AEA66EF}" type="slidenum">
              <a:rPr lang="es-ES" altLang="en-US" smtClean="0"/>
              <a:pPr/>
              <a:t>‹#›</a:t>
            </a:fld>
            <a:endParaRPr lang="es-ES" altLang="en-US"/>
          </a:p>
        </p:txBody>
      </p:sp>
    </p:spTree>
    <p:extLst>
      <p:ext uri="{BB962C8B-B14F-4D97-AF65-F5344CB8AC3E}">
        <p14:creationId xmlns:p14="http://schemas.microsoft.com/office/powerpoint/2010/main" val="386121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61BD4ABF-04AF-4E9C-AD16-BD83875F349A}" type="slidenum">
              <a:rPr lang="es-ES" altLang="en-US" smtClean="0"/>
              <a:pPr/>
              <a:t>‹#›</a:t>
            </a:fld>
            <a:endParaRPr lang="es-ES" altLang="en-US"/>
          </a:p>
        </p:txBody>
      </p:sp>
    </p:spTree>
    <p:extLst>
      <p:ext uri="{BB962C8B-B14F-4D97-AF65-F5344CB8AC3E}">
        <p14:creationId xmlns:p14="http://schemas.microsoft.com/office/powerpoint/2010/main" val="8347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p>
        </p:txBody>
      </p:sp>
      <p:sp>
        <p:nvSpPr>
          <p:cNvPr id="8" name="Footer Placeholder 7"/>
          <p:cNvSpPr>
            <a:spLocks noGrp="1"/>
          </p:cNvSpPr>
          <p:nvPr>
            <p:ph type="ftr" sz="quarter" idx="11"/>
          </p:nvPr>
        </p:nvSpPr>
        <p:spPr/>
        <p:txBody>
          <a:bodyPr/>
          <a:lstStyle/>
          <a:p>
            <a:endParaRPr lang="es-ES" altLang="en-US"/>
          </a:p>
        </p:txBody>
      </p:sp>
      <p:sp>
        <p:nvSpPr>
          <p:cNvPr id="9" name="Slide Number Placeholder 8"/>
          <p:cNvSpPr>
            <a:spLocks noGrp="1"/>
          </p:cNvSpPr>
          <p:nvPr>
            <p:ph type="sldNum" sz="quarter" idx="12"/>
          </p:nvPr>
        </p:nvSpPr>
        <p:spPr/>
        <p:txBody>
          <a:bodyPr/>
          <a:lstStyle/>
          <a:p>
            <a:fld id="{9718930E-BC65-48E2-926D-B42A0DD193A2}" type="slidenum">
              <a:rPr lang="es-ES" altLang="en-US" smtClean="0"/>
              <a:pPr/>
              <a:t>‹#›</a:t>
            </a:fld>
            <a:endParaRPr lang="es-ES" altLang="en-US"/>
          </a:p>
        </p:txBody>
      </p:sp>
    </p:spTree>
    <p:extLst>
      <p:ext uri="{BB962C8B-B14F-4D97-AF65-F5344CB8AC3E}">
        <p14:creationId xmlns:p14="http://schemas.microsoft.com/office/powerpoint/2010/main" val="368100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p>
        </p:txBody>
      </p:sp>
      <p:sp>
        <p:nvSpPr>
          <p:cNvPr id="4" name="Footer Placeholder 3"/>
          <p:cNvSpPr>
            <a:spLocks noGrp="1"/>
          </p:cNvSpPr>
          <p:nvPr>
            <p:ph type="ftr" sz="quarter" idx="11"/>
          </p:nvPr>
        </p:nvSpPr>
        <p:spPr/>
        <p:txBody>
          <a:bodyPr/>
          <a:lstStyle/>
          <a:p>
            <a:endParaRPr lang="es-ES" altLang="en-US"/>
          </a:p>
        </p:txBody>
      </p:sp>
      <p:sp>
        <p:nvSpPr>
          <p:cNvPr id="5" name="Slide Number Placeholder 4"/>
          <p:cNvSpPr>
            <a:spLocks noGrp="1"/>
          </p:cNvSpPr>
          <p:nvPr>
            <p:ph type="sldNum" sz="quarter" idx="12"/>
          </p:nvPr>
        </p:nvSpPr>
        <p:spPr/>
        <p:txBody>
          <a:bodyPr/>
          <a:lstStyle/>
          <a:p>
            <a:fld id="{6AEF920B-A5A7-441C-9CB5-DAC99661C749}" type="slidenum">
              <a:rPr lang="es-ES" altLang="en-US" smtClean="0"/>
              <a:pPr/>
              <a:t>‹#›</a:t>
            </a:fld>
            <a:endParaRPr lang="es-ES" altLang="en-US"/>
          </a:p>
        </p:txBody>
      </p:sp>
    </p:spTree>
    <p:extLst>
      <p:ext uri="{BB962C8B-B14F-4D97-AF65-F5344CB8AC3E}">
        <p14:creationId xmlns:p14="http://schemas.microsoft.com/office/powerpoint/2010/main" val="313771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p>
        </p:txBody>
      </p:sp>
      <p:sp>
        <p:nvSpPr>
          <p:cNvPr id="3" name="Footer Placeholder 2"/>
          <p:cNvSpPr>
            <a:spLocks noGrp="1"/>
          </p:cNvSpPr>
          <p:nvPr>
            <p:ph type="ftr" sz="quarter" idx="11"/>
          </p:nvPr>
        </p:nvSpPr>
        <p:spPr/>
        <p:txBody>
          <a:bodyPr/>
          <a:lstStyle/>
          <a:p>
            <a:endParaRPr lang="es-ES" altLang="en-US"/>
          </a:p>
        </p:txBody>
      </p:sp>
      <p:sp>
        <p:nvSpPr>
          <p:cNvPr id="4" name="Slide Number Placeholder 3"/>
          <p:cNvSpPr>
            <a:spLocks noGrp="1"/>
          </p:cNvSpPr>
          <p:nvPr>
            <p:ph type="sldNum" sz="quarter" idx="12"/>
          </p:nvPr>
        </p:nvSpPr>
        <p:spPr/>
        <p:txBody>
          <a:bodyPr/>
          <a:lstStyle/>
          <a:p>
            <a:fld id="{23687A77-000A-4D11-AA33-D2F8674AB32B}" type="slidenum">
              <a:rPr lang="es-ES" altLang="en-US" smtClean="0"/>
              <a:pPr/>
              <a:t>‹#›</a:t>
            </a:fld>
            <a:endParaRPr lang="es-ES" altLang="en-US"/>
          </a:p>
        </p:txBody>
      </p:sp>
    </p:spTree>
    <p:extLst>
      <p:ext uri="{BB962C8B-B14F-4D97-AF65-F5344CB8AC3E}">
        <p14:creationId xmlns:p14="http://schemas.microsoft.com/office/powerpoint/2010/main" val="53905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7ABAE21F-1A65-4701-BE11-B9AFBA5805E7}" type="slidenum">
              <a:rPr lang="es-ES" altLang="en-US" smtClean="0"/>
              <a:pPr/>
              <a:t>‹#›</a:t>
            </a:fld>
            <a:endParaRPr lang="es-ES" altLang="en-US"/>
          </a:p>
        </p:txBody>
      </p:sp>
    </p:spTree>
    <p:extLst>
      <p:ext uri="{BB962C8B-B14F-4D97-AF65-F5344CB8AC3E}">
        <p14:creationId xmlns:p14="http://schemas.microsoft.com/office/powerpoint/2010/main" val="34205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BB64EA40-1F31-4130-AE55-932381DC02A8}" type="slidenum">
              <a:rPr lang="es-ES" altLang="en-US" smtClean="0"/>
              <a:pPr/>
              <a:t>‹#›</a:t>
            </a:fld>
            <a:endParaRPr lang="es-ES" altLang="en-US"/>
          </a:p>
        </p:txBody>
      </p:sp>
    </p:spTree>
    <p:extLst>
      <p:ext uri="{BB962C8B-B14F-4D97-AF65-F5344CB8AC3E}">
        <p14:creationId xmlns:p14="http://schemas.microsoft.com/office/powerpoint/2010/main" val="169692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9E85-5EE8-4A86-8A11-8D1291C2FA12}" type="slidenum">
              <a:rPr lang="es-ES" altLang="en-US" smtClean="0"/>
              <a:pPr/>
              <a:t>‹#›</a:t>
            </a:fld>
            <a:endParaRPr lang="es-ES" altLang="en-US"/>
          </a:p>
        </p:txBody>
      </p:sp>
    </p:spTree>
    <p:extLst>
      <p:ext uri="{BB962C8B-B14F-4D97-AF65-F5344CB8AC3E}">
        <p14:creationId xmlns:p14="http://schemas.microsoft.com/office/powerpoint/2010/main" val="152631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a:r>
              <a:rPr lang="en-NZ" sz="5400" dirty="0">
                <a:solidFill>
                  <a:schemeClr val="tx1"/>
                </a:solidFill>
                <a:effectLst>
                  <a:outerShdw blurRad="38100" dist="38100" dir="2700000" algn="tl">
                    <a:srgbClr val="000000">
                      <a:alpha val="43137"/>
                    </a:srgbClr>
                  </a:outerShdw>
                </a:effectLst>
                <a:latin typeface="Trebuchet MS" panose="020B0603020202020204" pitchFamily="34" charset="0"/>
              </a:rPr>
              <a:t>Breaking Open </a:t>
            </a:r>
            <a:r>
              <a:rPr lang="en-NZ" sz="5400" dirty="0" smtClean="0">
                <a:solidFill>
                  <a:schemeClr val="tx1"/>
                </a:solidFill>
                <a:effectLst>
                  <a:outerShdw blurRad="38100" dist="38100" dir="2700000" algn="tl">
                    <a:srgbClr val="000000">
                      <a:alpha val="43137"/>
                    </a:srgbClr>
                  </a:outerShdw>
                </a:effectLst>
                <a:latin typeface="Trebuchet MS" panose="020B0603020202020204" pitchFamily="34" charset="0"/>
              </a:rPr>
              <a:t/>
            </a:r>
            <a:br>
              <a:rPr lang="en-NZ" sz="5400" dirty="0" smtClean="0">
                <a:solidFill>
                  <a:schemeClr val="tx1"/>
                </a:solidFill>
                <a:effectLst>
                  <a:outerShdw blurRad="38100" dist="38100" dir="2700000" algn="tl">
                    <a:srgbClr val="000000">
                      <a:alpha val="43137"/>
                    </a:srgbClr>
                  </a:outerShdw>
                </a:effectLst>
                <a:latin typeface="Trebuchet MS" panose="020B0603020202020204" pitchFamily="34" charset="0"/>
              </a:rPr>
            </a:br>
            <a:r>
              <a:rPr lang="en-NZ" sz="5400" dirty="0" smtClean="0">
                <a:solidFill>
                  <a:schemeClr val="tx1"/>
                </a:solidFill>
                <a:effectLst>
                  <a:outerShdw blurRad="38100" dist="38100" dir="2700000" algn="tl">
                    <a:srgbClr val="000000">
                      <a:alpha val="43137"/>
                    </a:srgbClr>
                  </a:outerShdw>
                </a:effectLst>
                <a:latin typeface="Trebuchet MS" panose="020B0603020202020204" pitchFamily="34" charset="0"/>
              </a:rPr>
              <a:t>the REBD</a:t>
            </a:r>
            <a:endParaRPr lang="en-NZ" sz="54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6" name="Picture 5"/>
          <p:cNvPicPr>
            <a:picLocks noChangeAspect="1"/>
          </p:cNvPicPr>
          <p:nvPr/>
        </p:nvPicPr>
        <p:blipFill rotWithShape="1">
          <a:blip r:embed="rId3"/>
          <a:srcRect l="1266" t="201" r="835" b="769"/>
          <a:stretch/>
        </p:blipFill>
        <p:spPr>
          <a:xfrm>
            <a:off x="326243" y="289483"/>
            <a:ext cx="4511470" cy="62905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110"/>
          <p:cNvSpPr txBox="1">
            <a:spLocks noChangeArrowheads="1"/>
          </p:cNvSpPr>
          <p:nvPr/>
        </p:nvSpPr>
        <p:spPr>
          <a:xfrm>
            <a:off x="5393828" y="5818554"/>
            <a:ext cx="4860925" cy="761007"/>
          </a:xfrm>
          <a:prstGeom prst="rect">
            <a:avLst/>
          </a:prstGeom>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accent6">
                    <a:lumMod val="50000"/>
                  </a:schemeClr>
                </a:solidFill>
                <a:latin typeface="+mj-lt"/>
                <a:ea typeface="+mj-ea"/>
                <a:cs typeface="+mj-cs"/>
              </a:defRPr>
            </a:lvl1pPr>
          </a:lstStyle>
          <a:p>
            <a:pPr fontAlgn="auto">
              <a:spcAft>
                <a:spcPts val="0"/>
              </a:spcAft>
            </a:pP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Why</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have</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we</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got</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it</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What’s</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in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it</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a:t>
            </a:r>
            <a:endParaRPr lang="es-ES"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8" name="Rectangle 122"/>
          <p:cNvSpPr>
            <a:spLocks noChangeArrowheads="1"/>
          </p:cNvSpPr>
          <p:nvPr/>
        </p:nvSpPr>
        <p:spPr bwMode="auto">
          <a:xfrm>
            <a:off x="5647837" y="6199057"/>
            <a:ext cx="51847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a:r>
              <a:rPr lang="es-UY" altLang="en-US" sz="1800" dirty="0" err="1" smtClean="0">
                <a:solidFill>
                  <a:srgbClr val="007854"/>
                </a:solidFill>
                <a:effectLst>
                  <a:outerShdw blurRad="38100" dist="38100" dir="2700000" algn="tl">
                    <a:srgbClr val="000000">
                      <a:alpha val="43137"/>
                    </a:srgbClr>
                  </a:outerShdw>
                </a:effectLst>
                <a:latin typeface="Trebuchet MS" panose="020B0603020202020204" pitchFamily="34" charset="0"/>
              </a:rPr>
              <a:t>Session</a:t>
            </a:r>
            <a:r>
              <a:rPr lang="es-UY" altLang="en-US" sz="1800" dirty="0" smtClean="0">
                <a:solidFill>
                  <a:srgbClr val="007854"/>
                </a:solidFill>
                <a:effectLst>
                  <a:outerShdw blurRad="38100" dist="38100" dir="2700000" algn="tl">
                    <a:srgbClr val="000000">
                      <a:alpha val="43137"/>
                    </a:srgbClr>
                  </a:outerShdw>
                </a:effectLst>
                <a:latin typeface="Trebuchet MS" panose="020B0603020202020204" pitchFamily="34" charset="0"/>
              </a:rPr>
              <a:t> - 1</a:t>
            </a:r>
            <a:endParaRPr lang="es-ES" altLang="en-US" sz="1800" dirty="0">
              <a:solidFill>
                <a:srgbClr val="007854"/>
              </a:solidFill>
              <a:effectLst>
                <a:outerShdw blurRad="38100" dist="38100" dir="2700000" algn="tl">
                  <a:srgbClr val="000000">
                    <a:alpha val="43137"/>
                  </a:srgbClr>
                </a:outerShdw>
              </a:effectLst>
              <a:latin typeface="Trebuchet MS" panose="020B0603020202020204" pitchFamily="34"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spTree>
    <p:extLst>
      <p:ext uri="{BB962C8B-B14F-4D97-AF65-F5344CB8AC3E}">
        <p14:creationId xmlns:p14="http://schemas.microsoft.com/office/powerpoint/2010/main" val="378260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The REBD at a Glance…</a:t>
            </a:r>
          </a:p>
        </p:txBody>
      </p:sp>
      <p:sp>
        <p:nvSpPr>
          <p:cNvPr id="3" name="Content Placeholder 2"/>
          <p:cNvSpPr>
            <a:spLocks noGrp="1"/>
          </p:cNvSpPr>
          <p:nvPr>
            <p:ph idx="1"/>
          </p:nvPr>
        </p:nvSpPr>
        <p:spPr>
          <a:xfrm>
            <a:off x="838200" y="1825625"/>
            <a:ext cx="10730408" cy="4351338"/>
          </a:xfrm>
        </p:spPr>
        <p:txBody>
          <a:bodyPr>
            <a:normAutofit/>
          </a:bodyPr>
          <a:lstStyle/>
          <a:p>
            <a:r>
              <a:rPr lang="en-NZ" b="1" dirty="0"/>
              <a:t>Using the </a:t>
            </a:r>
            <a:r>
              <a:rPr lang="en-NZ" b="1" dirty="0" smtClean="0"/>
              <a:t>REBD – </a:t>
            </a:r>
            <a:r>
              <a:rPr lang="en-NZ" b="1" dirty="0"/>
              <a:t>Te Whakamahinga o te Puka </a:t>
            </a:r>
            <a:r>
              <a:rPr lang="en-NZ" b="1" dirty="0" err="1"/>
              <a:t>Whakawhiti</a:t>
            </a:r>
            <a:r>
              <a:rPr lang="en-NZ" b="1" dirty="0"/>
              <a:t> </a:t>
            </a:r>
            <a:r>
              <a:rPr lang="en-NZ" dirty="0" smtClean="0"/>
              <a:t/>
            </a:r>
            <a:br>
              <a:rPr lang="en-NZ" dirty="0" smtClean="0"/>
            </a:br>
            <a:r>
              <a:rPr lang="en-NZ" dirty="0" smtClean="0"/>
              <a:t>Rejuvenate Religious Education with creativity, faith, knowledge and skill.</a:t>
            </a:r>
          </a:p>
          <a:p>
            <a:pPr lvl="1"/>
            <a:endParaRPr lang="en-NZ" dirty="0"/>
          </a:p>
        </p:txBody>
      </p:sp>
      <p:pic>
        <p:nvPicPr>
          <p:cNvPr id="5" name="Picture 4"/>
          <p:cNvPicPr>
            <a:picLocks noChangeAspect="1"/>
          </p:cNvPicPr>
          <p:nvPr/>
        </p:nvPicPr>
        <p:blipFill>
          <a:blip r:embed="rId3"/>
          <a:stretch>
            <a:fillRect/>
          </a:stretch>
        </p:blipFill>
        <p:spPr>
          <a:xfrm>
            <a:off x="4583832" y="2780928"/>
            <a:ext cx="6786563" cy="4077072"/>
          </a:xfrm>
          <a:prstGeom prst="rect">
            <a:avLst/>
          </a:prstGeom>
        </p:spPr>
      </p:pic>
      <p:sp>
        <p:nvSpPr>
          <p:cNvPr id="6" name="Rounded Rectangle 5"/>
          <p:cNvSpPr/>
          <p:nvPr/>
        </p:nvSpPr>
        <p:spPr>
          <a:xfrm rot="21217659">
            <a:off x="335360" y="3645024"/>
            <a:ext cx="4104456" cy="26642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NZ" sz="2800" b="1" dirty="0" smtClean="0">
                <a:solidFill>
                  <a:schemeClr val="accent4">
                    <a:lumMod val="75000"/>
                  </a:schemeClr>
                </a:solidFill>
                <a:effectLst>
                  <a:outerShdw blurRad="38100" dist="38100" dir="2700000" algn="tl">
                    <a:srgbClr val="000000">
                      <a:alpha val="43137"/>
                    </a:srgbClr>
                  </a:outerShdw>
                </a:effectLst>
              </a:rPr>
              <a:t>Looking at the Contents pages of the REBD…</a:t>
            </a:r>
          </a:p>
          <a:p>
            <a:pPr algn="ctr"/>
            <a:endParaRPr lang="en-NZ" sz="2800" b="1" dirty="0">
              <a:solidFill>
                <a:schemeClr val="accent4">
                  <a:lumMod val="75000"/>
                </a:schemeClr>
              </a:solidFill>
              <a:effectLst>
                <a:outerShdw blurRad="38100" dist="38100" dir="2700000" algn="tl">
                  <a:srgbClr val="000000">
                    <a:alpha val="43137"/>
                  </a:srgbClr>
                </a:outerShdw>
              </a:effectLst>
            </a:endParaRPr>
          </a:p>
          <a:p>
            <a:pPr algn="ctr"/>
            <a:r>
              <a:rPr lang="en-NZ" sz="2800" b="1" dirty="0" smtClean="0">
                <a:solidFill>
                  <a:schemeClr val="accent4">
                    <a:lumMod val="75000"/>
                  </a:schemeClr>
                </a:solidFill>
                <a:effectLst>
                  <a:outerShdw blurRad="38100" dist="38100" dir="2700000" algn="tl">
                    <a:srgbClr val="000000">
                      <a:alpha val="43137"/>
                    </a:srgbClr>
                  </a:outerShdw>
                </a:effectLst>
              </a:rPr>
              <a:t>What words particularly leap out for you?</a:t>
            </a:r>
            <a:endParaRPr lang="en-NZ" sz="2800" b="1"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297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does all that mean for me?</a:t>
            </a:r>
            <a:endParaRPr lang="en-NZ" dirty="0"/>
          </a:p>
        </p:txBody>
      </p:sp>
      <p:sp>
        <p:nvSpPr>
          <p:cNvPr id="3" name="Content Placeholder 2"/>
          <p:cNvSpPr>
            <a:spLocks noGrp="1"/>
          </p:cNvSpPr>
          <p:nvPr>
            <p:ph idx="1"/>
          </p:nvPr>
        </p:nvSpPr>
        <p:spPr/>
        <p:txBody>
          <a:bodyPr/>
          <a:lstStyle/>
          <a:p>
            <a:r>
              <a:rPr lang="en-NZ" dirty="0" smtClean="0"/>
              <a:t>We’re still teaching the same curriculum</a:t>
            </a:r>
          </a:p>
          <a:p>
            <a:r>
              <a:rPr lang="en-NZ" dirty="0" smtClean="0"/>
              <a:t>And we are expected, and allowed, to teach RE in a way which is engaging and inspiring for the children and ourselves.</a:t>
            </a:r>
          </a:p>
          <a:p>
            <a:r>
              <a:rPr lang="en-NZ" dirty="0" smtClean="0"/>
              <a:t>As page 5 of the REBD states…</a:t>
            </a:r>
            <a:endParaRPr lang="en-NZ" dirty="0"/>
          </a:p>
        </p:txBody>
      </p:sp>
      <p:grpSp>
        <p:nvGrpSpPr>
          <p:cNvPr id="11" name="Group 10"/>
          <p:cNvGrpSpPr/>
          <p:nvPr/>
        </p:nvGrpSpPr>
        <p:grpSpPr>
          <a:xfrm>
            <a:off x="-96688" y="1024822"/>
            <a:ext cx="9977887" cy="5952944"/>
            <a:chOff x="0" y="205267"/>
            <a:chExt cx="9023927" cy="6767944"/>
          </a:xfrm>
        </p:grpSpPr>
        <p:pic>
          <p:nvPicPr>
            <p:cNvPr id="12" name="Picture 2" descr="Image result for business card bl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25785" y="1290815"/>
              <a:ext cx="4689563" cy="3464142"/>
            </a:xfrm>
            <a:prstGeom prst="rect">
              <a:avLst/>
            </a:prstGeom>
            <a:noFill/>
          </p:spPr>
          <p:txBody>
            <a:bodyPr wrap="square" rtlCol="0">
              <a:spAutoFit/>
            </a:bodyPr>
            <a:lstStyle/>
            <a:p>
              <a:pPr algn="ctr"/>
              <a:r>
                <a:rPr lang="en-NZ" sz="4800" dirty="0" smtClean="0">
                  <a:solidFill>
                    <a:prstClr val="black"/>
                  </a:solidFill>
                </a:rPr>
                <a:t>Which is NOT to say we weren’t already doing that!!</a:t>
              </a:r>
              <a:endParaRPr lang="en-NZ" sz="4800" dirty="0">
                <a:solidFill>
                  <a:prstClr val="black"/>
                </a:solidFill>
              </a:endParaRPr>
            </a:p>
          </p:txBody>
        </p:sp>
      </p:grpSp>
      <p:sp>
        <p:nvSpPr>
          <p:cNvPr id="15" name="Rounded Rectangle 14"/>
          <p:cNvSpPr/>
          <p:nvPr/>
        </p:nvSpPr>
        <p:spPr>
          <a:xfrm rot="21310043">
            <a:off x="357319" y="874850"/>
            <a:ext cx="9793088" cy="5256584"/>
          </a:xfrm>
          <a:prstGeom prst="roundRect">
            <a:avLst/>
          </a:prstGeom>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r>
              <a:rPr lang="en-NZ" sz="2800" dirty="0" smtClean="0">
                <a:solidFill>
                  <a:srgbClr val="007854"/>
                </a:solidFill>
                <a:effectLst>
                  <a:outerShdw blurRad="38100" dist="38100" dir="2700000" algn="tl">
                    <a:srgbClr val="000000">
                      <a:alpha val="43137"/>
                    </a:srgbClr>
                  </a:outerShdw>
                </a:effectLst>
              </a:rPr>
              <a:t>The current primary Religious Education Curriculum is 20 years old. While aspects of the curriculum are somewhat dated the content is still relevant even though the nature of teaching and the make-up of New Zealand classrooms have changed significantly in the past two decades.</a:t>
            </a:r>
          </a:p>
          <a:p>
            <a:endParaRPr lang="en-NZ" sz="2800" dirty="0" smtClean="0">
              <a:solidFill>
                <a:srgbClr val="007854"/>
              </a:solidFill>
              <a:effectLst>
                <a:outerShdw blurRad="38100" dist="38100" dir="2700000" algn="tl">
                  <a:srgbClr val="000000">
                    <a:alpha val="43137"/>
                  </a:srgbClr>
                </a:outerShdw>
              </a:effectLst>
            </a:endParaRPr>
          </a:p>
          <a:p>
            <a:r>
              <a:rPr lang="en-NZ" sz="2800" dirty="0" smtClean="0">
                <a:solidFill>
                  <a:srgbClr val="007854"/>
                </a:solidFill>
                <a:effectLst>
                  <a:outerShdw blurRad="38100" dist="38100" dir="2700000" algn="tl">
                    <a:srgbClr val="000000">
                      <a:alpha val="43137"/>
                    </a:srgbClr>
                  </a:outerShdw>
                </a:effectLst>
              </a:rPr>
              <a:t>Therefore, in response to the needs of </a:t>
            </a:r>
            <a:r>
              <a:rPr lang="en-NZ" sz="2800" b="1" dirty="0" smtClean="0">
                <a:solidFill>
                  <a:srgbClr val="CC6600"/>
                </a:solidFill>
                <a:effectLst>
                  <a:outerShdw blurRad="38100" dist="38100" dir="2700000" algn="tl">
                    <a:srgbClr val="000000">
                      <a:alpha val="43137"/>
                    </a:srgbClr>
                  </a:outerShdw>
                </a:effectLst>
              </a:rPr>
              <a:t>teachers</a:t>
            </a:r>
            <a:r>
              <a:rPr lang="en-NZ" sz="2800" dirty="0" smtClean="0">
                <a:solidFill>
                  <a:srgbClr val="007854"/>
                </a:solidFill>
                <a:effectLst>
                  <a:outerShdw blurRad="38100" dist="38100" dir="2700000" algn="tl">
                    <a:srgbClr val="000000">
                      <a:alpha val="43137"/>
                    </a:srgbClr>
                  </a:outerShdw>
                </a:effectLst>
              </a:rPr>
              <a:t>, </a:t>
            </a:r>
            <a:r>
              <a:rPr lang="en-NZ" sz="2800" b="1" dirty="0" smtClean="0">
                <a:solidFill>
                  <a:srgbClr val="7030A0"/>
                </a:solidFill>
                <a:effectLst>
                  <a:outerShdw blurRad="38100" dist="38100" dir="2700000" algn="tl">
                    <a:srgbClr val="000000">
                      <a:alpha val="43137"/>
                    </a:srgbClr>
                  </a:outerShdw>
                </a:effectLst>
              </a:rPr>
              <a:t>young people </a:t>
            </a:r>
            <a:r>
              <a:rPr lang="en-NZ" sz="2800" dirty="0" smtClean="0">
                <a:solidFill>
                  <a:srgbClr val="007854"/>
                </a:solidFill>
                <a:effectLst>
                  <a:outerShdw blurRad="38100" dist="38100" dir="2700000" algn="tl">
                    <a:srgbClr val="000000">
                      <a:alpha val="43137"/>
                    </a:srgbClr>
                  </a:outerShdw>
                </a:effectLst>
              </a:rPr>
              <a:t>and </a:t>
            </a:r>
            <a:r>
              <a:rPr lang="en-NZ" sz="2800" b="1" dirty="0" smtClean="0">
                <a:solidFill>
                  <a:schemeClr val="accent1">
                    <a:lumMod val="75000"/>
                  </a:schemeClr>
                </a:solidFill>
                <a:effectLst>
                  <a:outerShdw blurRad="38100" dist="38100" dir="2700000" algn="tl">
                    <a:srgbClr val="000000">
                      <a:alpha val="43137"/>
                    </a:srgbClr>
                  </a:outerShdw>
                </a:effectLst>
              </a:rPr>
              <a:t>parents</a:t>
            </a:r>
            <a:r>
              <a:rPr lang="en-NZ" sz="2800" dirty="0" smtClean="0">
                <a:solidFill>
                  <a:schemeClr val="accent1">
                    <a:lumMod val="75000"/>
                  </a:schemeClr>
                </a:solidFill>
                <a:effectLst>
                  <a:outerShdw blurRad="38100" dist="38100" dir="2700000" algn="tl">
                    <a:srgbClr val="000000">
                      <a:alpha val="43137"/>
                    </a:srgbClr>
                  </a:outerShdw>
                </a:effectLst>
              </a:rPr>
              <a:t> </a:t>
            </a:r>
            <a:r>
              <a:rPr lang="en-NZ" sz="2800" dirty="0" smtClean="0">
                <a:solidFill>
                  <a:srgbClr val="007854"/>
                </a:solidFill>
                <a:effectLst>
                  <a:outerShdw blurRad="38100" dist="38100" dir="2700000" algn="tl">
                    <a:srgbClr val="000000">
                      <a:alpha val="43137"/>
                    </a:srgbClr>
                  </a:outerShdw>
                </a:effectLst>
              </a:rPr>
              <a:t>in today’s context this document serves to provide </a:t>
            </a:r>
            <a:r>
              <a:rPr lang="en-NZ" sz="2800" b="1" dirty="0" smtClean="0">
                <a:solidFill>
                  <a:srgbClr val="007854"/>
                </a:solidFill>
                <a:effectLst>
                  <a:outerShdw blurRad="38100" dist="38100" dir="2700000" algn="tl">
                    <a:srgbClr val="000000">
                      <a:alpha val="43137"/>
                    </a:srgbClr>
                  </a:outerShdw>
                </a:effectLst>
              </a:rPr>
              <a:t>a bridge, for the effective teaching of Religious Education, between past and contemporary learning environments</a:t>
            </a:r>
            <a:r>
              <a:rPr lang="en-NZ" sz="2800" dirty="0" smtClean="0">
                <a:solidFill>
                  <a:srgbClr val="007854"/>
                </a:solidFill>
                <a:effectLst>
                  <a:outerShdw blurRad="38100" dist="38100" dir="2700000" algn="tl">
                    <a:srgbClr val="000000">
                      <a:alpha val="43137"/>
                    </a:srgbClr>
                  </a:outerShdw>
                </a:effectLst>
              </a:rPr>
              <a:t>.</a:t>
            </a:r>
            <a:endParaRPr lang="en-NZ" sz="2800" dirty="0">
              <a:solidFill>
                <a:srgbClr val="007854"/>
              </a:solidFill>
              <a:effectLst>
                <a:outerShdw blurRad="38100" dist="38100" dir="2700000" algn="tl">
                  <a:srgbClr val="000000">
                    <a:alpha val="43137"/>
                  </a:srgbClr>
                </a:outerShdw>
              </a:effectLst>
            </a:endParaRPr>
          </a:p>
        </p:txBody>
      </p:sp>
      <p:pic>
        <p:nvPicPr>
          <p:cNvPr id="16" name="Picture 15"/>
          <p:cNvPicPr>
            <a:picLocks noChangeAspect="1"/>
          </p:cNvPicPr>
          <p:nvPr/>
        </p:nvPicPr>
        <p:blipFill rotWithShape="1">
          <a:blip r:embed="rId4"/>
          <a:srcRect l="1266" t="201" r="835" b="769"/>
          <a:stretch/>
        </p:blipFill>
        <p:spPr>
          <a:xfrm rot="399962">
            <a:off x="10034027" y="2379266"/>
            <a:ext cx="2143046" cy="29881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640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1+ppt_h/2"/>
                                          </p:val>
                                        </p:tav>
                                      </p:tavLst>
                                    </p:anim>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15038" y="3407219"/>
            <a:ext cx="2269023" cy="3002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8200357" y="3372038"/>
            <a:ext cx="2216843" cy="2939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p:txBody>
          <a:bodyPr/>
          <a:lstStyle/>
          <a:p>
            <a:r>
              <a:rPr lang="en-NZ" dirty="0" smtClean="0"/>
              <a:t>Think and Share</a:t>
            </a:r>
            <a:endParaRPr lang="en-NZ" dirty="0"/>
          </a:p>
        </p:txBody>
      </p:sp>
      <p:sp>
        <p:nvSpPr>
          <p:cNvPr id="3" name="Content Placeholder 2"/>
          <p:cNvSpPr>
            <a:spLocks noGrp="1"/>
          </p:cNvSpPr>
          <p:nvPr>
            <p:ph idx="1"/>
          </p:nvPr>
        </p:nvSpPr>
        <p:spPr/>
        <p:txBody>
          <a:bodyPr/>
          <a:lstStyle/>
          <a:p>
            <a:r>
              <a:rPr lang="en-NZ" dirty="0" smtClean="0"/>
              <a:t>Why did it work so well?</a:t>
            </a:r>
          </a:p>
          <a:p>
            <a:r>
              <a:rPr lang="en-NZ" dirty="0" smtClean="0"/>
              <a:t>What Achievement Aims and Objectives were you meeting?</a:t>
            </a:r>
          </a:p>
          <a:p>
            <a:endParaRPr lang="en-NZ" dirty="0" smtClean="0"/>
          </a:p>
          <a:p>
            <a:endParaRPr lang="en-NZ" dirty="0"/>
          </a:p>
        </p:txBody>
      </p:sp>
      <p:grpSp>
        <p:nvGrpSpPr>
          <p:cNvPr id="4" name="Group 3"/>
          <p:cNvGrpSpPr/>
          <p:nvPr/>
        </p:nvGrpSpPr>
        <p:grpSpPr>
          <a:xfrm>
            <a:off x="-96688" y="980728"/>
            <a:ext cx="9977887" cy="5952944"/>
            <a:chOff x="0" y="205267"/>
            <a:chExt cx="9023927" cy="6767944"/>
          </a:xfrm>
        </p:grpSpPr>
        <p:pic>
          <p:nvPicPr>
            <p:cNvPr id="5" name="Picture 2" descr="Image result for business card bla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98978" y="1468597"/>
              <a:ext cx="4689563" cy="2904280"/>
            </a:xfrm>
            <a:prstGeom prst="rect">
              <a:avLst/>
            </a:prstGeom>
            <a:noFill/>
          </p:spPr>
          <p:txBody>
            <a:bodyPr wrap="square" rtlCol="0">
              <a:spAutoFit/>
            </a:bodyPr>
            <a:lstStyle/>
            <a:p>
              <a:pPr algn="ctr"/>
              <a:r>
                <a:rPr lang="en-NZ" sz="4000" dirty="0" smtClean="0">
                  <a:solidFill>
                    <a:srgbClr val="007854"/>
                  </a:solidFill>
                  <a:effectLst>
                    <a:outerShdw blurRad="38100" dist="38100" dir="2700000" algn="tl">
                      <a:srgbClr val="000000">
                        <a:alpha val="43137"/>
                      </a:srgbClr>
                    </a:outerShdw>
                  </a:effectLst>
                </a:rPr>
                <a:t>Think of an example of an RE lesson or experience</a:t>
              </a:r>
            </a:p>
            <a:p>
              <a:pPr algn="ctr"/>
              <a:r>
                <a:rPr lang="en-NZ" sz="4000" dirty="0">
                  <a:solidFill>
                    <a:srgbClr val="007854"/>
                  </a:solidFill>
                  <a:effectLst>
                    <a:outerShdw blurRad="38100" dist="38100" dir="2700000" algn="tl">
                      <a:srgbClr val="000000">
                        <a:alpha val="43137"/>
                      </a:srgbClr>
                    </a:outerShdw>
                  </a:effectLst>
                </a:rPr>
                <a:t>w</a:t>
              </a:r>
              <a:r>
                <a:rPr lang="en-NZ" sz="4000" dirty="0" smtClean="0">
                  <a:solidFill>
                    <a:srgbClr val="007854"/>
                  </a:solidFill>
                  <a:effectLst>
                    <a:outerShdw blurRad="38100" dist="38100" dir="2700000" algn="tl">
                      <a:srgbClr val="000000">
                        <a:alpha val="43137"/>
                      </a:srgbClr>
                    </a:outerShdw>
                  </a:effectLst>
                </a:rPr>
                <a:t>hich was </a:t>
              </a:r>
              <a:r>
                <a:rPr lang="en-NZ" sz="4000" b="1" dirty="0" smtClean="0">
                  <a:solidFill>
                    <a:srgbClr val="007854"/>
                  </a:solidFill>
                  <a:effectLst>
                    <a:outerShdw blurRad="38100" dist="38100" dir="2700000" algn="tl">
                      <a:srgbClr val="000000">
                        <a:alpha val="43137"/>
                      </a:srgbClr>
                    </a:outerShdw>
                  </a:effectLst>
                </a:rPr>
                <a:t>brilliant</a:t>
              </a:r>
              <a:r>
                <a:rPr lang="en-NZ" sz="4000" dirty="0" smtClean="0">
                  <a:solidFill>
                    <a:srgbClr val="007854"/>
                  </a:solidFill>
                  <a:effectLst>
                    <a:outerShdw blurRad="38100" dist="38100" dir="2700000" algn="tl">
                      <a:srgbClr val="000000">
                        <a:alpha val="43137"/>
                      </a:srgbClr>
                    </a:outerShdw>
                  </a:effectLst>
                </a:rPr>
                <a:t>!!</a:t>
              </a:r>
              <a:endParaRPr lang="en-NZ" sz="4000" dirty="0">
                <a:solidFill>
                  <a:srgbClr val="007854"/>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82064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So… to support more wonderful RE…</a:t>
            </a:r>
            <a:endParaRPr lang="en-NZ" dirty="0"/>
          </a:p>
        </p:txBody>
      </p:sp>
      <p:sp>
        <p:nvSpPr>
          <p:cNvPr id="3" name="Content Placeholder 2"/>
          <p:cNvSpPr>
            <a:spLocks noGrp="1"/>
          </p:cNvSpPr>
          <p:nvPr>
            <p:ph idx="1"/>
          </p:nvPr>
        </p:nvSpPr>
        <p:spPr/>
        <p:txBody>
          <a:bodyPr/>
          <a:lstStyle/>
          <a:p>
            <a:r>
              <a:rPr lang="en-NZ" dirty="0" smtClean="0"/>
              <a:t>This new document has been written to </a:t>
            </a:r>
            <a:r>
              <a:rPr lang="en-NZ" b="1" dirty="0" smtClean="0"/>
              <a:t>help</a:t>
            </a:r>
            <a:r>
              <a:rPr lang="en-NZ" dirty="0" smtClean="0"/>
              <a:t> RE teachers. </a:t>
            </a:r>
          </a:p>
          <a:p>
            <a:r>
              <a:rPr lang="en-NZ" dirty="0" smtClean="0"/>
              <a:t>It provides a bridge </a:t>
            </a:r>
            <a:r>
              <a:rPr lang="en-NZ" sz="1800" dirty="0" smtClean="0"/>
              <a:t>(p.5) </a:t>
            </a:r>
            <a:r>
              <a:rPr lang="en-NZ" dirty="0" smtClean="0"/>
              <a:t>for a subtle shift in teaching RE. </a:t>
            </a:r>
            <a:br>
              <a:rPr lang="en-NZ" dirty="0" smtClean="0"/>
            </a:br>
            <a:r>
              <a:rPr lang="en-NZ" dirty="0" smtClean="0"/>
              <a:t>From:</a:t>
            </a:r>
          </a:p>
          <a:p>
            <a:pPr lvl="1"/>
            <a:r>
              <a:rPr lang="en-NZ" dirty="0" smtClean="0"/>
              <a:t>Lessons to </a:t>
            </a:r>
            <a:r>
              <a:rPr lang="en-NZ" sz="3200" dirty="0" smtClean="0">
                <a:solidFill>
                  <a:srgbClr val="007854"/>
                </a:solidFill>
              </a:rPr>
              <a:t>Resources</a:t>
            </a:r>
          </a:p>
          <a:p>
            <a:pPr lvl="1"/>
            <a:r>
              <a:rPr lang="en-NZ" dirty="0" smtClean="0"/>
              <a:t>Year Levels to </a:t>
            </a:r>
            <a:r>
              <a:rPr lang="en-NZ" sz="3200" dirty="0">
                <a:solidFill>
                  <a:srgbClr val="007854"/>
                </a:solidFill>
              </a:rPr>
              <a:t>Curriculum Levels</a:t>
            </a:r>
          </a:p>
          <a:p>
            <a:pPr lvl="1"/>
            <a:r>
              <a:rPr lang="en-NZ" dirty="0" smtClean="0"/>
              <a:t>Printed books to </a:t>
            </a:r>
            <a:r>
              <a:rPr lang="en-NZ" sz="3200" dirty="0">
                <a:solidFill>
                  <a:srgbClr val="007854"/>
                </a:solidFill>
              </a:rPr>
              <a:t>On-Line Resources</a:t>
            </a:r>
          </a:p>
          <a:p>
            <a:pPr lvl="1"/>
            <a:r>
              <a:rPr lang="en-NZ" dirty="0" smtClean="0"/>
              <a:t>Prescribed teaching methods</a:t>
            </a:r>
            <a:br>
              <a:rPr lang="en-NZ" dirty="0" smtClean="0"/>
            </a:br>
            <a:r>
              <a:rPr lang="en-NZ" dirty="0" smtClean="0"/>
              <a:t>		to </a:t>
            </a:r>
            <a:r>
              <a:rPr lang="en-NZ" sz="3200" dirty="0">
                <a:solidFill>
                  <a:srgbClr val="007854"/>
                </a:solidFill>
              </a:rPr>
              <a:t>encouragement of creative learning experiences</a:t>
            </a:r>
          </a:p>
          <a:p>
            <a:endParaRPr lang="en-NZ" dirty="0"/>
          </a:p>
        </p:txBody>
      </p:sp>
      <p:pic>
        <p:nvPicPr>
          <p:cNvPr id="4" name="Picture 3"/>
          <p:cNvPicPr>
            <a:picLocks noChangeAspect="1"/>
          </p:cNvPicPr>
          <p:nvPr/>
        </p:nvPicPr>
        <p:blipFill rotWithShape="1">
          <a:blip r:embed="rId3"/>
          <a:srcRect l="1266" t="200" r="835" b="56356"/>
          <a:stretch/>
        </p:blipFill>
        <p:spPr>
          <a:xfrm rot="399962">
            <a:off x="9063901" y="3293576"/>
            <a:ext cx="2726443" cy="16677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175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Where else does the ‘bridge’ take us?</a:t>
            </a:r>
            <a:endParaRPr lang="en-NZ" dirty="0"/>
          </a:p>
        </p:txBody>
      </p:sp>
      <p:sp>
        <p:nvSpPr>
          <p:cNvPr id="3" name="Content Placeholder 2"/>
          <p:cNvSpPr>
            <a:spLocks noGrp="1"/>
          </p:cNvSpPr>
          <p:nvPr>
            <p:ph idx="1"/>
          </p:nvPr>
        </p:nvSpPr>
        <p:spPr/>
        <p:txBody>
          <a:bodyPr/>
          <a:lstStyle/>
          <a:p>
            <a:r>
              <a:rPr lang="en-NZ" dirty="0" smtClean="0"/>
              <a:t>A </a:t>
            </a:r>
            <a:r>
              <a:rPr lang="en-NZ" dirty="0"/>
              <a:t>greater emphasis on encounter with the person of Jesus</a:t>
            </a:r>
          </a:p>
          <a:p>
            <a:r>
              <a:rPr lang="en-NZ" dirty="0" smtClean="0"/>
              <a:t>A </a:t>
            </a:r>
            <a:r>
              <a:rPr lang="en-NZ" dirty="0"/>
              <a:t>renewed emphasis on the relationship </a:t>
            </a:r>
            <a:r>
              <a:rPr lang="en-NZ" dirty="0" smtClean="0"/>
              <a:t/>
            </a:r>
            <a:br>
              <a:rPr lang="en-NZ" dirty="0" smtClean="0"/>
            </a:br>
            <a:r>
              <a:rPr lang="en-NZ" dirty="0" smtClean="0"/>
              <a:t>between </a:t>
            </a:r>
            <a:r>
              <a:rPr lang="en-NZ" dirty="0"/>
              <a:t>school and parish</a:t>
            </a:r>
          </a:p>
          <a:p>
            <a:r>
              <a:rPr lang="en-NZ" dirty="0" smtClean="0"/>
              <a:t>A </a:t>
            </a:r>
            <a:r>
              <a:rPr lang="en-NZ" dirty="0"/>
              <a:t>user-friendly outline for tracking </a:t>
            </a:r>
            <a:r>
              <a:rPr lang="en-NZ" dirty="0" smtClean="0"/>
              <a:t/>
            </a:r>
            <a:br>
              <a:rPr lang="en-NZ" dirty="0" smtClean="0"/>
            </a:br>
            <a:r>
              <a:rPr lang="en-NZ" dirty="0" smtClean="0"/>
              <a:t>coverage </a:t>
            </a:r>
            <a:r>
              <a:rPr lang="en-NZ" dirty="0"/>
              <a:t>of </a:t>
            </a:r>
            <a:r>
              <a:rPr lang="en-NZ" dirty="0" smtClean="0"/>
              <a:t>Achievement </a:t>
            </a:r>
            <a:r>
              <a:rPr lang="en-NZ" dirty="0"/>
              <a:t>Objectives</a:t>
            </a:r>
          </a:p>
          <a:p>
            <a:r>
              <a:rPr lang="en-NZ" dirty="0" smtClean="0"/>
              <a:t>Some </a:t>
            </a:r>
            <a:r>
              <a:rPr lang="en-NZ" dirty="0"/>
              <a:t>guidance for the use of new </a:t>
            </a:r>
            <a:r>
              <a:rPr lang="en-NZ" dirty="0" smtClean="0"/>
              <a:t/>
            </a:r>
            <a:br>
              <a:rPr lang="en-NZ" dirty="0" smtClean="0"/>
            </a:br>
            <a:r>
              <a:rPr lang="en-NZ" dirty="0" smtClean="0"/>
              <a:t>pedagogies with </a:t>
            </a:r>
            <a:r>
              <a:rPr lang="en-NZ" dirty="0"/>
              <a:t>the NZ Bishops’ </a:t>
            </a:r>
            <a:r>
              <a:rPr lang="en-NZ" dirty="0" smtClean="0"/>
              <a:t/>
            </a:r>
            <a:br>
              <a:rPr lang="en-NZ" dirty="0" smtClean="0"/>
            </a:br>
            <a:r>
              <a:rPr lang="en-NZ" dirty="0" smtClean="0"/>
              <a:t>mandated programme </a:t>
            </a:r>
            <a:r>
              <a:rPr lang="en-NZ" sz="2400" dirty="0"/>
              <a:t>(</a:t>
            </a:r>
            <a:r>
              <a:rPr lang="en-NZ" sz="2400" dirty="0" smtClean="0"/>
              <a:t>p.16)</a:t>
            </a:r>
            <a:endParaRPr lang="en-NZ" sz="2400" dirty="0"/>
          </a:p>
        </p:txBody>
      </p:sp>
      <p:pic>
        <p:nvPicPr>
          <p:cNvPr id="5" name="Picture 4"/>
          <p:cNvPicPr>
            <a:picLocks noChangeAspect="1"/>
          </p:cNvPicPr>
          <p:nvPr/>
        </p:nvPicPr>
        <p:blipFill>
          <a:blip r:embed="rId3"/>
          <a:stretch>
            <a:fillRect/>
          </a:stretch>
        </p:blipFill>
        <p:spPr>
          <a:xfrm rot="450249">
            <a:off x="7819760" y="2854331"/>
            <a:ext cx="3998985" cy="26693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277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Where else does the ‘bridge’ take us?</a:t>
            </a:r>
            <a:endParaRPr lang="en-NZ" dirty="0"/>
          </a:p>
        </p:txBody>
      </p:sp>
      <p:sp>
        <p:nvSpPr>
          <p:cNvPr id="3" name="Content Placeholder 2"/>
          <p:cNvSpPr>
            <a:spLocks noGrp="1"/>
          </p:cNvSpPr>
          <p:nvPr>
            <p:ph idx="1"/>
          </p:nvPr>
        </p:nvSpPr>
        <p:spPr>
          <a:xfrm>
            <a:off x="838200" y="1825624"/>
            <a:ext cx="10515600" cy="4771727"/>
          </a:xfrm>
        </p:spPr>
        <p:txBody>
          <a:bodyPr>
            <a:normAutofit/>
          </a:bodyPr>
          <a:lstStyle/>
          <a:p>
            <a:r>
              <a:rPr lang="en-NZ" dirty="0"/>
              <a:t>New emphases included in the Achievement Aims:</a:t>
            </a:r>
          </a:p>
          <a:p>
            <a:pPr lvl="1"/>
            <a:r>
              <a:rPr lang="en-NZ" sz="2800" dirty="0" smtClean="0"/>
              <a:t>Greater </a:t>
            </a:r>
            <a:r>
              <a:rPr lang="en-NZ" sz="2800" dirty="0"/>
              <a:t>attention to Catholic Social Teaching</a:t>
            </a:r>
          </a:p>
          <a:p>
            <a:pPr lvl="1"/>
            <a:r>
              <a:rPr lang="en-NZ" sz="2800" dirty="0" smtClean="0"/>
              <a:t>Promoting </a:t>
            </a:r>
            <a:r>
              <a:rPr lang="en-NZ" sz="2800" dirty="0"/>
              <a:t>experiences to </a:t>
            </a:r>
            <a:r>
              <a:rPr lang="en-NZ" sz="2800" dirty="0" smtClean="0"/>
              <a:t>nurture</a:t>
            </a:r>
            <a:br>
              <a:rPr lang="en-NZ" sz="2800" dirty="0" smtClean="0"/>
            </a:br>
            <a:r>
              <a:rPr lang="en-NZ" sz="2800" dirty="0" smtClean="0"/>
              <a:t>children’s spirituality</a:t>
            </a:r>
            <a:endParaRPr lang="en-NZ" sz="2800" dirty="0"/>
          </a:p>
          <a:p>
            <a:pPr lvl="1"/>
            <a:r>
              <a:rPr lang="en-NZ" sz="2800" dirty="0"/>
              <a:t>Highlighting children’s role in </a:t>
            </a:r>
            <a:r>
              <a:rPr lang="en-NZ" sz="2800" dirty="0" smtClean="0"/>
              <a:t>the mission</a:t>
            </a:r>
            <a:br>
              <a:rPr lang="en-NZ" sz="2800" dirty="0" smtClean="0"/>
            </a:br>
            <a:r>
              <a:rPr lang="en-NZ" sz="2800" dirty="0" smtClean="0"/>
              <a:t>of </a:t>
            </a:r>
            <a:r>
              <a:rPr lang="en-NZ" sz="2800" dirty="0"/>
              <a:t>the Church as disciples of Jesus</a:t>
            </a:r>
          </a:p>
          <a:p>
            <a:pPr lvl="1"/>
            <a:r>
              <a:rPr lang="en-NZ" sz="2800" dirty="0" smtClean="0"/>
              <a:t>Calling </a:t>
            </a:r>
            <a:r>
              <a:rPr lang="en-NZ" sz="2800" dirty="0"/>
              <a:t>for more intentional </a:t>
            </a:r>
            <a:r>
              <a:rPr lang="en-NZ" sz="2800" dirty="0" smtClean="0"/>
              <a:t/>
            </a:r>
            <a:br>
              <a:rPr lang="en-NZ" sz="2800" dirty="0" smtClean="0"/>
            </a:br>
            <a:r>
              <a:rPr lang="en-NZ" sz="2800" dirty="0" smtClean="0"/>
              <a:t>experiences </a:t>
            </a:r>
            <a:r>
              <a:rPr lang="en-NZ" sz="2800" dirty="0"/>
              <a:t>to help </a:t>
            </a:r>
            <a:r>
              <a:rPr lang="en-NZ" sz="2800" dirty="0" smtClean="0"/>
              <a:t>children </a:t>
            </a:r>
            <a:r>
              <a:rPr lang="en-NZ" sz="2800" dirty="0"/>
              <a:t>‘encounter’ Christ</a:t>
            </a:r>
          </a:p>
          <a:p>
            <a:pPr lvl="1"/>
            <a:r>
              <a:rPr lang="en-NZ" sz="2800" dirty="0" smtClean="0"/>
              <a:t>Encouraging </a:t>
            </a:r>
            <a:r>
              <a:rPr lang="en-NZ" sz="2800" dirty="0"/>
              <a:t>experiences that facilitate children recognising and responding to their personal call </a:t>
            </a:r>
            <a:r>
              <a:rPr lang="en-NZ" sz="2800" dirty="0" smtClean="0"/>
              <a:t>to holiness </a:t>
            </a:r>
            <a:r>
              <a:rPr lang="en-NZ" sz="2800" dirty="0"/>
              <a:t>and entering into relationship with Jesus.</a:t>
            </a:r>
          </a:p>
        </p:txBody>
      </p:sp>
      <p:pic>
        <p:nvPicPr>
          <p:cNvPr id="5" name="Picture 4"/>
          <p:cNvPicPr>
            <a:picLocks noChangeAspect="1"/>
          </p:cNvPicPr>
          <p:nvPr/>
        </p:nvPicPr>
        <p:blipFill>
          <a:blip r:embed="rId3"/>
          <a:stretch>
            <a:fillRect/>
          </a:stretch>
        </p:blipFill>
        <p:spPr>
          <a:xfrm rot="259091">
            <a:off x="7671939" y="2939168"/>
            <a:ext cx="4413415" cy="19753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ounded Rectangle 5"/>
          <p:cNvSpPr/>
          <p:nvPr/>
        </p:nvSpPr>
        <p:spPr>
          <a:xfrm rot="21217659">
            <a:off x="596507" y="724123"/>
            <a:ext cx="6982775" cy="528602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ctr"/>
            <a:r>
              <a:rPr lang="en-NZ" sz="3600" dirty="0" smtClean="0">
                <a:solidFill>
                  <a:schemeClr val="accent4">
                    <a:lumMod val="75000"/>
                  </a:schemeClr>
                </a:solidFill>
                <a:effectLst>
                  <a:outerShdw blurRad="38100" dist="38100" dir="2700000" algn="tl">
                    <a:srgbClr val="000000">
                      <a:alpha val="43137"/>
                    </a:srgbClr>
                  </a:outerShdw>
                </a:effectLst>
              </a:rPr>
              <a:t>That’s nearly it for this session.</a:t>
            </a:r>
          </a:p>
          <a:p>
            <a:pPr algn="ctr"/>
            <a:endParaRPr lang="en-NZ" sz="3600" dirty="0">
              <a:solidFill>
                <a:schemeClr val="accent4">
                  <a:lumMod val="75000"/>
                </a:schemeClr>
              </a:solidFill>
              <a:effectLst>
                <a:outerShdw blurRad="38100" dist="38100" dir="2700000" algn="tl">
                  <a:srgbClr val="000000">
                    <a:alpha val="43137"/>
                  </a:srgbClr>
                </a:outerShdw>
              </a:effectLst>
            </a:endParaRPr>
          </a:p>
          <a:p>
            <a:pPr algn="ctr"/>
            <a:r>
              <a:rPr lang="en-NZ" sz="3600" dirty="0" smtClean="0">
                <a:solidFill>
                  <a:schemeClr val="accent4">
                    <a:lumMod val="75000"/>
                  </a:schemeClr>
                </a:solidFill>
                <a:effectLst>
                  <a:outerShdw blurRad="38100" dist="38100" dir="2700000" algn="tl">
                    <a:srgbClr val="000000">
                      <a:alpha val="43137"/>
                    </a:srgbClr>
                  </a:outerShdw>
                </a:effectLst>
              </a:rPr>
              <a:t>We really hope you are getting the sense that this is a pretty awesome time to be teaching RE. </a:t>
            </a:r>
          </a:p>
          <a:p>
            <a:pPr algn="ctr"/>
            <a:endParaRPr lang="en-NZ" sz="3600" dirty="0">
              <a:solidFill>
                <a:schemeClr val="accent4">
                  <a:lumMod val="75000"/>
                </a:schemeClr>
              </a:solidFill>
              <a:effectLst>
                <a:outerShdw blurRad="38100" dist="38100" dir="2700000" algn="tl">
                  <a:srgbClr val="000000">
                    <a:alpha val="43137"/>
                  </a:srgbClr>
                </a:outerShdw>
              </a:effectLst>
            </a:endParaRPr>
          </a:p>
          <a:p>
            <a:pPr algn="ctr"/>
            <a:r>
              <a:rPr lang="en-NZ" sz="3600" dirty="0" smtClean="0">
                <a:solidFill>
                  <a:schemeClr val="accent4">
                    <a:lumMod val="75000"/>
                  </a:schemeClr>
                </a:solidFill>
                <a:effectLst>
                  <a:outerShdw blurRad="38100" dist="38100" dir="2700000" algn="tl">
                    <a:srgbClr val="000000">
                      <a:alpha val="43137"/>
                    </a:srgbClr>
                  </a:outerShdw>
                </a:effectLst>
              </a:rPr>
              <a:t>The Bishops really appreciate your work, skill and commitment. Thank you.</a:t>
            </a:r>
            <a:endParaRPr lang="en-NZ" sz="3600"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616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NZ" dirty="0" smtClean="0">
                <a:solidFill>
                  <a:srgbClr val="007854"/>
                </a:solidFill>
              </a:rPr>
              <a:t>Session 1 - Overview</a:t>
            </a:r>
            <a:endParaRPr lang="en-NZ" dirty="0">
              <a:solidFill>
                <a:srgbClr val="007854"/>
              </a:solidFill>
            </a:endParaRPr>
          </a:p>
        </p:txBody>
      </p:sp>
      <p:sp>
        <p:nvSpPr>
          <p:cNvPr id="2" name="Content Placeholder 1"/>
          <p:cNvSpPr>
            <a:spLocks noGrp="1"/>
          </p:cNvSpPr>
          <p:nvPr>
            <p:ph idx="1"/>
          </p:nvPr>
        </p:nvSpPr>
        <p:spPr>
          <a:xfrm>
            <a:off x="838200" y="1825625"/>
            <a:ext cx="7562056" cy="4351338"/>
          </a:xfrm>
        </p:spPr>
        <p:txBody>
          <a:bodyPr/>
          <a:lstStyle/>
          <a:p>
            <a:r>
              <a:rPr lang="en-NZ" dirty="0"/>
              <a:t>At the end of this session, teachers will </a:t>
            </a:r>
            <a:r>
              <a:rPr lang="en-NZ" dirty="0" smtClean="0"/>
              <a:t>have a reasonable idea of why we have the “</a:t>
            </a:r>
            <a:r>
              <a:rPr lang="en-NZ" dirty="0" smtClean="0">
                <a:solidFill>
                  <a:srgbClr val="007854"/>
                </a:solidFill>
              </a:rPr>
              <a:t>Religious </a:t>
            </a:r>
            <a:r>
              <a:rPr lang="en-NZ" dirty="0">
                <a:solidFill>
                  <a:srgbClr val="007854"/>
                </a:solidFill>
              </a:rPr>
              <a:t>Education Bridging Document</a:t>
            </a:r>
            <a:r>
              <a:rPr lang="en-NZ" dirty="0"/>
              <a:t>” </a:t>
            </a:r>
            <a:r>
              <a:rPr lang="en-NZ" dirty="0" smtClean="0"/>
              <a:t>and be </a:t>
            </a:r>
            <a:r>
              <a:rPr lang="en-NZ" dirty="0"/>
              <a:t>able to position </a:t>
            </a:r>
            <a:r>
              <a:rPr lang="en-NZ" dirty="0" smtClean="0"/>
              <a:t>it in </a:t>
            </a:r>
            <a:r>
              <a:rPr lang="en-NZ" dirty="0"/>
              <a:t>relation to the “</a:t>
            </a:r>
            <a:r>
              <a:rPr lang="en-NZ" dirty="0">
                <a:solidFill>
                  <a:srgbClr val="025198"/>
                </a:solidFill>
              </a:rPr>
              <a:t>Religious Education Curriculum Statement for Catholic Primary Schools</a:t>
            </a:r>
            <a:r>
              <a:rPr lang="en-NZ" dirty="0"/>
              <a:t>”</a:t>
            </a:r>
          </a:p>
        </p:txBody>
      </p:sp>
      <p:pic>
        <p:nvPicPr>
          <p:cNvPr id="9" name="Picture 8"/>
          <p:cNvPicPr>
            <a:picLocks noChangeAspect="1"/>
          </p:cNvPicPr>
          <p:nvPr/>
        </p:nvPicPr>
        <p:blipFill rotWithShape="1">
          <a:blip r:embed="rId3"/>
          <a:srcRect l="1266" t="201" r="835" b="769"/>
          <a:stretch/>
        </p:blipFill>
        <p:spPr>
          <a:xfrm rot="399962">
            <a:off x="9646547" y="1094998"/>
            <a:ext cx="2142803" cy="29877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5" name="Group 14"/>
          <p:cNvGrpSpPr/>
          <p:nvPr/>
        </p:nvGrpSpPr>
        <p:grpSpPr>
          <a:xfrm>
            <a:off x="4241641" y="4243466"/>
            <a:ext cx="5415789" cy="1930527"/>
            <a:chOff x="4241641" y="4243466"/>
            <a:chExt cx="5415789" cy="1930527"/>
          </a:xfrm>
        </p:grpSpPr>
        <p:pic>
          <p:nvPicPr>
            <p:cNvPr id="4" name="Picture 3"/>
            <p:cNvPicPr>
              <a:picLocks noChangeAspect="1"/>
            </p:cNvPicPr>
            <p:nvPr/>
          </p:nvPicPr>
          <p:blipFill>
            <a:blip r:embed="rId4"/>
            <a:stretch>
              <a:fillRect/>
            </a:stretch>
          </p:blipFill>
          <p:spPr>
            <a:xfrm>
              <a:off x="7789177" y="4243466"/>
              <a:ext cx="1868253" cy="1287019"/>
            </a:xfrm>
            <a:prstGeom prst="rect">
              <a:avLst/>
            </a:prstGeom>
          </p:spPr>
        </p:pic>
        <p:pic>
          <p:nvPicPr>
            <p:cNvPr id="12" name="Picture 11"/>
            <p:cNvPicPr>
              <a:picLocks noChangeAspect="1"/>
            </p:cNvPicPr>
            <p:nvPr/>
          </p:nvPicPr>
          <p:blipFill rotWithShape="1">
            <a:blip r:embed="rId4"/>
            <a:srcRect r="22914"/>
            <a:stretch/>
          </p:blipFill>
          <p:spPr>
            <a:xfrm rot="867717">
              <a:off x="6047626" y="4730503"/>
              <a:ext cx="1440159" cy="1287019"/>
            </a:xfrm>
            <a:prstGeom prst="rect">
              <a:avLst/>
            </a:prstGeom>
          </p:spPr>
        </p:pic>
        <p:pic>
          <p:nvPicPr>
            <p:cNvPr id="13" name="Picture 12"/>
            <p:cNvPicPr>
              <a:picLocks noChangeAspect="1"/>
            </p:cNvPicPr>
            <p:nvPr/>
          </p:nvPicPr>
          <p:blipFill rotWithShape="1">
            <a:blip r:embed="rId4"/>
            <a:srcRect r="22914"/>
            <a:stretch/>
          </p:blipFill>
          <p:spPr>
            <a:xfrm rot="1475969">
              <a:off x="4241641" y="4886974"/>
              <a:ext cx="1440159" cy="1287019"/>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3437">
            <a:off x="3091260" y="4783896"/>
            <a:ext cx="1426681" cy="2005638"/>
          </a:xfrm>
          <a:prstGeom prst="rect">
            <a:avLst/>
          </a:prstGeom>
        </p:spPr>
      </p:pic>
      <p:grpSp>
        <p:nvGrpSpPr>
          <p:cNvPr id="10" name="Group 9"/>
          <p:cNvGrpSpPr/>
          <p:nvPr/>
        </p:nvGrpSpPr>
        <p:grpSpPr>
          <a:xfrm flipH="1">
            <a:off x="2084006" y="980726"/>
            <a:ext cx="10107994" cy="5952944"/>
            <a:chOff x="0" y="205267"/>
            <a:chExt cx="9023927" cy="6767944"/>
          </a:xfrm>
        </p:grpSpPr>
        <p:pic>
          <p:nvPicPr>
            <p:cNvPr id="11" name="Picture 2" descr="Image result for business card blan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63721" y="1897916"/>
              <a:ext cx="4689563" cy="2204454"/>
            </a:xfrm>
            <a:prstGeom prst="rect">
              <a:avLst/>
            </a:prstGeom>
            <a:noFill/>
          </p:spPr>
          <p:txBody>
            <a:bodyPr wrap="square" rtlCol="0">
              <a:spAutoFit/>
            </a:bodyPr>
            <a:lstStyle/>
            <a:p>
              <a:r>
                <a:rPr lang="en-NZ" sz="4000" dirty="0" smtClean="0">
                  <a:solidFill>
                    <a:srgbClr val="007854"/>
                  </a:solidFill>
                  <a:effectLst>
                    <a:outerShdw blurRad="38100" dist="38100" dir="2700000" algn="tl">
                      <a:srgbClr val="000000">
                        <a:alpha val="43137"/>
                      </a:srgbClr>
                    </a:outerShdw>
                  </a:effectLst>
                </a:rPr>
                <a:t>    YES? </a:t>
              </a:r>
            </a:p>
            <a:p>
              <a:pPr algn="ctr"/>
              <a:r>
                <a:rPr lang="en-NZ" sz="4000" dirty="0" smtClean="0">
                  <a:solidFill>
                    <a:schemeClr val="accent4">
                      <a:lumMod val="75000"/>
                    </a:schemeClr>
                  </a:solidFill>
                  <a:effectLst>
                    <a:outerShdw blurRad="38100" dist="38100" dir="2700000" algn="tl">
                      <a:srgbClr val="000000">
                        <a:alpha val="43137"/>
                      </a:srgbClr>
                    </a:outerShdw>
                  </a:effectLst>
                </a:rPr>
                <a:t>(Questions?)</a:t>
              </a:r>
              <a:endParaRPr lang="en-NZ" sz="4000" dirty="0">
                <a:solidFill>
                  <a:schemeClr val="accent4">
                    <a:lumMod val="75000"/>
                  </a:schemeClr>
                </a:solidFill>
                <a:effectLst>
                  <a:outerShdw blurRad="38100" dist="38100" dir="2700000" algn="tl">
                    <a:srgbClr val="000000">
                      <a:alpha val="43137"/>
                    </a:srgbClr>
                  </a:outerShdw>
                </a:effectLst>
              </a:endParaRPr>
            </a:p>
            <a:p>
              <a:pPr algn="r">
                <a:tabLst>
                  <a:tab pos="3948113" algn="l"/>
                </a:tabLst>
              </a:pPr>
              <a:r>
                <a:rPr lang="en-NZ" sz="4000" dirty="0" smtClean="0">
                  <a:solidFill>
                    <a:srgbClr val="007854"/>
                  </a:solidFill>
                  <a:effectLst>
                    <a:outerShdw blurRad="38100" dist="38100" dir="2700000" algn="tl">
                      <a:srgbClr val="000000">
                        <a:alpha val="43137"/>
                      </a:srgbClr>
                    </a:outerShdw>
                  </a:effectLst>
                </a:rPr>
                <a:t>               NO?	   </a:t>
              </a:r>
              <a:endParaRPr lang="en-NZ" sz="4000" dirty="0">
                <a:solidFill>
                  <a:srgbClr val="007854"/>
                </a:solidFill>
                <a:effectLst>
                  <a:outerShdw blurRad="38100" dist="38100" dir="2700000" algn="tl">
                    <a:srgbClr val="000000">
                      <a:alpha val="43137"/>
                    </a:srgbClr>
                  </a:outerShdw>
                </a:effectLst>
              </a:endParaRPr>
            </a:p>
          </p:txBody>
        </p:sp>
      </p:grpSp>
      <p:sp>
        <p:nvSpPr>
          <p:cNvPr id="5" name="Rounded Rectangular Callout 4"/>
          <p:cNvSpPr/>
          <p:nvPr/>
        </p:nvSpPr>
        <p:spPr>
          <a:xfrm>
            <a:off x="47329" y="4645629"/>
            <a:ext cx="2943938" cy="1663691"/>
          </a:xfrm>
          <a:prstGeom prst="wedgeRoundRectCallout">
            <a:avLst>
              <a:gd name="adj1" fmla="val -51548"/>
              <a:gd name="adj2" fmla="val 74944"/>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We’d love to get some feedback:</a:t>
            </a:r>
          </a:p>
          <a:p>
            <a:pPr algn="ctr"/>
            <a:r>
              <a:rPr lang="en-NZ" b="1" dirty="0" smtClean="0"/>
              <a:t>www.tinyurl.com/rebdnz</a:t>
            </a:r>
            <a:endParaRPr lang="en-NZ" b="1" dirty="0"/>
          </a:p>
        </p:txBody>
      </p:sp>
    </p:spTree>
    <p:extLst>
      <p:ext uri="{BB962C8B-B14F-4D97-AF65-F5344CB8AC3E}">
        <p14:creationId xmlns:p14="http://schemas.microsoft.com/office/powerpoint/2010/main" val="18677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He Karakia</a:t>
            </a:r>
            <a:endParaRPr lang="en-NZ" dirty="0">
              <a:solidFill>
                <a:srgbClr val="007854"/>
              </a:solidFill>
            </a:endParaRPr>
          </a:p>
        </p:txBody>
      </p:sp>
      <p:sp>
        <p:nvSpPr>
          <p:cNvPr id="3" name="Content Placeholder 2"/>
          <p:cNvSpPr>
            <a:spLocks noGrp="1"/>
          </p:cNvSpPr>
          <p:nvPr>
            <p:ph idx="1"/>
          </p:nvPr>
        </p:nvSpPr>
        <p:spPr>
          <a:xfrm>
            <a:off x="838200" y="1825624"/>
            <a:ext cx="10730408" cy="5032375"/>
          </a:xfrm>
        </p:spPr>
        <p:txBody>
          <a:bodyPr>
            <a:normAutofit/>
          </a:bodyPr>
          <a:lstStyle/>
          <a:p>
            <a:pPr marL="0" indent="0" algn="ctr">
              <a:buNone/>
            </a:pPr>
            <a:r>
              <a:rPr lang="en-NZ" b="1" dirty="0" smtClean="0"/>
              <a:t>May all who use this curriculum be blessed.</a:t>
            </a:r>
          </a:p>
          <a:p>
            <a:pPr marL="0" indent="0" algn="ctr">
              <a:buNone/>
            </a:pPr>
            <a:r>
              <a:rPr lang="en-NZ" b="1" dirty="0" smtClean="0"/>
              <a:t>In God’s name we turn and call upon</a:t>
            </a:r>
          </a:p>
          <a:p>
            <a:pPr marL="0" indent="0" algn="ctr">
              <a:buNone/>
            </a:pPr>
            <a:r>
              <a:rPr lang="en-NZ" b="1" dirty="0" smtClean="0"/>
              <a:t>The Spirit of the North to surround us, the spirit of the Pacific;</a:t>
            </a:r>
          </a:p>
          <a:p>
            <a:pPr marL="0" indent="0" algn="ctr">
              <a:buNone/>
            </a:pPr>
            <a:r>
              <a:rPr lang="en-NZ" b="1" dirty="0" smtClean="0"/>
              <a:t>The Spirit of the South, the spirit of the Alps;</a:t>
            </a:r>
          </a:p>
          <a:p>
            <a:pPr marL="0" indent="0" algn="ctr">
              <a:buNone/>
            </a:pPr>
            <a:r>
              <a:rPr lang="en-NZ" b="1" dirty="0" smtClean="0"/>
              <a:t>The Spirit of the East, the spirit of sunrise;</a:t>
            </a:r>
          </a:p>
          <a:p>
            <a:pPr marL="0" indent="0" algn="ctr">
              <a:buNone/>
            </a:pPr>
            <a:r>
              <a:rPr lang="en-NZ" b="1" dirty="0" smtClean="0"/>
              <a:t>The Spirit of the West, the spirit of sunset.</a:t>
            </a:r>
          </a:p>
          <a:p>
            <a:pPr marL="0" indent="0" algn="ctr">
              <a:buNone/>
            </a:pPr>
            <a:r>
              <a:rPr lang="en-NZ" b="1" dirty="0" smtClean="0"/>
              <a:t>May the Holy Spirit of God who is present in this land, and in the people of Aotearoa New Zealand surround us all in love and peace.</a:t>
            </a:r>
            <a:endParaRPr lang="en-NZ" dirty="0" smtClean="0"/>
          </a:p>
          <a:p>
            <a:pPr marL="0" indent="0" algn="ctr">
              <a:buNone/>
            </a:pPr>
            <a:endParaRPr lang="en-NZ"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43437">
            <a:off x="435352" y="400876"/>
            <a:ext cx="1426681" cy="2005638"/>
          </a:xfrm>
          <a:prstGeom prst="rect">
            <a:avLst/>
          </a:prstGeom>
        </p:spPr>
      </p:pic>
    </p:spTree>
    <p:extLst>
      <p:ext uri="{BB962C8B-B14F-4D97-AF65-F5344CB8AC3E}">
        <p14:creationId xmlns:p14="http://schemas.microsoft.com/office/powerpoint/2010/main" val="28365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Go Well, God Bless</a:t>
            </a:r>
            <a:endParaRPr lang="en-NZ" dirty="0"/>
          </a:p>
        </p:txBody>
      </p:sp>
      <p:sp>
        <p:nvSpPr>
          <p:cNvPr id="4" name="Rounded Rectangular Callout 3"/>
          <p:cNvSpPr/>
          <p:nvPr/>
        </p:nvSpPr>
        <p:spPr>
          <a:xfrm>
            <a:off x="2351584" y="2708920"/>
            <a:ext cx="7128792" cy="3096344"/>
          </a:xfrm>
          <a:prstGeom prst="wedgeRoundRectCallout">
            <a:avLst>
              <a:gd name="adj1" fmla="val 89688"/>
              <a:gd name="adj2" fmla="val -77641"/>
              <a:gd name="adj3" fmla="val 16667"/>
            </a:avLst>
          </a:prstGeom>
          <a:solidFill>
            <a:srgbClr val="0078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00" dirty="0"/>
              <a:t>We’d love to get some feedback:</a:t>
            </a:r>
          </a:p>
          <a:p>
            <a:pPr algn="ctr"/>
            <a:r>
              <a:rPr lang="en-NZ" sz="4800" b="1" dirty="0">
                <a:effectLst>
                  <a:outerShdw blurRad="38100" dist="38100" dir="2700000" algn="tl">
                    <a:srgbClr val="000000">
                      <a:alpha val="43137"/>
                    </a:srgbClr>
                  </a:outerShdw>
                </a:effectLst>
              </a:rPr>
              <a:t>www.tinyurl.com/rebdnz</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5949280"/>
            <a:ext cx="1551381" cy="541060"/>
          </a:xfrm>
          <a:prstGeom prst="rect">
            <a:avLst/>
          </a:prstGeom>
        </p:spPr>
      </p:pic>
    </p:spTree>
    <p:extLst>
      <p:ext uri="{BB962C8B-B14F-4D97-AF65-F5344CB8AC3E}">
        <p14:creationId xmlns:p14="http://schemas.microsoft.com/office/powerpoint/2010/main" val="3887004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Blessing - Karakia</a:t>
            </a:r>
            <a:endParaRPr lang="en-NZ" dirty="0">
              <a:solidFill>
                <a:srgbClr val="007854"/>
              </a:solidFill>
            </a:endParaRP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b="1" dirty="0"/>
              <a:t>E </a:t>
            </a:r>
            <a:r>
              <a:rPr lang="en-NZ" b="1" dirty="0" err="1"/>
              <a:t>te</a:t>
            </a:r>
            <a:r>
              <a:rPr lang="en-NZ" b="1" dirty="0"/>
              <a:t> </a:t>
            </a:r>
            <a:r>
              <a:rPr lang="en-NZ" b="1" dirty="0" err="1"/>
              <a:t>Atua</a:t>
            </a:r>
            <a:r>
              <a:rPr lang="en-NZ" b="1" dirty="0"/>
              <a:t>, God our loving Father,</a:t>
            </a:r>
          </a:p>
          <a:p>
            <a:pPr marL="0" indent="0">
              <a:buNone/>
            </a:pPr>
            <a:r>
              <a:rPr lang="en-NZ" dirty="0"/>
              <a:t>You gift us with this world and invite us to respond </a:t>
            </a:r>
            <a:r>
              <a:rPr lang="en-NZ" dirty="0" smtClean="0"/>
              <a:t/>
            </a:r>
            <a:br>
              <a:rPr lang="en-NZ" dirty="0" smtClean="0"/>
            </a:br>
            <a:r>
              <a:rPr lang="en-NZ" dirty="0" smtClean="0"/>
              <a:t>with </a:t>
            </a:r>
            <a:r>
              <a:rPr lang="en-NZ" dirty="0"/>
              <a:t>love and wisdom</a:t>
            </a:r>
          </a:p>
          <a:p>
            <a:pPr marL="808038" indent="0">
              <a:buNone/>
            </a:pPr>
            <a:r>
              <a:rPr lang="en-NZ" b="1" dirty="0" err="1"/>
              <a:t>Hehu</a:t>
            </a:r>
            <a:r>
              <a:rPr lang="en-NZ" b="1" dirty="0"/>
              <a:t> </a:t>
            </a:r>
            <a:r>
              <a:rPr lang="en-NZ" b="1" dirty="0" err="1"/>
              <a:t>Karaiti</a:t>
            </a:r>
            <a:r>
              <a:rPr lang="en-NZ" b="1" dirty="0"/>
              <a:t>, Jesus Christ, beloved Son,</a:t>
            </a:r>
          </a:p>
          <a:p>
            <a:pPr marL="808038" indent="0">
              <a:buNone/>
            </a:pPr>
            <a:r>
              <a:rPr lang="en-NZ" dirty="0"/>
              <a:t>You show us how to live and call us to participate in your mission of life</a:t>
            </a:r>
          </a:p>
          <a:p>
            <a:pPr marL="0" indent="0">
              <a:buNone/>
            </a:pPr>
            <a:r>
              <a:rPr lang="en-NZ" b="1" dirty="0"/>
              <a:t>Wairua </a:t>
            </a:r>
            <a:r>
              <a:rPr lang="en-NZ" b="1" dirty="0" err="1"/>
              <a:t>Tapu</a:t>
            </a:r>
            <a:r>
              <a:rPr lang="en-NZ" b="1" dirty="0"/>
              <a:t>, Holy Spirit,</a:t>
            </a:r>
          </a:p>
          <a:p>
            <a:pPr marL="0" indent="0">
              <a:buNone/>
            </a:pPr>
            <a:r>
              <a:rPr lang="en-NZ" dirty="0"/>
              <a:t>You empower us with your will and guide us on our shared journey</a:t>
            </a:r>
            <a:r>
              <a:rPr lang="en-NZ" dirty="0" smtClean="0"/>
              <a:t>.</a:t>
            </a:r>
          </a:p>
          <a:p>
            <a:pPr marL="0" indent="0">
              <a:buNone/>
            </a:pP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406576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Blessing - Karakia</a:t>
            </a:r>
            <a:endParaRPr lang="en-NZ" dirty="0">
              <a:solidFill>
                <a:srgbClr val="007854"/>
              </a:solidFill>
            </a:endParaRP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dirty="0" smtClean="0"/>
              <a:t>Bless </a:t>
            </a:r>
            <a:r>
              <a:rPr lang="en-NZ" dirty="0"/>
              <a:t>the children and </a:t>
            </a:r>
            <a:r>
              <a:rPr lang="en-NZ" dirty="0" err="1"/>
              <a:t>whānau</a:t>
            </a:r>
            <a:r>
              <a:rPr lang="en-NZ" dirty="0"/>
              <a:t> in our parishes and their Catholic school communities</a:t>
            </a:r>
          </a:p>
          <a:p>
            <a:pPr marL="0" indent="0">
              <a:buNone/>
            </a:pPr>
            <a:r>
              <a:rPr lang="en-NZ" dirty="0"/>
              <a:t>Bless all who work in Religious Education in </a:t>
            </a:r>
            <a:r>
              <a:rPr lang="en-NZ" dirty="0" smtClean="0"/>
              <a:t/>
            </a:r>
            <a:br>
              <a:rPr lang="en-NZ" dirty="0" smtClean="0"/>
            </a:br>
            <a:r>
              <a:rPr lang="en-NZ" dirty="0" smtClean="0"/>
              <a:t>Aotearoa </a:t>
            </a:r>
            <a:r>
              <a:rPr lang="en-NZ" dirty="0"/>
              <a:t>New Zealand,</a:t>
            </a:r>
          </a:p>
          <a:p>
            <a:pPr marL="0" indent="0">
              <a:buNone/>
            </a:pPr>
            <a:r>
              <a:rPr lang="en-NZ" dirty="0"/>
              <a:t>Remind us that you are always with us,</a:t>
            </a:r>
          </a:p>
          <a:p>
            <a:pPr marL="0" indent="0">
              <a:buNone/>
            </a:pPr>
            <a:r>
              <a:rPr lang="en-NZ" dirty="0"/>
              <a:t>Fill us with enthusiasm, knowledge and joy</a:t>
            </a:r>
          </a:p>
          <a:p>
            <a:pPr marL="0" indent="0">
              <a:buNone/>
            </a:pPr>
            <a:r>
              <a:rPr lang="en-NZ" dirty="0"/>
              <a:t>To teach and learn that which is at the heart of our schools,</a:t>
            </a:r>
          </a:p>
          <a:p>
            <a:pPr marL="0" indent="0">
              <a:buNone/>
            </a:pPr>
            <a:r>
              <a:rPr lang="en-NZ" dirty="0"/>
              <a:t>You, who live and reign for ever and ever</a:t>
            </a:r>
            <a:r>
              <a:rPr lang="en-NZ" dirty="0" smtClean="0"/>
              <a:t>. </a:t>
            </a:r>
          </a:p>
          <a:p>
            <a:pPr marL="0" indent="0">
              <a:buNone/>
            </a:pPr>
            <a:r>
              <a:rPr lang="en-NZ" dirty="0" err="1" smtClean="0"/>
              <a:t>Amene</a:t>
            </a: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274647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First of all…</a:t>
            </a:r>
            <a:endParaRPr lang="en-NZ" dirty="0">
              <a:solidFill>
                <a:srgbClr val="007854"/>
              </a:solidFill>
            </a:endParaRPr>
          </a:p>
        </p:txBody>
      </p:sp>
      <p:sp>
        <p:nvSpPr>
          <p:cNvPr id="3" name="Content Placeholder 2"/>
          <p:cNvSpPr>
            <a:spLocks noGrp="1"/>
          </p:cNvSpPr>
          <p:nvPr>
            <p:ph idx="1"/>
          </p:nvPr>
        </p:nvSpPr>
        <p:spPr>
          <a:xfrm>
            <a:off x="838200" y="1916832"/>
            <a:ext cx="10730408" cy="4608512"/>
          </a:xfrm>
        </p:spPr>
        <p:txBody>
          <a:bodyPr>
            <a:normAutofit/>
          </a:bodyPr>
          <a:lstStyle/>
          <a:p>
            <a:r>
              <a:rPr lang="en-NZ" dirty="0" smtClean="0"/>
              <a:t>The REBD was written in response to requests by </a:t>
            </a:r>
            <a:br>
              <a:rPr lang="en-NZ" dirty="0" smtClean="0"/>
            </a:br>
            <a:r>
              <a:rPr lang="en-NZ" dirty="0" smtClean="0"/>
              <a:t>many DRSs, principals</a:t>
            </a:r>
            <a:r>
              <a:rPr lang="en-NZ" dirty="0"/>
              <a:t>, </a:t>
            </a:r>
            <a:r>
              <a:rPr lang="en-NZ" dirty="0" smtClean="0"/>
              <a:t>teachers &amp; </a:t>
            </a:r>
            <a:r>
              <a:rPr lang="en-NZ" dirty="0" err="1" smtClean="0"/>
              <a:t>whānau</a:t>
            </a:r>
            <a:r>
              <a:rPr lang="en-NZ" dirty="0" smtClean="0"/>
              <a:t>.</a:t>
            </a:r>
          </a:p>
          <a:p>
            <a:r>
              <a:rPr lang="en-NZ" dirty="0" smtClean="0"/>
              <a:t> It was written quite quickly </a:t>
            </a:r>
            <a:r>
              <a:rPr lang="en-NZ" dirty="0"/>
              <a:t>because it is needed </a:t>
            </a:r>
            <a:r>
              <a:rPr lang="en-NZ" dirty="0" smtClean="0"/>
              <a:t>now, and it </a:t>
            </a:r>
            <a:r>
              <a:rPr lang="en-NZ" dirty="0"/>
              <a:t>is a step towards a new curriculum over the next five years. </a:t>
            </a:r>
            <a:endParaRPr lang="en-NZ" dirty="0" smtClean="0"/>
          </a:p>
          <a:p>
            <a:r>
              <a:rPr lang="en-NZ" dirty="0" smtClean="0"/>
              <a:t>It is the product of lots of formal and anecdotal consultation &amp; feedback, though not with everyone. </a:t>
            </a:r>
          </a:p>
          <a:p>
            <a:r>
              <a:rPr lang="en-NZ" dirty="0" smtClean="0"/>
              <a:t>It’s designed to be used in all Catholic Schools in Aotearoa NZ.</a:t>
            </a:r>
          </a:p>
          <a:p>
            <a:r>
              <a:rPr lang="en-NZ" dirty="0" smtClean="0"/>
              <a:t>In response to </a:t>
            </a:r>
            <a:r>
              <a:rPr lang="en-NZ" dirty="0" err="1" smtClean="0"/>
              <a:t>Laudato</a:t>
            </a:r>
            <a:r>
              <a:rPr lang="en-NZ" dirty="0" smtClean="0"/>
              <a:t> Si’ &amp; modern teaching it has not been ‘printed’ but is published only in pdf format.</a:t>
            </a:r>
            <a:endParaRPr lang="en-NZ" dirty="0"/>
          </a:p>
        </p:txBody>
      </p:sp>
      <p:pic>
        <p:nvPicPr>
          <p:cNvPr id="6" name="Picture 5"/>
          <p:cNvPicPr>
            <a:picLocks noChangeAspect="1"/>
          </p:cNvPicPr>
          <p:nvPr/>
        </p:nvPicPr>
        <p:blipFill rotWithShape="1">
          <a:blip r:embed="rId3"/>
          <a:srcRect l="1266" t="201" r="835" b="769"/>
          <a:stretch/>
        </p:blipFill>
        <p:spPr>
          <a:xfrm rot="399962">
            <a:off x="10165410" y="477873"/>
            <a:ext cx="1728367" cy="2409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6044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NZ" dirty="0" smtClean="0">
                <a:solidFill>
                  <a:srgbClr val="007854"/>
                </a:solidFill>
              </a:rPr>
              <a:t>Session 1 - Overview</a:t>
            </a:r>
            <a:endParaRPr lang="en-NZ" dirty="0">
              <a:solidFill>
                <a:srgbClr val="007854"/>
              </a:solidFill>
            </a:endParaRPr>
          </a:p>
        </p:txBody>
      </p:sp>
      <p:sp>
        <p:nvSpPr>
          <p:cNvPr id="2" name="Content Placeholder 1"/>
          <p:cNvSpPr>
            <a:spLocks noGrp="1"/>
          </p:cNvSpPr>
          <p:nvPr>
            <p:ph idx="1"/>
          </p:nvPr>
        </p:nvSpPr>
        <p:spPr>
          <a:xfrm>
            <a:off x="838200" y="1825625"/>
            <a:ext cx="7562056" cy="4351338"/>
          </a:xfrm>
        </p:spPr>
        <p:txBody>
          <a:bodyPr/>
          <a:lstStyle/>
          <a:p>
            <a:r>
              <a:rPr lang="en-NZ" dirty="0"/>
              <a:t>At the end of this session, teachers will </a:t>
            </a:r>
            <a:r>
              <a:rPr lang="en-NZ" dirty="0" smtClean="0"/>
              <a:t>have a reasonable idea of why we have the “</a:t>
            </a:r>
            <a:r>
              <a:rPr lang="en-NZ" dirty="0" smtClean="0">
                <a:solidFill>
                  <a:srgbClr val="007854"/>
                </a:solidFill>
              </a:rPr>
              <a:t>Religious </a:t>
            </a:r>
            <a:r>
              <a:rPr lang="en-NZ" dirty="0">
                <a:solidFill>
                  <a:srgbClr val="007854"/>
                </a:solidFill>
              </a:rPr>
              <a:t>Education Bridging Document</a:t>
            </a:r>
            <a:r>
              <a:rPr lang="en-NZ" dirty="0"/>
              <a:t>” </a:t>
            </a:r>
            <a:r>
              <a:rPr lang="en-NZ" dirty="0" smtClean="0"/>
              <a:t>and be </a:t>
            </a:r>
            <a:r>
              <a:rPr lang="en-NZ" dirty="0"/>
              <a:t>able to position </a:t>
            </a:r>
            <a:r>
              <a:rPr lang="en-NZ" dirty="0" smtClean="0"/>
              <a:t>it in </a:t>
            </a:r>
            <a:r>
              <a:rPr lang="en-NZ" dirty="0"/>
              <a:t>relation to the “</a:t>
            </a:r>
            <a:r>
              <a:rPr lang="en-NZ" dirty="0">
                <a:solidFill>
                  <a:srgbClr val="025198"/>
                </a:solidFill>
              </a:rPr>
              <a:t>Religious Education Curriculum Statement for Catholic Primary Schools</a:t>
            </a:r>
            <a:r>
              <a:rPr lang="en-NZ" dirty="0"/>
              <a:t>”</a:t>
            </a:r>
          </a:p>
        </p:txBody>
      </p:sp>
      <p:pic>
        <p:nvPicPr>
          <p:cNvPr id="9" name="Picture 8"/>
          <p:cNvPicPr>
            <a:picLocks noChangeAspect="1"/>
          </p:cNvPicPr>
          <p:nvPr/>
        </p:nvPicPr>
        <p:blipFill rotWithShape="1">
          <a:blip r:embed="rId3"/>
          <a:srcRect l="1266" t="201" r="835" b="769"/>
          <a:stretch/>
        </p:blipFill>
        <p:spPr>
          <a:xfrm rot="399962">
            <a:off x="9646547" y="1094998"/>
            <a:ext cx="2142803" cy="29877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5" name="Group 14"/>
          <p:cNvGrpSpPr/>
          <p:nvPr/>
        </p:nvGrpSpPr>
        <p:grpSpPr>
          <a:xfrm>
            <a:off x="4241641" y="4243466"/>
            <a:ext cx="5415789" cy="1930527"/>
            <a:chOff x="4241641" y="4243466"/>
            <a:chExt cx="5415789" cy="1930527"/>
          </a:xfrm>
        </p:grpSpPr>
        <p:pic>
          <p:nvPicPr>
            <p:cNvPr id="4" name="Picture 3"/>
            <p:cNvPicPr>
              <a:picLocks noChangeAspect="1"/>
            </p:cNvPicPr>
            <p:nvPr/>
          </p:nvPicPr>
          <p:blipFill>
            <a:blip r:embed="rId4"/>
            <a:stretch>
              <a:fillRect/>
            </a:stretch>
          </p:blipFill>
          <p:spPr>
            <a:xfrm>
              <a:off x="7789177" y="4243466"/>
              <a:ext cx="1868253" cy="1287019"/>
            </a:xfrm>
            <a:prstGeom prst="rect">
              <a:avLst/>
            </a:prstGeom>
          </p:spPr>
        </p:pic>
        <p:pic>
          <p:nvPicPr>
            <p:cNvPr id="12" name="Picture 11"/>
            <p:cNvPicPr>
              <a:picLocks noChangeAspect="1"/>
            </p:cNvPicPr>
            <p:nvPr/>
          </p:nvPicPr>
          <p:blipFill rotWithShape="1">
            <a:blip r:embed="rId4"/>
            <a:srcRect r="22914"/>
            <a:stretch/>
          </p:blipFill>
          <p:spPr>
            <a:xfrm rot="867717">
              <a:off x="6047626" y="4730503"/>
              <a:ext cx="1440159" cy="1287019"/>
            </a:xfrm>
            <a:prstGeom prst="rect">
              <a:avLst/>
            </a:prstGeom>
          </p:spPr>
        </p:pic>
        <p:pic>
          <p:nvPicPr>
            <p:cNvPr id="13" name="Picture 12"/>
            <p:cNvPicPr>
              <a:picLocks noChangeAspect="1"/>
            </p:cNvPicPr>
            <p:nvPr/>
          </p:nvPicPr>
          <p:blipFill rotWithShape="1">
            <a:blip r:embed="rId4"/>
            <a:srcRect r="22914"/>
            <a:stretch/>
          </p:blipFill>
          <p:spPr>
            <a:xfrm rot="1475969">
              <a:off x="4241641" y="4886974"/>
              <a:ext cx="1440159" cy="1287019"/>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3437">
            <a:off x="3091260" y="4783896"/>
            <a:ext cx="1426681" cy="2005638"/>
          </a:xfrm>
          <a:prstGeom prst="rect">
            <a:avLst/>
          </a:prstGeom>
        </p:spPr>
      </p:pic>
    </p:spTree>
    <p:extLst>
      <p:ext uri="{BB962C8B-B14F-4D97-AF65-F5344CB8AC3E}">
        <p14:creationId xmlns:p14="http://schemas.microsoft.com/office/powerpoint/2010/main" val="647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0"/>
                                        <p:tgtEl>
                                          <p:spTgt spid="15"/>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Let’s have a look…</a:t>
            </a:r>
            <a:endParaRPr lang="en-NZ" dirty="0"/>
          </a:p>
        </p:txBody>
      </p:sp>
      <p:sp>
        <p:nvSpPr>
          <p:cNvPr id="9" name="Content Placeholder 8"/>
          <p:cNvSpPr>
            <a:spLocks noGrp="1"/>
          </p:cNvSpPr>
          <p:nvPr>
            <p:ph idx="1"/>
          </p:nvPr>
        </p:nvSpPr>
        <p:spPr>
          <a:xfrm>
            <a:off x="838200" y="1825624"/>
            <a:ext cx="10515600" cy="4699719"/>
          </a:xfrm>
        </p:spPr>
        <p:txBody>
          <a:bodyPr>
            <a:normAutofit/>
          </a:bodyPr>
          <a:lstStyle/>
          <a:p>
            <a:r>
              <a:rPr lang="en-NZ" dirty="0" smtClean="0"/>
              <a:t>Compare the ‘Forewords’ of each document</a:t>
            </a:r>
          </a:p>
          <a:p>
            <a:pPr lvl="1"/>
            <a:r>
              <a:rPr lang="en-NZ" dirty="0" smtClean="0"/>
              <a:t>What’s </a:t>
            </a:r>
            <a:r>
              <a:rPr lang="en-NZ" dirty="0" smtClean="0"/>
              <a:t>different or </a:t>
            </a:r>
            <a:r>
              <a:rPr lang="en-NZ" dirty="0" smtClean="0"/>
              <a:t>the same?</a:t>
            </a:r>
            <a:br>
              <a:rPr lang="en-NZ" dirty="0" smtClean="0"/>
            </a:br>
            <a:endParaRPr lang="en-NZ" dirty="0" smtClean="0"/>
          </a:p>
          <a:p>
            <a:r>
              <a:rPr lang="en-NZ" dirty="0" smtClean="0"/>
              <a:t>Then, read the Introduction</a:t>
            </a:r>
            <a:br>
              <a:rPr lang="en-NZ" dirty="0" smtClean="0"/>
            </a:br>
            <a:r>
              <a:rPr lang="en-NZ" dirty="0" smtClean="0"/>
              <a:t>of the REBD.</a:t>
            </a:r>
          </a:p>
          <a:p>
            <a:pPr lvl="1"/>
            <a:r>
              <a:rPr lang="en-NZ" dirty="0" smtClean="0"/>
              <a:t>How does that resonate with</a:t>
            </a:r>
            <a:br>
              <a:rPr lang="en-NZ" dirty="0" smtClean="0"/>
            </a:br>
            <a:r>
              <a:rPr lang="en-NZ" dirty="0" smtClean="0"/>
              <a:t>both Forewords?</a:t>
            </a:r>
          </a:p>
          <a:p>
            <a:pPr lvl="1"/>
            <a:endParaRPr lang="en-NZ" dirty="0"/>
          </a:p>
          <a:p>
            <a:r>
              <a:rPr lang="en-NZ" dirty="0" smtClean="0"/>
              <a:t>Now, consider the </a:t>
            </a:r>
            <a:br>
              <a:rPr lang="en-NZ" dirty="0" smtClean="0"/>
            </a:br>
            <a:r>
              <a:rPr lang="en-NZ" dirty="0" smtClean="0"/>
              <a:t>Conclusion</a:t>
            </a:r>
            <a:endParaRPr lang="en-NZ" dirty="0"/>
          </a:p>
        </p:txBody>
      </p:sp>
      <p:grpSp>
        <p:nvGrpSpPr>
          <p:cNvPr id="10" name="Group 9"/>
          <p:cNvGrpSpPr/>
          <p:nvPr/>
        </p:nvGrpSpPr>
        <p:grpSpPr>
          <a:xfrm>
            <a:off x="4592293" y="1618355"/>
            <a:ext cx="7124471" cy="5135831"/>
            <a:chOff x="4592293" y="1618355"/>
            <a:chExt cx="7124471" cy="5135831"/>
          </a:xfrm>
        </p:grpSpPr>
        <p:graphicFrame>
          <p:nvGraphicFramePr>
            <p:cNvPr id="6" name="Diagram 5"/>
            <p:cNvGraphicFramePr/>
            <p:nvPr>
              <p:extLst>
                <p:ext uri="{D42A27DB-BD31-4B8C-83A1-F6EECF244321}">
                  <p14:modId xmlns:p14="http://schemas.microsoft.com/office/powerpoint/2010/main" val="1022143426"/>
                </p:ext>
              </p:extLst>
            </p:nvPr>
          </p:nvGraphicFramePr>
          <p:xfrm>
            <a:off x="5447928" y="2780928"/>
            <a:ext cx="5792192" cy="3893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43437">
              <a:off x="4592293" y="4748548"/>
              <a:ext cx="1426681" cy="2005638"/>
            </a:xfrm>
            <a:prstGeom prst="rect">
              <a:avLst/>
            </a:prstGeom>
          </p:spPr>
        </p:pic>
        <p:pic>
          <p:nvPicPr>
            <p:cNvPr id="8" name="Picture 7"/>
            <p:cNvPicPr>
              <a:picLocks noChangeAspect="1"/>
            </p:cNvPicPr>
            <p:nvPr/>
          </p:nvPicPr>
          <p:blipFill rotWithShape="1">
            <a:blip r:embed="rId9"/>
            <a:srcRect l="1266" t="201" r="835" b="769"/>
            <a:stretch/>
          </p:blipFill>
          <p:spPr>
            <a:xfrm rot="399962">
              <a:off x="10242754" y="1618355"/>
              <a:ext cx="1474010" cy="2055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11" name="Picture 10"/>
          <p:cNvPicPr>
            <a:picLocks noChangeAspect="1"/>
          </p:cNvPicPr>
          <p:nvPr/>
        </p:nvPicPr>
        <p:blipFill>
          <a:blip r:embed="rId10"/>
          <a:stretch>
            <a:fillRect/>
          </a:stretch>
        </p:blipFill>
        <p:spPr>
          <a:xfrm rot="360708">
            <a:off x="7229783" y="2771269"/>
            <a:ext cx="3324718" cy="3501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410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par>
                          <p:cTn id="19" fill="hold">
                            <p:stCondLst>
                              <p:cond delay="0"/>
                            </p:stCondLst>
                            <p:childTnLst>
                              <p:par>
                                <p:cTn id="20" presetID="10" presetClass="exit" presetSubtype="0" fill="hold" nodeType="after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So…</a:t>
            </a:r>
            <a:endParaRPr lang="en-NZ" dirty="0"/>
          </a:p>
        </p:txBody>
      </p:sp>
      <p:sp>
        <p:nvSpPr>
          <p:cNvPr id="3" name="Content Placeholder 2"/>
          <p:cNvSpPr>
            <a:spLocks noGrp="1"/>
          </p:cNvSpPr>
          <p:nvPr>
            <p:ph idx="1"/>
          </p:nvPr>
        </p:nvSpPr>
        <p:spPr/>
        <p:txBody>
          <a:bodyPr/>
          <a:lstStyle/>
          <a:p>
            <a:r>
              <a:rPr lang="en-NZ" dirty="0" smtClean="0"/>
              <a:t>Does the REBD replace the </a:t>
            </a:r>
            <a:br>
              <a:rPr lang="en-NZ" dirty="0" smtClean="0"/>
            </a:br>
            <a:r>
              <a:rPr lang="en-NZ" dirty="0" smtClean="0"/>
              <a:t>RE Curriculum Statement?</a:t>
            </a:r>
            <a:br>
              <a:rPr lang="en-NZ" dirty="0" smtClean="0"/>
            </a:br>
            <a:endParaRPr lang="en-NZ" dirty="0" smtClean="0"/>
          </a:p>
          <a:p>
            <a:r>
              <a:rPr lang="en-NZ" dirty="0" smtClean="0"/>
              <a:t>We still have one Curriculum, we still teach the same body of knowledge.</a:t>
            </a:r>
            <a:br>
              <a:rPr lang="en-NZ" dirty="0" smtClean="0"/>
            </a:br>
            <a:endParaRPr lang="en-NZ" dirty="0" smtClean="0"/>
          </a:p>
          <a:p>
            <a:r>
              <a:rPr lang="en-NZ" sz="4000" dirty="0" smtClean="0">
                <a:solidFill>
                  <a:srgbClr val="007854"/>
                </a:solidFill>
              </a:rPr>
              <a:t>And, the </a:t>
            </a:r>
            <a:r>
              <a:rPr lang="en-NZ" sz="4000" dirty="0">
                <a:solidFill>
                  <a:srgbClr val="007854"/>
                </a:solidFill>
              </a:rPr>
              <a:t>REBD </a:t>
            </a:r>
            <a:r>
              <a:rPr lang="en-NZ" sz="4000" dirty="0" smtClean="0">
                <a:solidFill>
                  <a:srgbClr val="007854"/>
                </a:solidFill>
              </a:rPr>
              <a:t>simply revisits CONTEXT and gives GUIDANCE for teaching RE TODAY.</a:t>
            </a:r>
            <a:endParaRPr lang="en-NZ" sz="4000" dirty="0">
              <a:solidFill>
                <a:srgbClr val="007854"/>
              </a:solidFill>
            </a:endParaRPr>
          </a:p>
          <a:p>
            <a:endParaRPr lang="en-NZ" dirty="0"/>
          </a:p>
        </p:txBody>
      </p:sp>
      <p:grpSp>
        <p:nvGrpSpPr>
          <p:cNvPr id="7" name="Group 6"/>
          <p:cNvGrpSpPr/>
          <p:nvPr/>
        </p:nvGrpSpPr>
        <p:grpSpPr>
          <a:xfrm>
            <a:off x="6312024" y="1027906"/>
            <a:ext cx="1657439" cy="1606801"/>
            <a:chOff x="6166753" y="217782"/>
            <a:chExt cx="3613128" cy="2945811"/>
          </a:xfrm>
        </p:grpSpPr>
        <p:sp>
          <p:nvSpPr>
            <p:cNvPr id="6" name="Oval 5"/>
            <p:cNvSpPr/>
            <p:nvPr/>
          </p:nvSpPr>
          <p:spPr>
            <a:xfrm>
              <a:off x="7680176" y="830220"/>
              <a:ext cx="1872208" cy="2016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p:cNvPicPr>
              <a:picLocks noChangeAspect="1"/>
            </p:cNvPicPr>
            <p:nvPr/>
          </p:nvPicPr>
          <p:blipFill>
            <a:blip r:embed="rId3"/>
            <a:stretch>
              <a:fillRect/>
            </a:stretch>
          </p:blipFill>
          <p:spPr>
            <a:xfrm rot="1047954">
              <a:off x="6166753" y="217782"/>
              <a:ext cx="3613128" cy="2945811"/>
            </a:xfrm>
            <a:prstGeom prst="rect">
              <a:avLst/>
            </a:prstGeom>
          </p:spPr>
        </p:pic>
      </p:grpSp>
      <p:grpSp>
        <p:nvGrpSpPr>
          <p:cNvPr id="10" name="Group 9"/>
          <p:cNvGrpSpPr/>
          <p:nvPr/>
        </p:nvGrpSpPr>
        <p:grpSpPr>
          <a:xfrm>
            <a:off x="8677427" y="1071991"/>
            <a:ext cx="3070828" cy="2055270"/>
            <a:chOff x="8677427" y="1071991"/>
            <a:chExt cx="3070828" cy="205527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43437">
              <a:off x="8677427" y="1096372"/>
              <a:ext cx="1426681" cy="2005638"/>
            </a:xfrm>
            <a:prstGeom prst="rect">
              <a:avLst/>
            </a:prstGeom>
          </p:spPr>
        </p:pic>
        <p:pic>
          <p:nvPicPr>
            <p:cNvPr id="9" name="Picture 8"/>
            <p:cNvPicPr>
              <a:picLocks noChangeAspect="1"/>
            </p:cNvPicPr>
            <p:nvPr/>
          </p:nvPicPr>
          <p:blipFill rotWithShape="1">
            <a:blip r:embed="rId5"/>
            <a:srcRect l="1266" t="201" r="835" b="769"/>
            <a:stretch/>
          </p:blipFill>
          <p:spPr>
            <a:xfrm rot="399962">
              <a:off x="10274245" y="1071991"/>
              <a:ext cx="1474010" cy="2055270"/>
            </a:xfrm>
            <a:prstGeom prst="rect">
              <a:avLst/>
            </a:prstGeom>
          </p:spPr>
        </p:pic>
        <p:sp>
          <p:nvSpPr>
            <p:cNvPr id="4" name="TextBox 3"/>
            <p:cNvSpPr txBox="1"/>
            <p:nvPr/>
          </p:nvSpPr>
          <p:spPr>
            <a:xfrm>
              <a:off x="9932613" y="1628800"/>
              <a:ext cx="574809" cy="769441"/>
            </a:xfrm>
            <a:prstGeom prst="rect">
              <a:avLst/>
            </a:prstGeom>
            <a:noFill/>
          </p:spPr>
          <p:txBody>
            <a:bodyPr wrap="square" rtlCol="0">
              <a:spAutoFit/>
            </a:bodyPr>
            <a:lstStyle/>
            <a:p>
              <a:r>
                <a:rPr lang="en-NZ" sz="4400" dirty="0">
                  <a:solidFill>
                    <a:schemeClr val="accent4">
                      <a:lumMod val="75000"/>
                    </a:schemeClr>
                  </a:solidFill>
                  <a:effectLst>
                    <a:outerShdw blurRad="38100" dist="38100" dir="2700000" algn="tl">
                      <a:srgbClr val="000000">
                        <a:alpha val="43137"/>
                      </a:srgbClr>
                    </a:outerShdw>
                  </a:effectLst>
                </a:rPr>
                <a:t>+</a:t>
              </a:r>
            </a:p>
          </p:txBody>
        </p:sp>
      </p:grpSp>
    </p:spTree>
    <p:extLst>
      <p:ext uri="{BB962C8B-B14F-4D97-AF65-F5344CB8AC3E}">
        <p14:creationId xmlns:p14="http://schemas.microsoft.com/office/powerpoint/2010/main" val="18911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REBD at a Glance…</a:t>
            </a:r>
            <a:endParaRPr lang="en-NZ" dirty="0"/>
          </a:p>
        </p:txBody>
      </p:sp>
      <p:sp>
        <p:nvSpPr>
          <p:cNvPr id="3" name="Content Placeholder 2"/>
          <p:cNvSpPr>
            <a:spLocks noGrp="1"/>
          </p:cNvSpPr>
          <p:nvPr>
            <p:ph idx="1"/>
          </p:nvPr>
        </p:nvSpPr>
        <p:spPr>
          <a:xfrm>
            <a:off x="838200" y="1825624"/>
            <a:ext cx="10658400" cy="4771727"/>
          </a:xfrm>
        </p:spPr>
        <p:txBody>
          <a:bodyPr>
            <a:normAutofit fontScale="92500" lnSpcReduction="10000"/>
          </a:bodyPr>
          <a:lstStyle/>
          <a:p>
            <a:pPr marL="0" indent="0">
              <a:buNone/>
            </a:pPr>
            <a:r>
              <a:rPr lang="en-NZ" dirty="0" smtClean="0">
                <a:solidFill>
                  <a:srgbClr val="007854"/>
                </a:solidFill>
              </a:rPr>
              <a:t>The main headings of the REBD are intended to convey the </a:t>
            </a:r>
            <a:r>
              <a:rPr lang="en-NZ" smtClean="0">
                <a:solidFill>
                  <a:srgbClr val="007854"/>
                </a:solidFill>
              </a:rPr>
              <a:t>key ideas of </a:t>
            </a:r>
            <a:r>
              <a:rPr lang="en-NZ" dirty="0" smtClean="0">
                <a:solidFill>
                  <a:srgbClr val="007854"/>
                </a:solidFill>
              </a:rPr>
              <a:t>the contents:</a:t>
            </a:r>
          </a:p>
          <a:p>
            <a:r>
              <a:rPr lang="en-NZ" b="1" dirty="0" smtClean="0"/>
              <a:t>Being </a:t>
            </a:r>
            <a:r>
              <a:rPr lang="en-NZ" b="1" dirty="0"/>
              <a:t>Spiritual </a:t>
            </a:r>
            <a:r>
              <a:rPr lang="en-NZ" b="1" dirty="0" smtClean="0"/>
              <a:t>- Te </a:t>
            </a:r>
            <a:r>
              <a:rPr lang="en-NZ" b="1" dirty="0" err="1"/>
              <a:t>Taha</a:t>
            </a:r>
            <a:r>
              <a:rPr lang="en-NZ" b="1" dirty="0"/>
              <a:t> Wairua </a:t>
            </a:r>
            <a:r>
              <a:rPr lang="en-NZ" b="1" dirty="0" smtClean="0"/>
              <a:t/>
            </a:r>
            <a:br>
              <a:rPr lang="en-NZ" b="1" dirty="0" smtClean="0"/>
            </a:br>
            <a:r>
              <a:rPr lang="en-NZ" dirty="0" smtClean="0"/>
              <a:t>Being Catholic Today. Children’s spirituality is diverse, modelled </a:t>
            </a:r>
            <a:br>
              <a:rPr lang="en-NZ" dirty="0" smtClean="0"/>
            </a:br>
            <a:r>
              <a:rPr lang="en-NZ" dirty="0" smtClean="0"/>
              <a:t>by teachers [and] oriented towards Jesus.</a:t>
            </a:r>
          </a:p>
          <a:p>
            <a:r>
              <a:rPr lang="en-NZ" b="1" dirty="0"/>
              <a:t>Considering our Learners </a:t>
            </a:r>
            <a:r>
              <a:rPr lang="en-NZ" b="1" dirty="0" smtClean="0"/>
              <a:t>- </a:t>
            </a:r>
            <a:r>
              <a:rPr lang="en-NZ" b="1" dirty="0" err="1" smtClean="0"/>
              <a:t>Ngā</a:t>
            </a:r>
            <a:r>
              <a:rPr lang="en-NZ" b="1" dirty="0" smtClean="0"/>
              <a:t> </a:t>
            </a:r>
            <a:r>
              <a:rPr lang="en-NZ" b="1" dirty="0" err="1"/>
              <a:t>Ākonga</a:t>
            </a:r>
            <a:r>
              <a:rPr lang="en-NZ" b="1" dirty="0"/>
              <a:t> </a:t>
            </a:r>
            <a:r>
              <a:rPr lang="en-NZ" dirty="0" smtClean="0"/>
              <a:t/>
            </a:r>
            <a:br>
              <a:rPr lang="en-NZ" dirty="0" smtClean="0"/>
            </a:br>
            <a:r>
              <a:rPr lang="en-NZ" dirty="0" smtClean="0"/>
              <a:t>Widely varied, seeking to belong, come as you are.</a:t>
            </a:r>
          </a:p>
          <a:p>
            <a:r>
              <a:rPr lang="en-NZ" b="1" dirty="0" smtClean="0"/>
              <a:t>Being </a:t>
            </a:r>
            <a:r>
              <a:rPr lang="en-NZ" b="1" dirty="0"/>
              <a:t>Bi-Cultural </a:t>
            </a:r>
            <a:r>
              <a:rPr lang="en-NZ" b="1" dirty="0" smtClean="0"/>
              <a:t>- Te </a:t>
            </a:r>
            <a:r>
              <a:rPr lang="en-NZ" b="1" dirty="0" err="1" smtClean="0"/>
              <a:t>Tikanga-rua</a:t>
            </a:r>
            <a:r>
              <a:rPr lang="en-NZ" b="1" dirty="0" smtClean="0"/>
              <a:t> </a:t>
            </a:r>
            <a:br>
              <a:rPr lang="en-NZ" b="1" dirty="0" smtClean="0"/>
            </a:br>
            <a:r>
              <a:rPr lang="en-NZ" dirty="0" err="1" smtClean="0"/>
              <a:t>Taonga</a:t>
            </a:r>
            <a:r>
              <a:rPr lang="en-NZ" dirty="0" smtClean="0"/>
              <a:t>, </a:t>
            </a:r>
            <a:r>
              <a:rPr lang="en-NZ" dirty="0" err="1" smtClean="0"/>
              <a:t>Ako</a:t>
            </a:r>
            <a:r>
              <a:rPr lang="en-NZ" dirty="0" smtClean="0"/>
              <a:t> [and] </a:t>
            </a:r>
            <a:r>
              <a:rPr lang="en-NZ" dirty="0" err="1" smtClean="0"/>
              <a:t>Whānau</a:t>
            </a:r>
            <a:r>
              <a:rPr lang="en-NZ" dirty="0" smtClean="0"/>
              <a:t> </a:t>
            </a:r>
          </a:p>
          <a:p>
            <a:r>
              <a:rPr lang="en-NZ" b="1" dirty="0" smtClean="0"/>
              <a:t>Understanding Religious Education - Te </a:t>
            </a:r>
            <a:r>
              <a:rPr lang="en-NZ" b="1" dirty="0" err="1"/>
              <a:t>Mātauranga</a:t>
            </a:r>
            <a:r>
              <a:rPr lang="en-NZ" b="1" dirty="0"/>
              <a:t> </a:t>
            </a:r>
            <a:r>
              <a:rPr lang="en-NZ" b="1" dirty="0" err="1" smtClean="0"/>
              <a:t>Whakapono</a:t>
            </a:r>
            <a:r>
              <a:rPr lang="en-NZ" b="1" dirty="0" smtClean="0"/>
              <a:t> </a:t>
            </a:r>
            <a:r>
              <a:rPr lang="en-NZ" dirty="0" smtClean="0"/>
              <a:t>Growing together in a climate of faith.</a:t>
            </a:r>
          </a:p>
          <a:p>
            <a:pPr lvl="1"/>
            <a:endParaRPr lang="en-NZ" dirty="0" smtClean="0"/>
          </a:p>
          <a:p>
            <a:pPr lvl="1"/>
            <a:endParaRPr lang="en-NZ" dirty="0"/>
          </a:p>
        </p:txBody>
      </p:sp>
    </p:spTree>
    <p:extLst>
      <p:ext uri="{BB962C8B-B14F-4D97-AF65-F5344CB8AC3E}">
        <p14:creationId xmlns:p14="http://schemas.microsoft.com/office/powerpoint/2010/main" val="31896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The REBD at a Glance…</a:t>
            </a:r>
          </a:p>
        </p:txBody>
      </p:sp>
      <p:sp>
        <p:nvSpPr>
          <p:cNvPr id="3" name="Content Placeholder 2"/>
          <p:cNvSpPr>
            <a:spLocks noGrp="1"/>
          </p:cNvSpPr>
          <p:nvPr>
            <p:ph idx="1"/>
          </p:nvPr>
        </p:nvSpPr>
        <p:spPr>
          <a:xfrm>
            <a:off x="838200" y="1825625"/>
            <a:ext cx="10730408" cy="4351338"/>
          </a:xfrm>
        </p:spPr>
        <p:txBody>
          <a:bodyPr/>
          <a:lstStyle/>
          <a:p>
            <a:r>
              <a:rPr lang="en-NZ" b="1" dirty="0" smtClean="0"/>
              <a:t>Becoming </a:t>
            </a:r>
            <a:r>
              <a:rPr lang="en-NZ" b="1" dirty="0"/>
              <a:t>Religiously Literate </a:t>
            </a:r>
            <a:r>
              <a:rPr lang="en-NZ" b="1" dirty="0" smtClean="0"/>
              <a:t>- Te </a:t>
            </a:r>
            <a:r>
              <a:rPr lang="en-NZ" b="1" dirty="0"/>
              <a:t>Reo </a:t>
            </a:r>
            <a:r>
              <a:rPr lang="en-NZ" b="1" dirty="0" err="1" smtClean="0"/>
              <a:t>Whakapono</a:t>
            </a:r>
            <a:r>
              <a:rPr lang="en-NZ" dirty="0" smtClean="0"/>
              <a:t/>
            </a:r>
            <a:br>
              <a:rPr lang="en-NZ" dirty="0" smtClean="0"/>
            </a:br>
            <a:r>
              <a:rPr lang="en-NZ" dirty="0" smtClean="0"/>
              <a:t>A language of faith supporting the practice of faith.</a:t>
            </a:r>
          </a:p>
          <a:p>
            <a:r>
              <a:rPr lang="en-NZ" b="1" dirty="0" smtClean="0"/>
              <a:t>Assessing and Evaluating </a:t>
            </a:r>
            <a:r>
              <a:rPr lang="en-NZ" b="1" dirty="0"/>
              <a:t>- Te </a:t>
            </a:r>
            <a:r>
              <a:rPr lang="en-NZ" b="1" dirty="0" err="1"/>
              <a:t>Aromatawai</a:t>
            </a:r>
            <a:r>
              <a:rPr lang="en-NZ" b="1" dirty="0"/>
              <a:t> me </a:t>
            </a:r>
            <a:r>
              <a:rPr lang="en-NZ" b="1" dirty="0" err="1"/>
              <a:t>te</a:t>
            </a:r>
            <a:r>
              <a:rPr lang="en-NZ" b="1" dirty="0"/>
              <a:t> </a:t>
            </a:r>
            <a:r>
              <a:rPr lang="en-NZ" b="1" dirty="0" err="1" smtClean="0"/>
              <a:t>Arotake</a:t>
            </a:r>
            <a:r>
              <a:rPr lang="en-NZ" dirty="0" smtClean="0"/>
              <a:t/>
            </a:r>
            <a:br>
              <a:rPr lang="en-NZ" dirty="0" smtClean="0"/>
            </a:br>
            <a:r>
              <a:rPr lang="en-NZ" dirty="0" smtClean="0"/>
              <a:t>Assess Religious Education, seeing the bigger picture, evaluating beyond the cognitive [and] broadly applying strategies. (Including Reporting).</a:t>
            </a:r>
          </a:p>
          <a:p>
            <a:r>
              <a:rPr lang="en-NZ" b="1" dirty="0"/>
              <a:t>Applying </a:t>
            </a:r>
            <a:r>
              <a:rPr lang="en-NZ" b="1" dirty="0" smtClean="0"/>
              <a:t>Pedagogy… </a:t>
            </a:r>
            <a:r>
              <a:rPr lang="en-NZ" b="1" dirty="0"/>
              <a:t>- </a:t>
            </a:r>
            <a:r>
              <a:rPr lang="pt-BR" b="1" dirty="0"/>
              <a:t>Ngā Ariā o te Mātauranga </a:t>
            </a:r>
            <a:r>
              <a:rPr lang="pt-BR" b="1" dirty="0" smtClean="0"/>
              <a:t>Whakapono</a:t>
            </a:r>
            <a:br>
              <a:rPr lang="pt-BR" b="1" dirty="0" smtClean="0"/>
            </a:br>
            <a:r>
              <a:rPr lang="pt-BR" dirty="0" smtClean="0"/>
              <a:t>Engage deeply, with particular knowledge, encouraging a relationship with Jesus – creatively and enthusiastically.</a:t>
            </a:r>
            <a:endParaRPr lang="en-NZ" dirty="0" smtClean="0"/>
          </a:p>
          <a:p>
            <a:pPr lvl="1"/>
            <a:endParaRPr lang="en-NZ" dirty="0" smtClean="0"/>
          </a:p>
          <a:p>
            <a:pPr lvl="1"/>
            <a:endParaRPr lang="en-NZ" dirty="0"/>
          </a:p>
        </p:txBody>
      </p:sp>
    </p:spTree>
    <p:extLst>
      <p:ext uri="{BB962C8B-B14F-4D97-AF65-F5344CB8AC3E}">
        <p14:creationId xmlns:p14="http://schemas.microsoft.com/office/powerpoint/2010/main" val="170002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7248</TotalTime>
  <Words>1955</Words>
  <Application>Microsoft Office PowerPoint</Application>
  <PresentationFormat>Widescreen</PresentationFormat>
  <Paragraphs>173</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Calibri Light</vt:lpstr>
      <vt:lpstr>Trebuchet MS</vt:lpstr>
      <vt:lpstr>Wingdings</vt:lpstr>
      <vt:lpstr>Arial</vt:lpstr>
      <vt:lpstr>Diseño predeterminado</vt:lpstr>
      <vt:lpstr>Breaking Open  the REBD</vt:lpstr>
      <vt:lpstr>Blessing - Karakia</vt:lpstr>
      <vt:lpstr>Blessing - Karakia</vt:lpstr>
      <vt:lpstr>First of all…</vt:lpstr>
      <vt:lpstr>Session 1 - Overview</vt:lpstr>
      <vt:lpstr>Let’s have a look…</vt:lpstr>
      <vt:lpstr>So…</vt:lpstr>
      <vt:lpstr>The REBD at a Glance…</vt:lpstr>
      <vt:lpstr>The REBD at a Glance…</vt:lpstr>
      <vt:lpstr>The REBD at a Glance…</vt:lpstr>
      <vt:lpstr>What does all that mean for me?</vt:lpstr>
      <vt:lpstr>Think and Share</vt:lpstr>
      <vt:lpstr>So… to support more wonderful RE…</vt:lpstr>
      <vt:lpstr>Where else does the ‘bridge’ take us?</vt:lpstr>
      <vt:lpstr>Where else does the ‘bridge’ take us?</vt:lpstr>
      <vt:lpstr>Session 1 - Overview</vt:lpstr>
      <vt:lpstr>He Karakia</vt:lpstr>
      <vt:lpstr>Go Well, God Bless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Colin MacLeod</cp:lastModifiedBy>
  <cp:revision>701</cp:revision>
  <cp:lastPrinted>2018-01-22T00:25:44Z</cp:lastPrinted>
  <dcterms:created xsi:type="dcterms:W3CDTF">2010-05-23T14:28:12Z</dcterms:created>
  <dcterms:modified xsi:type="dcterms:W3CDTF">2018-01-22T00:27:06Z</dcterms:modified>
</cp:coreProperties>
</file>