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22"/>
  </p:notesMasterIdLst>
  <p:sldIdLst>
    <p:sldId id="258" r:id="rId2"/>
    <p:sldId id="257" r:id="rId3"/>
    <p:sldId id="260" r:id="rId4"/>
    <p:sldId id="261" r:id="rId5"/>
    <p:sldId id="275" r:id="rId6"/>
    <p:sldId id="276" r:id="rId7"/>
    <p:sldId id="279" r:id="rId8"/>
    <p:sldId id="280" r:id="rId9"/>
    <p:sldId id="281" r:id="rId10"/>
    <p:sldId id="282" r:id="rId11"/>
    <p:sldId id="283" r:id="rId12"/>
    <p:sldId id="291" r:id="rId13"/>
    <p:sldId id="292" r:id="rId14"/>
    <p:sldId id="293" r:id="rId15"/>
    <p:sldId id="294" r:id="rId16"/>
    <p:sldId id="295" r:id="rId17"/>
    <p:sldId id="296" r:id="rId18"/>
    <p:sldId id="297" r:id="rId19"/>
    <p:sldId id="270" r:id="rId20"/>
    <p:sldId id="298" r:id="rId21"/>
  </p:sldIdLst>
  <p:sldSz cx="12192000" cy="6858000"/>
  <p:notesSz cx="6858000" cy="9144000"/>
  <p:embeddedFontLst>
    <p:embeddedFont>
      <p:font typeface="Calibri" panose="020F0502020204030204" pitchFamily="34" charset="0"/>
      <p:regular r:id="rId23"/>
      <p:bold r:id="rId24"/>
      <p:italic r:id="rId25"/>
      <p:boldItalic r:id="rId26"/>
    </p:embeddedFont>
    <p:embeddedFont>
      <p:font typeface="Calibri Light" panose="020F0302020204030204" pitchFamily="34" charset="0"/>
      <p:regular r:id="rId27"/>
      <p:italic r:id="rId28"/>
    </p:embeddedFont>
    <p:embeddedFont>
      <p:font typeface="Trebuchet MS" panose="020B0603020202020204" pitchFamily="34" charset="0"/>
      <p:regular r:id="rId29"/>
      <p:bold r:id="rId30"/>
      <p:italic r:id="rId31"/>
      <p:boldItalic r:id="rId32"/>
    </p:embeddedFont>
  </p:embeddedFontLst>
  <p:defaultTextStyle>
    <a:defPPr>
      <a:defRPr lang="es-E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olin MacLeod" initials="CM" lastIdx="1" clrIdx="0">
    <p:extLst>
      <p:ext uri="{19B8F6BF-5375-455C-9EA6-DF929625EA0E}">
        <p15:presenceInfo xmlns:p15="http://schemas.microsoft.com/office/powerpoint/2012/main" userId="74f0274d88aeee5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854"/>
    <a:srgbClr val="CC6600"/>
    <a:srgbClr val="000058"/>
    <a:srgbClr val="025198"/>
    <a:srgbClr val="422C16"/>
    <a:srgbClr val="0C788E"/>
    <a:srgbClr val="000099"/>
    <a:srgbClr val="1C1C1C"/>
    <a:srgbClr val="660066"/>
    <a:srgbClr val="0066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575" autoAdjust="0"/>
    <p:restoredTop sz="76079" autoAdjust="0"/>
  </p:normalViewPr>
  <p:slideViewPr>
    <p:cSldViewPr>
      <p:cViewPr varScale="1">
        <p:scale>
          <a:sx n="83" d="100"/>
          <a:sy n="83" d="100"/>
        </p:scale>
        <p:origin x="699" y="51"/>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3.fntdata"/><Relationship Id="rId33"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7.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9.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A4B5AD-2F3F-48C2-A11F-93A816D6DE62}" type="datetimeFigureOut">
              <a:rPr lang="en-NZ" smtClean="0"/>
              <a:t>22/01/2018</a:t>
            </a:fld>
            <a:endParaRPr lang="en-NZ"/>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308B01F-9735-4A3D-99B8-1742AA4E3C96}" type="slidenum">
              <a:rPr lang="en-NZ" smtClean="0"/>
              <a:t>‹#›</a:t>
            </a:fld>
            <a:endParaRPr lang="en-NZ"/>
          </a:p>
        </p:txBody>
      </p:sp>
    </p:spTree>
    <p:extLst>
      <p:ext uri="{BB962C8B-B14F-4D97-AF65-F5344CB8AC3E}">
        <p14:creationId xmlns:p14="http://schemas.microsoft.com/office/powerpoint/2010/main" val="9864580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smtClean="0"/>
              <a:t>Reminder – The REBD has been written with input from NCRS, Bishops, REAs, Teachers,</a:t>
            </a:r>
            <a:r>
              <a:rPr lang="en-NZ" baseline="0" dirty="0" smtClean="0"/>
              <a:t> and lots of anecdotal evidence from families and </a:t>
            </a:r>
            <a:r>
              <a:rPr lang="en-NZ" baseline="0" dirty="0" err="1" smtClean="0"/>
              <a:t>whānau</a:t>
            </a:r>
            <a:r>
              <a:rPr lang="en-NZ" baseline="0" dirty="0" smtClean="0"/>
              <a:t>. It has been written to help teachers teach RE – not just to create more work. </a:t>
            </a:r>
            <a:endParaRPr lang="en-NZ" dirty="0" smtClean="0"/>
          </a:p>
          <a:p>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1</a:t>
            </a:fld>
            <a:endParaRPr lang="en-NZ"/>
          </a:p>
        </p:txBody>
      </p:sp>
    </p:spTree>
    <p:extLst>
      <p:ext uri="{BB962C8B-B14F-4D97-AF65-F5344CB8AC3E}">
        <p14:creationId xmlns:p14="http://schemas.microsoft.com/office/powerpoint/2010/main" val="264057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Just </a:t>
            </a:r>
            <a:r>
              <a:rPr lang="en-NZ" dirty="0" err="1" smtClean="0"/>
              <a:t>gotta</a:t>
            </a:r>
            <a:r>
              <a:rPr lang="en-NZ" dirty="0" smtClean="0"/>
              <a:t> love this!</a:t>
            </a:r>
            <a:r>
              <a:rPr lang="en-NZ" baseline="0" dirty="0" smtClean="0"/>
              <a:t> Sometimes, we’ve just have to strap on the helmet, goggles and wings and go for it. </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10</a:t>
            </a:fld>
            <a:endParaRPr lang="en-NZ"/>
          </a:p>
        </p:txBody>
      </p:sp>
    </p:spTree>
    <p:extLst>
      <p:ext uri="{BB962C8B-B14F-4D97-AF65-F5344CB8AC3E}">
        <p14:creationId xmlns:p14="http://schemas.microsoft.com/office/powerpoint/2010/main" val="26991223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Now, having said all that – one elephant in</a:t>
            </a:r>
            <a:r>
              <a:rPr lang="en-NZ" baseline="0" dirty="0" smtClean="0"/>
              <a:t> the room (or mouse) is that RE is </a:t>
            </a:r>
            <a:r>
              <a:rPr lang="en-NZ" b="1" baseline="0" dirty="0" smtClean="0"/>
              <a:t>NOT</a:t>
            </a:r>
            <a:r>
              <a:rPr lang="en-NZ" baseline="0" dirty="0" smtClean="0"/>
              <a:t> directly about Evangelisation. We are NOT trying to convert anyone in RE, but… we </a:t>
            </a:r>
            <a:r>
              <a:rPr lang="en-NZ" b="1" baseline="0" dirty="0" smtClean="0"/>
              <a:t>ARE</a:t>
            </a:r>
            <a:r>
              <a:rPr lang="en-NZ" baseline="0" dirty="0" smtClean="0"/>
              <a:t> trying to provide knowledge of the Good News in a way which is engaging and dynamic. As Pope Francis is so often saying we need to be honest and joyful about sharing in Jesus’ work, and sharing our own faith – and when we do so it is wonderful to see what happens. </a:t>
            </a:r>
          </a:p>
          <a:p>
            <a:endParaRPr lang="en-NZ" baseline="0" dirty="0" smtClean="0"/>
          </a:p>
          <a:p>
            <a:r>
              <a:rPr lang="en-NZ" baseline="0" dirty="0" smtClean="0"/>
              <a:t>If it’s scary, or confrontational – we’re probably not doing it right. (We also don’t need to, and shouldn’t be, apologetic about our Catholic Character. Going back to the ‘misconceptions’ slide, our schools are great ‘because they believe in Jesus’ not </a:t>
            </a:r>
            <a:r>
              <a:rPr lang="en-NZ" baseline="0" dirty="0" err="1" smtClean="0"/>
              <a:t>dispite</a:t>
            </a:r>
            <a:r>
              <a:rPr lang="en-NZ" baseline="0" dirty="0" smtClean="0"/>
              <a:t> this belief.) </a:t>
            </a:r>
            <a:r>
              <a:rPr lang="en-NZ" baseline="0" dirty="0" smtClean="0">
                <a:sym typeface="Wingdings" panose="05000000000000000000" pitchFamily="2" charset="2"/>
              </a:rPr>
              <a:t></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11</a:t>
            </a:fld>
            <a:endParaRPr lang="en-NZ"/>
          </a:p>
        </p:txBody>
      </p:sp>
    </p:spTree>
    <p:extLst>
      <p:ext uri="{BB962C8B-B14F-4D97-AF65-F5344CB8AC3E}">
        <p14:creationId xmlns:p14="http://schemas.microsoft.com/office/powerpoint/2010/main" val="3370464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So… without consulting the REBD just have teachers</a:t>
            </a:r>
            <a:r>
              <a:rPr lang="en-NZ" baseline="0" dirty="0" smtClean="0"/>
              <a:t> chat among themselves about “What is RE?” (Once clicked to bring up the question a two minute timer bar will begin at the top.) Give them 2 minutes and then feedback to the large group. Be positive – there’s a lot of wisdom and experience in this area.</a:t>
            </a:r>
          </a:p>
          <a:p>
            <a:endParaRPr lang="en-NZ" baseline="0" dirty="0" smtClean="0"/>
          </a:p>
          <a:p>
            <a:r>
              <a:rPr lang="en-NZ" b="1" baseline="0" dirty="0" smtClean="0"/>
              <a:t>Then, get everyone to read p12, Understanding RE </a:t>
            </a:r>
            <a:r>
              <a:rPr lang="en-NZ" baseline="0" dirty="0" smtClean="0"/>
              <a:t>– Te </a:t>
            </a:r>
            <a:r>
              <a:rPr lang="en-NZ" baseline="0" dirty="0" err="1" smtClean="0"/>
              <a:t>Mātauranga</a:t>
            </a:r>
            <a:r>
              <a:rPr lang="en-NZ" baseline="0" dirty="0" smtClean="0"/>
              <a:t> </a:t>
            </a:r>
            <a:r>
              <a:rPr lang="en-NZ" baseline="0" dirty="0" err="1" smtClean="0"/>
              <a:t>Whakapono</a:t>
            </a:r>
            <a:r>
              <a:rPr lang="en-NZ" baseline="0" dirty="0" smtClean="0"/>
              <a:t>, and then move through each point on the rest of this slide. Allow, time at the end of this for comment from those gathered. </a:t>
            </a:r>
          </a:p>
          <a:p>
            <a:r>
              <a:rPr lang="en-NZ" baseline="0" dirty="0" smtClean="0"/>
              <a:t>Finish with – The headings highlight this slight shift in RE from being – “Just Knowledge” to also being about faith development. “Growing… Together… In a climate of faith.” Think of it a bit like this… “Currently, and it does vary, but RE is about 90/10. Ninety percent knowledge and a 10 percent focus on faith. Over the next few years we’re trying to nudge this towards a more 70/30 split. Yes, RE remains about gaining quality knowledge about things Catholic – but we’re being a bit more honest/hopeful in the REBD about wanting our young people and their </a:t>
            </a:r>
            <a:r>
              <a:rPr lang="en-NZ" baseline="0" dirty="0" err="1" smtClean="0"/>
              <a:t>whānau</a:t>
            </a:r>
            <a:r>
              <a:rPr lang="en-NZ" baseline="0" dirty="0" smtClean="0"/>
              <a:t> to personally engage in RE content.” (2017, Colin Macleod – Director NCRS.)</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12</a:t>
            </a:fld>
            <a:endParaRPr lang="en-NZ"/>
          </a:p>
        </p:txBody>
      </p:sp>
    </p:spTree>
    <p:extLst>
      <p:ext uri="{BB962C8B-B14F-4D97-AF65-F5344CB8AC3E}">
        <p14:creationId xmlns:p14="http://schemas.microsoft.com/office/powerpoint/2010/main" val="3431785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This</a:t>
            </a:r>
            <a:r>
              <a:rPr lang="en-NZ" baseline="0" dirty="0" smtClean="0"/>
              <a:t> is a reminder from the last session 1 for the REBD. </a:t>
            </a:r>
          </a:p>
          <a:p>
            <a:r>
              <a:rPr lang="en-NZ" baseline="0" dirty="0" smtClean="0"/>
              <a:t>Again, we are introducing the idea of aiming to completely re-write the RE Curriculum, with lots of teacher involvement from all over the country, over the next 5 years or so.</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13</a:t>
            </a:fld>
            <a:endParaRPr lang="en-NZ"/>
          </a:p>
        </p:txBody>
      </p:sp>
    </p:spTree>
    <p:extLst>
      <p:ext uri="{BB962C8B-B14F-4D97-AF65-F5344CB8AC3E}">
        <p14:creationId xmlns:p14="http://schemas.microsoft.com/office/powerpoint/2010/main" val="32839745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Just flick through these points</a:t>
            </a:r>
            <a:r>
              <a:rPr lang="en-NZ" baseline="0" dirty="0" smtClean="0"/>
              <a:t> – again as a reminder of what we covered in session 1. </a:t>
            </a:r>
          </a:p>
          <a:p>
            <a:r>
              <a:rPr lang="en-NZ" baseline="0" dirty="0" smtClean="0"/>
              <a:t>The, lead-in to the next slide - </a:t>
            </a:r>
            <a:r>
              <a:rPr lang="en-NZ" dirty="0" smtClean="0"/>
              <a:t>One of the really</a:t>
            </a:r>
            <a:r>
              <a:rPr lang="en-NZ" baseline="0" dirty="0" smtClean="0"/>
              <a:t> useful aspects of this is making the AAs &amp; AOs more accessible and trackable. And therefore able to be incorporated into RE more creatively. </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14</a:t>
            </a:fld>
            <a:endParaRPr lang="en-NZ"/>
          </a:p>
        </p:txBody>
      </p:sp>
    </p:spTree>
    <p:extLst>
      <p:ext uri="{BB962C8B-B14F-4D97-AF65-F5344CB8AC3E}">
        <p14:creationId xmlns:p14="http://schemas.microsoft.com/office/powerpoint/2010/main" val="3930143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Part</a:t>
            </a:r>
            <a:r>
              <a:rPr lang="en-NZ" baseline="0" dirty="0" smtClean="0"/>
              <a:t> of the helpfulness of this document is the bringing together of AOs and using Levels over classes.</a:t>
            </a:r>
          </a:p>
          <a:p>
            <a:r>
              <a:rPr lang="en-NZ" dirty="0" smtClean="0"/>
              <a:t>Firstly – No-one is</a:t>
            </a:r>
            <a:r>
              <a:rPr lang="en-NZ" baseline="0" dirty="0" smtClean="0"/>
              <a:t> expected to read this slide – the text is tiny!! It’s just an image to highlight what these pages incorporate. (This is p.27 of the REBD)</a:t>
            </a:r>
          </a:p>
          <a:p>
            <a:r>
              <a:rPr lang="en-NZ" baseline="0" dirty="0" smtClean="0"/>
              <a:t>Go through each blue arrow. </a:t>
            </a:r>
            <a:r>
              <a:rPr lang="en-NZ" dirty="0" smtClean="0"/>
              <a:t>Its’ pretty self-explanatory. </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15</a:t>
            </a:fld>
            <a:endParaRPr lang="en-NZ"/>
          </a:p>
        </p:txBody>
      </p:sp>
    </p:spTree>
    <p:extLst>
      <p:ext uri="{BB962C8B-B14F-4D97-AF65-F5344CB8AC3E}">
        <p14:creationId xmlns:p14="http://schemas.microsoft.com/office/powerpoint/2010/main" val="324219972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This is a “Level” collation of the AOs</a:t>
            </a:r>
            <a:r>
              <a:rPr lang="en-NZ" baseline="0" dirty="0" smtClean="0"/>
              <a:t> from all strands and modules. </a:t>
            </a:r>
          </a:p>
          <a:p>
            <a:r>
              <a:rPr lang="en-NZ" baseline="0" dirty="0" smtClean="0"/>
              <a:t>This is what the NZ Bishops require to be taught over – two years. </a:t>
            </a:r>
          </a:p>
          <a:p>
            <a:r>
              <a:rPr lang="en-NZ" b="1" baseline="0" dirty="0" smtClean="0"/>
              <a:t>Each of these must be covered</a:t>
            </a:r>
            <a:r>
              <a:rPr lang="en-NZ" baseline="0" dirty="0" smtClean="0"/>
              <a:t>, but how they are arranged is up to teachers, </a:t>
            </a:r>
            <a:r>
              <a:rPr lang="en-NZ" baseline="0" dirty="0" smtClean="0"/>
              <a:t>level </a:t>
            </a:r>
            <a:r>
              <a:rPr lang="en-NZ" baseline="0" dirty="0" smtClean="0"/>
              <a:t>groups, whole school planning, etc. They, don’t have to remain in ‘strands or modules’ but </a:t>
            </a:r>
            <a:r>
              <a:rPr lang="en-NZ" baseline="0" dirty="0" smtClean="0"/>
              <a:t>may well still be </a:t>
            </a:r>
            <a:r>
              <a:rPr lang="en-NZ" baseline="0" dirty="0" smtClean="0"/>
              <a:t>taught </a:t>
            </a:r>
            <a:r>
              <a:rPr lang="en-NZ" baseline="0" dirty="0" smtClean="0"/>
              <a:t>best that </a:t>
            </a:r>
            <a:r>
              <a:rPr lang="en-NZ" baseline="0" dirty="0" smtClean="0"/>
              <a:t>way. This </a:t>
            </a:r>
            <a:r>
              <a:rPr lang="en-NZ" baseline="0" dirty="0" smtClean="0"/>
              <a:t>page may </a:t>
            </a:r>
            <a:r>
              <a:rPr lang="en-NZ" baseline="0" dirty="0" smtClean="0"/>
              <a:t>be really useful for creatively weaving </a:t>
            </a:r>
            <a:r>
              <a:rPr lang="en-NZ" baseline="0" dirty="0" smtClean="0"/>
              <a:t>some learning </a:t>
            </a:r>
            <a:r>
              <a:rPr lang="en-NZ" baseline="0" dirty="0" smtClean="0"/>
              <a:t>with other areas of the curriculum. </a:t>
            </a:r>
            <a:endParaRPr lang="en-NZ" baseline="0" dirty="0" smtClean="0"/>
          </a:p>
          <a:p>
            <a:endParaRPr lang="en-NZ" baseline="0" dirty="0" smtClean="0"/>
          </a:p>
          <a:p>
            <a:r>
              <a:rPr lang="en-NZ" baseline="0" dirty="0" smtClean="0"/>
              <a:t>NB: </a:t>
            </a:r>
            <a:r>
              <a:rPr lang="en-NZ" b="1" baseline="0" dirty="0" smtClean="0"/>
              <a:t>The NZ Bishops are rightly concerned that this could become a way of ‘watering down’ regular, full, structured Religious Education</a:t>
            </a:r>
            <a:r>
              <a:rPr lang="en-NZ" baseline="0" dirty="0" smtClean="0"/>
              <a:t>. What is being suggested here is opportunity to more deeply engage young-people with RE </a:t>
            </a:r>
            <a:r>
              <a:rPr lang="en-NZ" b="1" baseline="0" dirty="0" smtClean="0"/>
              <a:t>BUT</a:t>
            </a:r>
            <a:r>
              <a:rPr lang="en-NZ" baseline="0" dirty="0" smtClean="0"/>
              <a:t> not step back from the good practices already in place. </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16</a:t>
            </a:fld>
            <a:endParaRPr lang="en-NZ"/>
          </a:p>
        </p:txBody>
      </p:sp>
    </p:spTree>
    <p:extLst>
      <p:ext uri="{BB962C8B-B14F-4D97-AF65-F5344CB8AC3E}">
        <p14:creationId xmlns:p14="http://schemas.microsoft.com/office/powerpoint/2010/main" val="5520457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This is something to</a:t>
            </a:r>
            <a:r>
              <a:rPr lang="en-NZ" baseline="0" dirty="0" smtClean="0"/>
              <a:t> draw us back to the deeper aspects within the REBD. People are encouraged to read p 6 &amp; 7 later in the week, or around a staff meeting, but they’ll be getting tired now. It’s really important to read it in a good space. </a:t>
            </a:r>
            <a:r>
              <a:rPr lang="en-NZ" baseline="0" dirty="0" smtClean="0">
                <a:sym typeface="Wingdings" panose="05000000000000000000" pitchFamily="2" charset="2"/>
              </a:rPr>
              <a:t> </a:t>
            </a:r>
          </a:p>
          <a:p>
            <a:r>
              <a:rPr lang="en-NZ" baseline="0" dirty="0" smtClean="0">
                <a:sym typeface="Wingdings" panose="05000000000000000000" pitchFamily="2" charset="2"/>
              </a:rPr>
              <a:t>Go through each of the bullet points:</a:t>
            </a:r>
          </a:p>
          <a:p>
            <a:pPr marL="171450" indent="-171450">
              <a:buFontTx/>
              <a:buChar char="-"/>
            </a:pPr>
            <a:r>
              <a:rPr lang="en-NZ" baseline="0" dirty="0" smtClean="0">
                <a:sym typeface="Wingdings" panose="05000000000000000000" pitchFamily="2" charset="2"/>
              </a:rPr>
              <a:t>The definition chosen for the REBD isn’t ‘perfect’ but it’s an excellent touch-stone for growing understanding. What we ‘know’ and what we have ‘experienced’ forms &amp; informs our spirituality. When the knowledge of RE meets the experience of the children it becomes internalised and part of them. </a:t>
            </a:r>
          </a:p>
          <a:p>
            <a:pPr marL="171450" indent="-171450">
              <a:buFontTx/>
              <a:buChar char="-"/>
            </a:pPr>
            <a:r>
              <a:rPr lang="en-NZ" baseline="0" dirty="0" smtClean="0">
                <a:sym typeface="Wingdings" panose="05000000000000000000" pitchFamily="2" charset="2"/>
              </a:rPr>
              <a:t>As adults, if you do a google search for ‘spirituality’ it will nearly all be non-religious! You’ll even find lists where ‘religious’ stuff is in a negative column next to ‘spirituality’ which is all positive. This is actually nonsense from a Catholic perspective. But… it’s ‘out there’ as a concept. We need to claim it back.</a:t>
            </a:r>
          </a:p>
          <a:p>
            <a:pPr marL="171450" indent="-171450">
              <a:buFontTx/>
              <a:buChar char="-"/>
            </a:pPr>
            <a:r>
              <a:rPr lang="en-NZ" baseline="0" dirty="0" smtClean="0">
                <a:sym typeface="Wingdings" panose="05000000000000000000" pitchFamily="2" charset="2"/>
              </a:rPr>
              <a:t>Again, Jesus is at the centre of our schools. And, he’s rock-solid on which to build a personal spirituality.</a:t>
            </a:r>
          </a:p>
          <a:p>
            <a:pPr marL="171450" indent="-171450">
              <a:buFontTx/>
              <a:buChar char="-"/>
            </a:pPr>
            <a:r>
              <a:rPr lang="en-NZ" baseline="0" dirty="0" smtClean="0">
                <a:sym typeface="Wingdings" panose="05000000000000000000" pitchFamily="2" charset="2"/>
              </a:rPr>
              <a:t>Young people need to be supported in their growing spirituality. And, as teachers were are constantly modelling it – whether we realise it or not. Someone once said, “You whisper what you say, and you shout who you are!” – never more true than in RE. </a:t>
            </a:r>
          </a:p>
          <a:p>
            <a:pPr marL="171450" indent="-171450">
              <a:buFontTx/>
              <a:buChar char="-"/>
            </a:pPr>
            <a:endParaRPr lang="en-NZ" baseline="0" dirty="0" smtClean="0">
              <a:sym typeface="Wingdings" panose="05000000000000000000" pitchFamily="2" charset="2"/>
            </a:endParaRPr>
          </a:p>
          <a:p>
            <a:pPr marL="0" indent="0">
              <a:buFontTx/>
              <a:buNone/>
            </a:pPr>
            <a:r>
              <a:rPr lang="en-NZ" baseline="0" dirty="0" smtClean="0">
                <a:sym typeface="Wingdings" panose="05000000000000000000" pitchFamily="2" charset="2"/>
              </a:rPr>
              <a:t>THEN, click to reveal the discussion question. Again, there is a 2minute tracker for conversation. </a:t>
            </a:r>
          </a:p>
          <a:p>
            <a:pPr marL="0" indent="0">
              <a:buFontTx/>
              <a:buNone/>
            </a:pPr>
            <a:r>
              <a:rPr lang="en-NZ" baseline="0" dirty="0" smtClean="0">
                <a:sym typeface="Wingdings" panose="05000000000000000000" pitchFamily="2" charset="2"/>
              </a:rPr>
              <a:t>Then, on the next click - feedback a bit. Ask, “Did you talk about Children or Staff?” – Why…?</a:t>
            </a:r>
          </a:p>
          <a:p>
            <a:pPr marL="0" indent="0">
              <a:buFontTx/>
              <a:buNone/>
            </a:pPr>
            <a:r>
              <a:rPr lang="en-NZ" baseline="0" dirty="0" smtClean="0">
                <a:sym typeface="Wingdings" panose="05000000000000000000" pitchFamily="2" charset="2"/>
              </a:rPr>
              <a:t>Then – last click – just a thought. “What about the wider community? What does you school do that support them?” – The assumption being – probably A LOT! (But, perhaps we’re not so aware of it??)</a:t>
            </a:r>
          </a:p>
          <a:p>
            <a:pPr marL="0" indent="0">
              <a:buFontTx/>
              <a:buNone/>
            </a:pP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17</a:t>
            </a:fld>
            <a:endParaRPr lang="en-NZ"/>
          </a:p>
        </p:txBody>
      </p:sp>
    </p:spTree>
    <p:extLst>
      <p:ext uri="{BB962C8B-B14F-4D97-AF65-F5344CB8AC3E}">
        <p14:creationId xmlns:p14="http://schemas.microsoft.com/office/powerpoint/2010/main" val="42927569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Allow</a:t>
            </a:r>
            <a:r>
              <a:rPr lang="en-NZ" baseline="0" dirty="0" smtClean="0"/>
              <a:t> some time for feedback. If there are any particular BIG questions you are very welcome to direct them to Colin MacLeod or Anne Kennedy at NCRS. </a:t>
            </a:r>
            <a:endParaRPr lang="en-NZ" dirty="0" smtClean="0"/>
          </a:p>
        </p:txBody>
      </p:sp>
      <p:sp>
        <p:nvSpPr>
          <p:cNvPr id="4" name="Slide Number Placeholder 3"/>
          <p:cNvSpPr>
            <a:spLocks noGrp="1"/>
          </p:cNvSpPr>
          <p:nvPr>
            <p:ph type="sldNum" sz="quarter" idx="10"/>
          </p:nvPr>
        </p:nvSpPr>
        <p:spPr/>
        <p:txBody>
          <a:bodyPr/>
          <a:lstStyle/>
          <a:p>
            <a:fld id="{204D21C1-F3F5-4872-AAAC-457C89DDEC25}" type="slidenum">
              <a:rPr lang="en-NZ" smtClean="0"/>
              <a:t>18</a:t>
            </a:fld>
            <a:endParaRPr lang="en-NZ"/>
          </a:p>
        </p:txBody>
      </p:sp>
    </p:spTree>
    <p:extLst>
      <p:ext uri="{BB962C8B-B14F-4D97-AF65-F5344CB8AC3E}">
        <p14:creationId xmlns:p14="http://schemas.microsoft.com/office/powerpoint/2010/main" val="20332097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baseline="0" dirty="0" smtClean="0"/>
              <a:t>This concluding prayer is the prayer from the Religious Education Curriculum Statement. </a:t>
            </a:r>
          </a:p>
        </p:txBody>
      </p:sp>
      <p:sp>
        <p:nvSpPr>
          <p:cNvPr id="4" name="Slide Number Placeholder 3"/>
          <p:cNvSpPr>
            <a:spLocks noGrp="1"/>
          </p:cNvSpPr>
          <p:nvPr>
            <p:ph type="sldNum" sz="quarter" idx="10"/>
          </p:nvPr>
        </p:nvSpPr>
        <p:spPr/>
        <p:txBody>
          <a:bodyPr/>
          <a:lstStyle/>
          <a:p>
            <a:fld id="{7308B01F-9735-4A3D-99B8-1742AA4E3C96}" type="slidenum">
              <a:rPr lang="en-NZ" smtClean="0"/>
              <a:t>19</a:t>
            </a:fld>
            <a:endParaRPr lang="en-NZ"/>
          </a:p>
        </p:txBody>
      </p:sp>
    </p:spTree>
    <p:extLst>
      <p:ext uri="{BB962C8B-B14F-4D97-AF65-F5344CB8AC3E}">
        <p14:creationId xmlns:p14="http://schemas.microsoft.com/office/powerpoint/2010/main" val="24114020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baseline="0" dirty="0" smtClean="0"/>
          </a:p>
        </p:txBody>
      </p:sp>
      <p:sp>
        <p:nvSpPr>
          <p:cNvPr id="4" name="Slide Number Placeholder 3"/>
          <p:cNvSpPr>
            <a:spLocks noGrp="1"/>
          </p:cNvSpPr>
          <p:nvPr>
            <p:ph type="sldNum" sz="quarter" idx="10"/>
          </p:nvPr>
        </p:nvSpPr>
        <p:spPr/>
        <p:txBody>
          <a:bodyPr/>
          <a:lstStyle/>
          <a:p>
            <a:fld id="{7308B01F-9735-4A3D-99B8-1742AA4E3C96}" type="slidenum">
              <a:rPr lang="en-NZ" smtClean="0"/>
              <a:t>2</a:t>
            </a:fld>
            <a:endParaRPr lang="en-NZ"/>
          </a:p>
        </p:txBody>
      </p:sp>
    </p:spTree>
    <p:extLst>
      <p:ext uri="{BB962C8B-B14F-4D97-AF65-F5344CB8AC3E}">
        <p14:creationId xmlns:p14="http://schemas.microsoft.com/office/powerpoint/2010/main" val="28021671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Just an opportunity to give some feedback – this is a link to a short Google Form. Not,</a:t>
            </a:r>
            <a:r>
              <a:rPr lang="en-NZ" baseline="0" dirty="0" smtClean="0"/>
              <a:t> compulsory. </a:t>
            </a:r>
            <a:r>
              <a:rPr lang="en-NZ" baseline="0" dirty="0" smtClean="0">
                <a:sym typeface="Wingdings" panose="05000000000000000000" pitchFamily="2" charset="2"/>
              </a:rPr>
              <a:t></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20</a:t>
            </a:fld>
            <a:endParaRPr lang="en-NZ"/>
          </a:p>
        </p:txBody>
      </p:sp>
    </p:spTree>
    <p:extLst>
      <p:ext uri="{BB962C8B-B14F-4D97-AF65-F5344CB8AC3E}">
        <p14:creationId xmlns:p14="http://schemas.microsoft.com/office/powerpoint/2010/main" val="7395449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Begin with the Blessing – Karakia at the start of the REBD p4. After praying it remind people of the aspects that are at the heart of the REBD document. </a:t>
            </a:r>
          </a:p>
          <a:p>
            <a:pPr marL="171450" indent="-171450">
              <a:buFont typeface="Arial" panose="020B0604020202020204" pitchFamily="34" charset="0"/>
              <a:buChar char="•"/>
            </a:pPr>
            <a:r>
              <a:rPr lang="en-NZ" dirty="0" smtClean="0"/>
              <a:t>We acknowledge that God is the foundation and inspiration for our</a:t>
            </a:r>
            <a:r>
              <a:rPr lang="en-NZ" baseline="0" dirty="0" smtClean="0"/>
              <a:t> work.</a:t>
            </a:r>
          </a:p>
          <a:p>
            <a:pPr marL="171450" indent="-171450">
              <a:buFont typeface="Arial" panose="020B0604020202020204" pitchFamily="34" charset="0"/>
              <a:buChar char="•"/>
            </a:pPr>
            <a:r>
              <a:rPr lang="en-NZ" dirty="0" smtClean="0"/>
              <a:t>God is with us and gifting us in our work</a:t>
            </a:r>
            <a:r>
              <a:rPr lang="en-NZ" baseline="0" dirty="0" smtClean="0"/>
              <a:t> as we respond to Jesus’ Call to participate in his mission.</a:t>
            </a:r>
          </a:p>
          <a:p>
            <a:pPr marL="171450" indent="-171450">
              <a:buFont typeface="Arial" panose="020B0604020202020204" pitchFamily="34" charset="0"/>
              <a:buChar char="•"/>
            </a:pPr>
            <a:r>
              <a:rPr lang="en-NZ" baseline="0" dirty="0" smtClean="0"/>
              <a:t>We ask, first, that the children and families be blessed</a:t>
            </a:r>
          </a:p>
          <a:p>
            <a:pPr marL="628650" lvl="1" indent="-171450">
              <a:buFont typeface="Arial" panose="020B0604020202020204" pitchFamily="34" charset="0"/>
              <a:buChar char="•"/>
            </a:pPr>
            <a:r>
              <a:rPr lang="en-NZ" baseline="0" dirty="0" smtClean="0"/>
              <a:t>We ask that we be blessed in our work.</a:t>
            </a:r>
          </a:p>
          <a:p>
            <a:pPr marL="628650" lvl="1" indent="-171450">
              <a:buFont typeface="Arial" panose="020B0604020202020204" pitchFamily="34" charset="0"/>
              <a:buChar char="•"/>
            </a:pPr>
            <a:r>
              <a:rPr lang="en-NZ" baseline="0" dirty="0" smtClean="0"/>
              <a:t>We acknowledge that for ourselves and our kids, we need to be enthusiastic, knowledgeable and joyful</a:t>
            </a:r>
          </a:p>
          <a:p>
            <a:pPr marL="171450" lvl="0" indent="-171450">
              <a:buFont typeface="Arial" panose="020B0604020202020204" pitchFamily="34" charset="0"/>
              <a:buChar char="•"/>
            </a:pPr>
            <a:r>
              <a:rPr lang="en-NZ" baseline="0" dirty="0" smtClean="0"/>
              <a:t>It is Jesus who is at the heart of our schools and all of us are teaching and learning in our Catholic school community.</a:t>
            </a:r>
          </a:p>
          <a:p>
            <a:endParaRPr lang="en-NZ" baseline="0" dirty="0" smtClean="0"/>
          </a:p>
        </p:txBody>
      </p:sp>
      <p:sp>
        <p:nvSpPr>
          <p:cNvPr id="4" name="Slide Number Placeholder 3"/>
          <p:cNvSpPr>
            <a:spLocks noGrp="1"/>
          </p:cNvSpPr>
          <p:nvPr>
            <p:ph type="sldNum" sz="quarter" idx="10"/>
          </p:nvPr>
        </p:nvSpPr>
        <p:spPr/>
        <p:txBody>
          <a:bodyPr/>
          <a:lstStyle/>
          <a:p>
            <a:fld id="{7308B01F-9735-4A3D-99B8-1742AA4E3C96}" type="slidenum">
              <a:rPr lang="en-NZ" smtClean="0"/>
              <a:t>3</a:t>
            </a:fld>
            <a:endParaRPr lang="en-NZ"/>
          </a:p>
        </p:txBody>
      </p:sp>
    </p:spTree>
    <p:extLst>
      <p:ext uri="{BB962C8B-B14F-4D97-AF65-F5344CB8AC3E}">
        <p14:creationId xmlns:p14="http://schemas.microsoft.com/office/powerpoint/2010/main" val="18215554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These are themes that flow throughout the document and which also have quite specific new direction from the previous, 20 year old, curriculum. </a:t>
            </a:r>
          </a:p>
        </p:txBody>
      </p:sp>
      <p:sp>
        <p:nvSpPr>
          <p:cNvPr id="4" name="Slide Number Placeholder 3"/>
          <p:cNvSpPr>
            <a:spLocks noGrp="1"/>
          </p:cNvSpPr>
          <p:nvPr>
            <p:ph type="sldNum" sz="quarter" idx="10"/>
          </p:nvPr>
        </p:nvSpPr>
        <p:spPr/>
        <p:txBody>
          <a:bodyPr/>
          <a:lstStyle/>
          <a:p>
            <a:fld id="{204D21C1-F3F5-4872-AAAC-457C89DDEC25}" type="slidenum">
              <a:rPr lang="en-NZ" smtClean="0"/>
              <a:t>4</a:t>
            </a:fld>
            <a:endParaRPr lang="en-NZ"/>
          </a:p>
        </p:txBody>
      </p:sp>
    </p:spTree>
    <p:extLst>
      <p:ext uri="{BB962C8B-B14F-4D97-AF65-F5344CB8AC3E}">
        <p14:creationId xmlns:p14="http://schemas.microsoft.com/office/powerpoint/2010/main" val="28880420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These are all things that have been heard from parents considering sending their child to a Catholic School.</a:t>
            </a:r>
            <a:r>
              <a:rPr lang="en-NZ" baseline="0" dirty="0" smtClean="0"/>
              <a:t>  </a:t>
            </a:r>
          </a:p>
          <a:p>
            <a:pPr marL="171450" indent="-171450">
              <a:buFont typeface="Arial" panose="020B0604020202020204" pitchFamily="34" charset="0"/>
              <a:buChar char="•"/>
            </a:pPr>
            <a:r>
              <a:rPr lang="en-NZ" baseline="0" dirty="0" smtClean="0"/>
              <a:t>Secular society enjoys thinking that we ‘churn out’ non-thinking, religious robots. (or that sensible thinkers never enter a church in the first place.)</a:t>
            </a:r>
          </a:p>
          <a:p>
            <a:pPr marL="171450" indent="-171450">
              <a:buFont typeface="Arial" panose="020B0604020202020204" pitchFamily="34" charset="0"/>
              <a:buChar char="•"/>
            </a:pPr>
            <a:r>
              <a:rPr lang="en-NZ" baseline="0" dirty="0" smtClean="0"/>
              <a:t>Think about each of these points. – Would you add any others?</a:t>
            </a:r>
          </a:p>
          <a:p>
            <a:pPr marL="171450" indent="-171450">
              <a:buFont typeface="Arial" panose="020B0604020202020204" pitchFamily="34" charset="0"/>
              <a:buChar char="•"/>
            </a:pP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5</a:t>
            </a:fld>
            <a:endParaRPr lang="en-NZ"/>
          </a:p>
        </p:txBody>
      </p:sp>
    </p:spTree>
    <p:extLst>
      <p:ext uri="{BB962C8B-B14F-4D97-AF65-F5344CB8AC3E}">
        <p14:creationId xmlns:p14="http://schemas.microsoft.com/office/powerpoint/2010/main" val="3817735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100" dirty="0" smtClean="0"/>
              <a:t>Each of these points is a ‘translation’ of the former</a:t>
            </a:r>
            <a:r>
              <a:rPr lang="en-NZ" sz="1100" baseline="0" dirty="0" smtClean="0"/>
              <a:t> into what actually happens in Catholic Schools. All of this happens within the Catholic Character of a school and </a:t>
            </a:r>
            <a:r>
              <a:rPr lang="en-NZ" sz="1100" b="1" baseline="0" dirty="0" smtClean="0"/>
              <a:t>RE informs each part </a:t>
            </a:r>
            <a:r>
              <a:rPr lang="en-NZ" sz="1100" baseline="0" dirty="0" smtClean="0"/>
              <a:t>as well as being an key aspect in its own right.</a:t>
            </a:r>
          </a:p>
          <a:p>
            <a:pPr marL="171450" indent="-171450">
              <a:buFont typeface="Arial" panose="020B0604020202020204" pitchFamily="34" charset="0"/>
              <a:buChar char="•"/>
            </a:pPr>
            <a:r>
              <a:rPr lang="en-NZ" sz="1100" baseline="0" dirty="0" smtClean="0"/>
              <a:t>Next click – shows ceramic of Jesus with Zacchaeus. (AND, in our schools Jesus is at the centre of all this.) Not a person distant and remote, but guiding, informing and sharing – in our midst and through the Gospels. Think of all the stories and occasions of Jesus doing and saying things like</a:t>
            </a:r>
            <a:r>
              <a:rPr lang="en-NZ" sz="1100" i="1" baseline="0" dirty="0" smtClean="0"/>
              <a:t> (mention the example on each click and appearance of an arrow) you may, of course, use other examples than these</a:t>
            </a:r>
            <a:r>
              <a:rPr lang="en-NZ" sz="1100" baseline="0" dirty="0" smtClean="0"/>
              <a:t>:</a:t>
            </a:r>
          </a:p>
          <a:p>
            <a:pPr marL="685800" lvl="1" indent="-228600">
              <a:buFont typeface="+mj-lt"/>
              <a:buAutoNum type="arabicPeriod"/>
            </a:pPr>
            <a:r>
              <a:rPr lang="en-NZ" sz="1100" dirty="0" smtClean="0"/>
              <a:t>Community – All the meals, going to synagogue and crowds.</a:t>
            </a:r>
          </a:p>
          <a:p>
            <a:pPr marL="685800" lvl="1" indent="-228600">
              <a:buFont typeface="+mj-lt"/>
              <a:buAutoNum type="arabicPeriod"/>
            </a:pPr>
            <a:r>
              <a:rPr lang="en-NZ" sz="1100" dirty="0" smtClean="0"/>
              <a:t>Pastoral– Touching the </a:t>
            </a:r>
            <a:r>
              <a:rPr lang="en-NZ" sz="1100" dirty="0" smtClean="0"/>
              <a:t>lepers </a:t>
            </a:r>
            <a:r>
              <a:rPr lang="en-NZ" sz="1100" dirty="0" smtClean="0"/>
              <a:t>and other sick</a:t>
            </a:r>
          </a:p>
          <a:p>
            <a:pPr marL="685800" lvl="1" indent="-228600">
              <a:buFont typeface="+mj-lt"/>
              <a:buAutoNum type="arabicPeriod"/>
            </a:pPr>
            <a:r>
              <a:rPr lang="en-NZ" sz="1100" dirty="0" smtClean="0"/>
              <a:t>Virtues– The Golden rule &amp;</a:t>
            </a:r>
            <a:r>
              <a:rPr lang="en-NZ" sz="1100" baseline="0" dirty="0" smtClean="0"/>
              <a:t> the Beatitudes</a:t>
            </a:r>
          </a:p>
          <a:p>
            <a:pPr marL="685800" lvl="1" indent="-228600">
              <a:buFont typeface="+mj-lt"/>
              <a:buAutoNum type="arabicPeriod"/>
            </a:pPr>
            <a:r>
              <a:rPr lang="en-NZ" sz="1100" dirty="0" smtClean="0"/>
              <a:t>Challenging - “Give to Caesar what is Caesar's” </a:t>
            </a:r>
          </a:p>
          <a:p>
            <a:pPr marL="685800" lvl="1" indent="-228600">
              <a:buFont typeface="+mj-lt"/>
              <a:buAutoNum type="arabicPeriod"/>
            </a:pPr>
            <a:r>
              <a:rPr lang="en-NZ" sz="1100" dirty="0" smtClean="0"/>
              <a:t>Catholic – Grounded and always reaching out – The</a:t>
            </a:r>
            <a:r>
              <a:rPr lang="en-NZ" sz="1100" baseline="0" dirty="0" smtClean="0"/>
              <a:t> Last Supper, Road to Emmaus</a:t>
            </a:r>
            <a:endParaRPr lang="en-NZ" sz="1100" dirty="0" smtClean="0"/>
          </a:p>
          <a:p>
            <a:pPr marL="685800" lvl="1" indent="-228600">
              <a:buFont typeface="+mj-lt"/>
              <a:buAutoNum type="arabicPeriod"/>
            </a:pPr>
            <a:r>
              <a:rPr lang="en-NZ" sz="1100" dirty="0" smtClean="0"/>
              <a:t>Learning – All those parables and challenges to think anew</a:t>
            </a:r>
            <a:endParaRPr lang="en-NZ" sz="1100" baseline="0" dirty="0" smtClean="0"/>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NZ" sz="1100" dirty="0" smtClean="0"/>
              <a:t>Justice – The Good Samaritan</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NZ" sz="1100" baseline="0" dirty="0" smtClean="0"/>
              <a:t>Included – The Woman at the well, </a:t>
            </a:r>
          </a:p>
          <a:p>
            <a:pPr marL="685800" lvl="1" indent="-228600">
              <a:buFont typeface="+mj-lt"/>
              <a:buAutoNum type="arabicPeriod"/>
            </a:pPr>
            <a:r>
              <a:rPr lang="en-NZ" sz="1100" baseline="0" dirty="0" smtClean="0"/>
              <a:t>Connected – Weeping at the death of Lazarus, basing his teaching on farming, travelling, everyday relationships, etc.</a:t>
            </a:r>
          </a:p>
          <a:p>
            <a:pPr marL="685800" lvl="1" indent="-228600">
              <a:buFont typeface="+mj-lt"/>
              <a:buAutoNum type="arabicPeriod"/>
            </a:pPr>
            <a:endParaRPr lang="en-NZ" sz="1100" dirty="0"/>
          </a:p>
        </p:txBody>
      </p:sp>
      <p:sp>
        <p:nvSpPr>
          <p:cNvPr id="4" name="Slide Number Placeholder 3"/>
          <p:cNvSpPr>
            <a:spLocks noGrp="1"/>
          </p:cNvSpPr>
          <p:nvPr>
            <p:ph type="sldNum" sz="quarter" idx="10"/>
          </p:nvPr>
        </p:nvSpPr>
        <p:spPr/>
        <p:txBody>
          <a:bodyPr/>
          <a:lstStyle/>
          <a:p>
            <a:fld id="{7308B01F-9735-4A3D-99B8-1742AA4E3C96}" type="slidenum">
              <a:rPr lang="en-NZ" smtClean="0"/>
              <a:t>6</a:t>
            </a:fld>
            <a:endParaRPr lang="en-NZ"/>
          </a:p>
        </p:txBody>
      </p:sp>
    </p:spTree>
    <p:extLst>
      <p:ext uri="{BB962C8B-B14F-4D97-AF65-F5344CB8AC3E}">
        <p14:creationId xmlns:p14="http://schemas.microsoft.com/office/powerpoint/2010/main" val="2384890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At the core of the</a:t>
            </a:r>
            <a:r>
              <a:rPr lang="en-NZ" baseline="0" dirty="0" smtClean="0"/>
              <a:t> REBD is a deep awareness of the reality of teaching RE in our schools today. We need to be ‘conscious’ – to bring to mind – that teaching in a Catholic schools is responding to a Calling. (It can’t be just a job – well… it can… but it’s so much better for everyone, especially the teacher, if it’s </a:t>
            </a:r>
            <a:r>
              <a:rPr lang="en-NZ" b="1" baseline="0" dirty="0" smtClean="0"/>
              <a:t>more</a:t>
            </a:r>
            <a:r>
              <a:rPr lang="en-NZ" baseline="0" dirty="0" smtClean="0"/>
              <a:t>. </a:t>
            </a:r>
          </a:p>
          <a:p>
            <a:r>
              <a:rPr lang="en-NZ" baseline="0" dirty="0" smtClean="0"/>
              <a:t>The Bishops KNOW that it’s hard work. They know that there are so many other demands and pressures on teachers. </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7</a:t>
            </a:fld>
            <a:endParaRPr lang="en-NZ"/>
          </a:p>
        </p:txBody>
      </p:sp>
    </p:spTree>
    <p:extLst>
      <p:ext uri="{BB962C8B-B14F-4D97-AF65-F5344CB8AC3E}">
        <p14:creationId xmlns:p14="http://schemas.microsoft.com/office/powerpoint/2010/main" val="14855299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But… as</a:t>
            </a:r>
            <a:r>
              <a:rPr lang="en-NZ" baseline="0" dirty="0" smtClean="0"/>
              <a:t> we know… we need to get on with it anyway. </a:t>
            </a:r>
          </a:p>
          <a:p>
            <a:r>
              <a:rPr lang="en-NZ" baseline="0" dirty="0" smtClean="0"/>
              <a:t>Each click underlines the key phrases on this slide. </a:t>
            </a:r>
            <a:r>
              <a:rPr lang="en-NZ" b="1" baseline="0" dirty="0" smtClean="0"/>
              <a:t>At each one, ask people to volunteer examples </a:t>
            </a:r>
            <a:r>
              <a:rPr lang="en-NZ" baseline="0" dirty="0" smtClean="0"/>
              <a:t>(or share with the person next to them). </a:t>
            </a:r>
          </a:p>
          <a:p>
            <a:endParaRPr lang="en-NZ" baseline="0" dirty="0" smtClean="0"/>
          </a:p>
          <a:p>
            <a:r>
              <a:rPr lang="en-NZ" baseline="0" dirty="0" smtClean="0"/>
              <a:t>YET, amidst ALL of this… the teacher of RE chooses to be the instrument of a different message – good news.</a:t>
            </a:r>
          </a:p>
          <a:p>
            <a:endParaRPr lang="en-NZ" baseline="0" dirty="0" smtClean="0"/>
          </a:p>
          <a:p>
            <a:r>
              <a:rPr lang="en-NZ" baseline="0" dirty="0" smtClean="0"/>
              <a:t>The idea behind the final text in the box is… Yes, Teachers are required to teach RE in our schools BUT everything we do is always a choice. In applying for a position in a Catholic school, in taking on RE, we are responding not just to the boss, or the BOT, but to Jesus’ Call - to teach his message. (And it’s a wonderful message of hope, trust and love.)</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8</a:t>
            </a:fld>
            <a:endParaRPr lang="en-NZ"/>
          </a:p>
        </p:txBody>
      </p:sp>
    </p:spTree>
    <p:extLst>
      <p:ext uri="{BB962C8B-B14F-4D97-AF65-F5344CB8AC3E}">
        <p14:creationId xmlns:p14="http://schemas.microsoft.com/office/powerpoint/2010/main" val="3848358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smtClean="0"/>
              <a:t>This might seem a bit heavy.</a:t>
            </a:r>
            <a:r>
              <a:rPr lang="en-NZ" baseline="0" dirty="0" smtClean="0"/>
              <a:t> It’s not intended to be. It’s not focussed on </a:t>
            </a:r>
            <a:r>
              <a:rPr lang="en-NZ" i="1" baseline="0" dirty="0" smtClean="0"/>
              <a:t>demanding</a:t>
            </a:r>
            <a:r>
              <a:rPr lang="en-NZ" baseline="0" dirty="0" smtClean="0"/>
              <a:t> that people need to be Catholic or even Christian, it’s more bringing to the fore that in a Catholic School the person of Jesus is at the centre of what we do. And, it’s ‘brilliant’!! (Not weighty, or energy-draining – but wonderful and life-giving.)</a:t>
            </a:r>
            <a:br>
              <a:rPr lang="en-NZ" baseline="0" dirty="0" smtClean="0"/>
            </a:br>
            <a:endParaRPr lang="en-NZ" baseline="0" dirty="0" smtClean="0"/>
          </a:p>
          <a:p>
            <a:r>
              <a:rPr lang="en-NZ" baseline="0" dirty="0" smtClean="0"/>
              <a:t>But… back to the hard work bit… we know there’s lot’s going on and it really can be tough holding on to the good stuff. But we just have to. No-one wins otherwise. At the core of RE teaching – is Good News.</a:t>
            </a:r>
            <a:endParaRPr lang="en-NZ" dirty="0"/>
          </a:p>
        </p:txBody>
      </p:sp>
      <p:sp>
        <p:nvSpPr>
          <p:cNvPr id="4" name="Slide Number Placeholder 3"/>
          <p:cNvSpPr>
            <a:spLocks noGrp="1"/>
          </p:cNvSpPr>
          <p:nvPr>
            <p:ph type="sldNum" sz="quarter" idx="10"/>
          </p:nvPr>
        </p:nvSpPr>
        <p:spPr/>
        <p:txBody>
          <a:bodyPr/>
          <a:lstStyle/>
          <a:p>
            <a:fld id="{7308B01F-9735-4A3D-99B8-1742AA4E3C96}" type="slidenum">
              <a:rPr lang="en-NZ" smtClean="0"/>
              <a:t>9</a:t>
            </a:fld>
            <a:endParaRPr lang="en-NZ"/>
          </a:p>
        </p:txBody>
      </p:sp>
    </p:spTree>
    <p:extLst>
      <p:ext uri="{BB962C8B-B14F-4D97-AF65-F5344CB8AC3E}">
        <p14:creationId xmlns:p14="http://schemas.microsoft.com/office/powerpoint/2010/main" val="41126826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1524000" y="1122363"/>
            <a:ext cx="9144000" cy="2387600"/>
          </a:xfrm>
        </p:spPr>
        <p:txBody>
          <a:bodyPr anchor="b"/>
          <a:lstStyle>
            <a:lvl1pPr algn="ctr">
              <a:defRPr sz="6000">
                <a:solidFill>
                  <a:schemeClr val="accent6">
                    <a:lumMod val="50000"/>
                  </a:schemeClr>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6">
                    <a:lumMod val="7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endParaRPr lang="es-ES" altLang="en-US"/>
          </a:p>
        </p:txBody>
      </p:sp>
      <p:sp>
        <p:nvSpPr>
          <p:cNvPr id="5" name="Footer Placeholder 4"/>
          <p:cNvSpPr>
            <a:spLocks noGrp="1"/>
          </p:cNvSpPr>
          <p:nvPr>
            <p:ph type="ftr" sz="quarter" idx="11"/>
          </p:nvPr>
        </p:nvSpPr>
        <p:spPr/>
        <p:txBody>
          <a:bodyPr/>
          <a:lstStyle/>
          <a:p>
            <a:endParaRPr lang="es-ES" altLang="en-US"/>
          </a:p>
        </p:txBody>
      </p:sp>
      <p:sp>
        <p:nvSpPr>
          <p:cNvPr id="6" name="Slide Number Placeholder 5"/>
          <p:cNvSpPr>
            <a:spLocks noGrp="1"/>
          </p:cNvSpPr>
          <p:nvPr>
            <p:ph type="sldNum" sz="quarter" idx="12"/>
          </p:nvPr>
        </p:nvSpPr>
        <p:spPr/>
        <p:txBody>
          <a:bodyPr/>
          <a:lstStyle/>
          <a:p>
            <a:fld id="{32574D19-8553-4CEB-86F3-7B4C5CA8F525}" type="slidenum">
              <a:rPr lang="es-ES" altLang="en-US" smtClean="0"/>
              <a:pPr/>
              <a:t>‹#›</a:t>
            </a:fld>
            <a:endParaRPr lang="es-ES" altLang="en-US"/>
          </a:p>
        </p:txBody>
      </p:sp>
    </p:spTree>
    <p:extLst>
      <p:ext uri="{BB962C8B-B14F-4D97-AF65-F5344CB8AC3E}">
        <p14:creationId xmlns:p14="http://schemas.microsoft.com/office/powerpoint/2010/main" val="1611672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s-ES" altLang="en-US"/>
          </a:p>
        </p:txBody>
      </p:sp>
      <p:sp>
        <p:nvSpPr>
          <p:cNvPr id="5" name="Footer Placeholder 4"/>
          <p:cNvSpPr>
            <a:spLocks noGrp="1"/>
          </p:cNvSpPr>
          <p:nvPr>
            <p:ph type="ftr" sz="quarter" idx="11"/>
          </p:nvPr>
        </p:nvSpPr>
        <p:spPr/>
        <p:txBody>
          <a:bodyPr/>
          <a:lstStyle/>
          <a:p>
            <a:endParaRPr lang="es-ES" altLang="en-US"/>
          </a:p>
        </p:txBody>
      </p:sp>
      <p:sp>
        <p:nvSpPr>
          <p:cNvPr id="6" name="Slide Number Placeholder 5"/>
          <p:cNvSpPr>
            <a:spLocks noGrp="1"/>
          </p:cNvSpPr>
          <p:nvPr>
            <p:ph type="sldNum" sz="quarter" idx="12"/>
          </p:nvPr>
        </p:nvSpPr>
        <p:spPr/>
        <p:txBody>
          <a:bodyPr/>
          <a:lstStyle/>
          <a:p>
            <a:fld id="{8B6B7622-B879-449E-ACA5-388827C811CA}" type="slidenum">
              <a:rPr lang="es-ES" altLang="en-US" smtClean="0"/>
              <a:pPr/>
              <a:t>‹#›</a:t>
            </a:fld>
            <a:endParaRPr lang="es-ES" altLang="en-US"/>
          </a:p>
        </p:txBody>
      </p:sp>
    </p:spTree>
    <p:extLst>
      <p:ext uri="{BB962C8B-B14F-4D97-AF65-F5344CB8AC3E}">
        <p14:creationId xmlns:p14="http://schemas.microsoft.com/office/powerpoint/2010/main" val="2209213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s-ES" altLang="en-US"/>
          </a:p>
        </p:txBody>
      </p:sp>
      <p:sp>
        <p:nvSpPr>
          <p:cNvPr id="5" name="Footer Placeholder 4"/>
          <p:cNvSpPr>
            <a:spLocks noGrp="1"/>
          </p:cNvSpPr>
          <p:nvPr>
            <p:ph type="ftr" sz="quarter" idx="11"/>
          </p:nvPr>
        </p:nvSpPr>
        <p:spPr/>
        <p:txBody>
          <a:bodyPr/>
          <a:lstStyle/>
          <a:p>
            <a:endParaRPr lang="es-ES" altLang="en-US"/>
          </a:p>
        </p:txBody>
      </p:sp>
      <p:sp>
        <p:nvSpPr>
          <p:cNvPr id="6" name="Slide Number Placeholder 5"/>
          <p:cNvSpPr>
            <a:spLocks noGrp="1"/>
          </p:cNvSpPr>
          <p:nvPr>
            <p:ph type="sldNum" sz="quarter" idx="12"/>
          </p:nvPr>
        </p:nvSpPr>
        <p:spPr/>
        <p:txBody>
          <a:bodyPr/>
          <a:lstStyle/>
          <a:p>
            <a:fld id="{AFF381F7-2813-42F0-9AB9-E5419C0CF6C2}" type="slidenum">
              <a:rPr lang="es-ES" altLang="en-US" smtClean="0"/>
              <a:pPr/>
              <a:t>‹#›</a:t>
            </a:fld>
            <a:endParaRPr lang="es-ES" altLang="en-US"/>
          </a:p>
        </p:txBody>
      </p:sp>
    </p:spTree>
    <p:extLst>
      <p:ext uri="{BB962C8B-B14F-4D97-AF65-F5344CB8AC3E}">
        <p14:creationId xmlns:p14="http://schemas.microsoft.com/office/powerpoint/2010/main" val="35072763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title"/>
          </p:nvPr>
        </p:nvSpPr>
        <p:spPr>
          <a:xfrm>
            <a:off x="1415480" y="365125"/>
            <a:ext cx="9217024" cy="1325563"/>
          </a:xfrm>
        </p:spPr>
        <p:txBody>
          <a:bodyPr/>
          <a:lstStyle>
            <a:lvl1pPr algn="ctr">
              <a:defRPr b="1">
                <a:solidFill>
                  <a:srgbClr val="007854"/>
                </a:solidFill>
                <a:effectLst>
                  <a:outerShdw blurRad="38100" dist="38100" dir="2700000" algn="tl">
                    <a:srgbClr val="000000">
                      <a:alpha val="43137"/>
                    </a:srgbClr>
                  </a:outerShdw>
                </a:effectLst>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lang="en-US" sz="3200" kern="1200" dirty="0" smtClean="0">
                <a:solidFill>
                  <a:schemeClr val="tx1"/>
                </a:solidFill>
                <a:effectLst>
                  <a:outerShdw blurRad="38100" dist="38100" dir="2700000" algn="tl">
                    <a:srgbClr val="000000">
                      <a:alpha val="43137"/>
                    </a:srgbClr>
                  </a:outerShdw>
                </a:effectLst>
                <a:latin typeface="+mn-lt"/>
                <a:ea typeface="+mn-ea"/>
                <a:cs typeface="+mn-cs"/>
              </a:defRPr>
            </a:lvl1pPr>
            <a:lvl2pPr>
              <a:defRPr>
                <a:effectLst>
                  <a:outerShdw blurRad="38100" dist="38100" dir="2700000" algn="tl">
                    <a:srgbClr val="000000">
                      <a:alpha val="43137"/>
                    </a:srgbClr>
                  </a:outerShdw>
                </a:effectLst>
              </a:defRPr>
            </a:lvl2pPr>
            <a:lvl3pPr>
              <a:defRPr>
                <a:effectLst>
                  <a:outerShdw blurRad="38100" dist="38100" dir="2700000" algn="tl">
                    <a:srgbClr val="000000">
                      <a:alpha val="43137"/>
                    </a:srgbClr>
                  </a:outerShdw>
                </a:effectLst>
              </a:defRPr>
            </a:lvl3pPr>
            <a:lvl4pPr>
              <a:defRPr>
                <a:effectLst>
                  <a:outerShdw blurRad="38100" dist="38100" dir="2700000" algn="tl">
                    <a:srgbClr val="000000">
                      <a:alpha val="43137"/>
                    </a:srgbClr>
                  </a:outerShdw>
                </a:effectLst>
              </a:defRPr>
            </a:lvl4pPr>
            <a:lvl5pPr>
              <a:defRPr>
                <a:effectLst>
                  <a:outerShdw blurRad="38100" dist="38100" dir="2700000" algn="tl">
                    <a:srgbClr val="000000">
                      <a:alpha val="43137"/>
                    </a:srgbClr>
                  </a:outerShdw>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endParaRPr lang="es-ES" altLang="en-US"/>
          </a:p>
        </p:txBody>
      </p:sp>
      <p:sp>
        <p:nvSpPr>
          <p:cNvPr id="5" name="Footer Placeholder 4"/>
          <p:cNvSpPr>
            <a:spLocks noGrp="1"/>
          </p:cNvSpPr>
          <p:nvPr>
            <p:ph type="ftr" sz="quarter" idx="11"/>
          </p:nvPr>
        </p:nvSpPr>
        <p:spPr/>
        <p:txBody>
          <a:bodyPr/>
          <a:lstStyle/>
          <a:p>
            <a:endParaRPr lang="es-ES" altLang="en-US"/>
          </a:p>
        </p:txBody>
      </p:sp>
      <p:sp>
        <p:nvSpPr>
          <p:cNvPr id="6" name="Slide Number Placeholder 5"/>
          <p:cNvSpPr>
            <a:spLocks noGrp="1"/>
          </p:cNvSpPr>
          <p:nvPr>
            <p:ph type="sldNum" sz="quarter" idx="12"/>
          </p:nvPr>
        </p:nvSpPr>
        <p:spPr/>
        <p:txBody>
          <a:bodyPr/>
          <a:lstStyle/>
          <a:p>
            <a:fld id="{0DF370E1-15F7-43B0-A116-32B68DFCE449}" type="slidenum">
              <a:rPr lang="es-ES" altLang="en-US" smtClean="0"/>
              <a:pPr/>
              <a:t>‹#›</a:t>
            </a:fld>
            <a:endParaRPr lang="es-ES" altLang="en-US"/>
          </a:p>
        </p:txBody>
      </p:sp>
      <p:pic>
        <p:nvPicPr>
          <p:cNvPr id="9" name="Picture 8"/>
          <p:cNvPicPr>
            <a:picLocks noChangeAspect="1"/>
          </p:cNvPicPr>
          <p:nvPr userDrawn="1"/>
        </p:nvPicPr>
        <p:blipFill rotWithShape="1">
          <a:blip r:embed="rId3" cstate="print">
            <a:extLst>
              <a:ext uri="{28A0092B-C50C-407E-A947-70E740481C1C}">
                <a14:useLocalDpi xmlns:a14="http://schemas.microsoft.com/office/drawing/2010/main" val="0"/>
              </a:ext>
            </a:extLst>
          </a:blip>
          <a:srcRect l="4348" r="4348" b="9478"/>
          <a:stretch/>
        </p:blipFill>
        <p:spPr>
          <a:xfrm>
            <a:off x="11280576" y="5794174"/>
            <a:ext cx="827733" cy="770440"/>
          </a:xfrm>
          <a:prstGeom prst="rect">
            <a:avLst/>
          </a:prstGeom>
        </p:spPr>
      </p:pic>
    </p:spTree>
    <p:extLst>
      <p:ext uri="{BB962C8B-B14F-4D97-AF65-F5344CB8AC3E}">
        <p14:creationId xmlns:p14="http://schemas.microsoft.com/office/powerpoint/2010/main" val="426400750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s-ES" altLang="en-US"/>
          </a:p>
        </p:txBody>
      </p:sp>
      <p:sp>
        <p:nvSpPr>
          <p:cNvPr id="5" name="Footer Placeholder 4"/>
          <p:cNvSpPr>
            <a:spLocks noGrp="1"/>
          </p:cNvSpPr>
          <p:nvPr>
            <p:ph type="ftr" sz="quarter" idx="11"/>
          </p:nvPr>
        </p:nvSpPr>
        <p:spPr/>
        <p:txBody>
          <a:bodyPr/>
          <a:lstStyle/>
          <a:p>
            <a:endParaRPr lang="es-ES" altLang="en-US"/>
          </a:p>
        </p:txBody>
      </p:sp>
      <p:sp>
        <p:nvSpPr>
          <p:cNvPr id="6" name="Slide Number Placeholder 5"/>
          <p:cNvSpPr>
            <a:spLocks noGrp="1"/>
          </p:cNvSpPr>
          <p:nvPr>
            <p:ph type="sldNum" sz="quarter" idx="12"/>
          </p:nvPr>
        </p:nvSpPr>
        <p:spPr/>
        <p:txBody>
          <a:bodyPr/>
          <a:lstStyle/>
          <a:p>
            <a:fld id="{E7438F5B-F619-478C-9D4F-30873AEA66EF}" type="slidenum">
              <a:rPr lang="es-ES" altLang="en-US" smtClean="0"/>
              <a:pPr/>
              <a:t>‹#›</a:t>
            </a:fld>
            <a:endParaRPr lang="es-ES" altLang="en-US"/>
          </a:p>
        </p:txBody>
      </p:sp>
    </p:spTree>
    <p:extLst>
      <p:ext uri="{BB962C8B-B14F-4D97-AF65-F5344CB8AC3E}">
        <p14:creationId xmlns:p14="http://schemas.microsoft.com/office/powerpoint/2010/main" val="38612154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s-ES" altLang="en-US"/>
          </a:p>
        </p:txBody>
      </p:sp>
      <p:sp>
        <p:nvSpPr>
          <p:cNvPr id="6" name="Footer Placeholder 5"/>
          <p:cNvSpPr>
            <a:spLocks noGrp="1"/>
          </p:cNvSpPr>
          <p:nvPr>
            <p:ph type="ftr" sz="quarter" idx="11"/>
          </p:nvPr>
        </p:nvSpPr>
        <p:spPr/>
        <p:txBody>
          <a:bodyPr/>
          <a:lstStyle/>
          <a:p>
            <a:endParaRPr lang="es-ES" altLang="en-US"/>
          </a:p>
        </p:txBody>
      </p:sp>
      <p:sp>
        <p:nvSpPr>
          <p:cNvPr id="7" name="Slide Number Placeholder 6"/>
          <p:cNvSpPr>
            <a:spLocks noGrp="1"/>
          </p:cNvSpPr>
          <p:nvPr>
            <p:ph type="sldNum" sz="quarter" idx="12"/>
          </p:nvPr>
        </p:nvSpPr>
        <p:spPr/>
        <p:txBody>
          <a:bodyPr/>
          <a:lstStyle/>
          <a:p>
            <a:fld id="{61BD4ABF-04AF-4E9C-AD16-BD83875F349A}" type="slidenum">
              <a:rPr lang="es-ES" altLang="en-US" smtClean="0"/>
              <a:pPr/>
              <a:t>‹#›</a:t>
            </a:fld>
            <a:endParaRPr lang="es-ES" altLang="en-US"/>
          </a:p>
        </p:txBody>
      </p:sp>
    </p:spTree>
    <p:extLst>
      <p:ext uri="{BB962C8B-B14F-4D97-AF65-F5344CB8AC3E}">
        <p14:creationId xmlns:p14="http://schemas.microsoft.com/office/powerpoint/2010/main" val="834731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s-ES" altLang="en-US"/>
          </a:p>
        </p:txBody>
      </p:sp>
      <p:sp>
        <p:nvSpPr>
          <p:cNvPr id="8" name="Footer Placeholder 7"/>
          <p:cNvSpPr>
            <a:spLocks noGrp="1"/>
          </p:cNvSpPr>
          <p:nvPr>
            <p:ph type="ftr" sz="quarter" idx="11"/>
          </p:nvPr>
        </p:nvSpPr>
        <p:spPr/>
        <p:txBody>
          <a:bodyPr/>
          <a:lstStyle/>
          <a:p>
            <a:endParaRPr lang="es-ES" altLang="en-US"/>
          </a:p>
        </p:txBody>
      </p:sp>
      <p:sp>
        <p:nvSpPr>
          <p:cNvPr id="9" name="Slide Number Placeholder 8"/>
          <p:cNvSpPr>
            <a:spLocks noGrp="1"/>
          </p:cNvSpPr>
          <p:nvPr>
            <p:ph type="sldNum" sz="quarter" idx="12"/>
          </p:nvPr>
        </p:nvSpPr>
        <p:spPr/>
        <p:txBody>
          <a:bodyPr/>
          <a:lstStyle/>
          <a:p>
            <a:fld id="{9718930E-BC65-48E2-926D-B42A0DD193A2}" type="slidenum">
              <a:rPr lang="es-ES" altLang="en-US" smtClean="0"/>
              <a:pPr/>
              <a:t>‹#›</a:t>
            </a:fld>
            <a:endParaRPr lang="es-ES" altLang="en-US"/>
          </a:p>
        </p:txBody>
      </p:sp>
    </p:spTree>
    <p:extLst>
      <p:ext uri="{BB962C8B-B14F-4D97-AF65-F5344CB8AC3E}">
        <p14:creationId xmlns:p14="http://schemas.microsoft.com/office/powerpoint/2010/main" val="36810054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endParaRPr lang="es-ES" altLang="en-US"/>
          </a:p>
        </p:txBody>
      </p:sp>
      <p:sp>
        <p:nvSpPr>
          <p:cNvPr id="4" name="Footer Placeholder 3"/>
          <p:cNvSpPr>
            <a:spLocks noGrp="1"/>
          </p:cNvSpPr>
          <p:nvPr>
            <p:ph type="ftr" sz="quarter" idx="11"/>
          </p:nvPr>
        </p:nvSpPr>
        <p:spPr/>
        <p:txBody>
          <a:bodyPr/>
          <a:lstStyle/>
          <a:p>
            <a:endParaRPr lang="es-ES" altLang="en-US"/>
          </a:p>
        </p:txBody>
      </p:sp>
      <p:sp>
        <p:nvSpPr>
          <p:cNvPr id="5" name="Slide Number Placeholder 4"/>
          <p:cNvSpPr>
            <a:spLocks noGrp="1"/>
          </p:cNvSpPr>
          <p:nvPr>
            <p:ph type="sldNum" sz="quarter" idx="12"/>
          </p:nvPr>
        </p:nvSpPr>
        <p:spPr/>
        <p:txBody>
          <a:bodyPr/>
          <a:lstStyle/>
          <a:p>
            <a:fld id="{6AEF920B-A5A7-441C-9CB5-DAC99661C749}" type="slidenum">
              <a:rPr lang="es-ES" altLang="en-US" smtClean="0"/>
              <a:pPr/>
              <a:t>‹#›</a:t>
            </a:fld>
            <a:endParaRPr lang="es-ES" altLang="en-US"/>
          </a:p>
        </p:txBody>
      </p:sp>
    </p:spTree>
    <p:extLst>
      <p:ext uri="{BB962C8B-B14F-4D97-AF65-F5344CB8AC3E}">
        <p14:creationId xmlns:p14="http://schemas.microsoft.com/office/powerpoint/2010/main" val="31377126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s-ES" altLang="en-US"/>
          </a:p>
        </p:txBody>
      </p:sp>
      <p:sp>
        <p:nvSpPr>
          <p:cNvPr id="3" name="Footer Placeholder 2"/>
          <p:cNvSpPr>
            <a:spLocks noGrp="1"/>
          </p:cNvSpPr>
          <p:nvPr>
            <p:ph type="ftr" sz="quarter" idx="11"/>
          </p:nvPr>
        </p:nvSpPr>
        <p:spPr/>
        <p:txBody>
          <a:bodyPr/>
          <a:lstStyle/>
          <a:p>
            <a:endParaRPr lang="es-ES" altLang="en-US"/>
          </a:p>
        </p:txBody>
      </p:sp>
      <p:sp>
        <p:nvSpPr>
          <p:cNvPr id="4" name="Slide Number Placeholder 3"/>
          <p:cNvSpPr>
            <a:spLocks noGrp="1"/>
          </p:cNvSpPr>
          <p:nvPr>
            <p:ph type="sldNum" sz="quarter" idx="12"/>
          </p:nvPr>
        </p:nvSpPr>
        <p:spPr/>
        <p:txBody>
          <a:bodyPr/>
          <a:lstStyle/>
          <a:p>
            <a:fld id="{23687A77-000A-4D11-AA33-D2F8674AB32B}" type="slidenum">
              <a:rPr lang="es-ES" altLang="en-US" smtClean="0"/>
              <a:pPr/>
              <a:t>‹#›</a:t>
            </a:fld>
            <a:endParaRPr lang="es-ES" altLang="en-US"/>
          </a:p>
        </p:txBody>
      </p:sp>
    </p:spTree>
    <p:extLst>
      <p:ext uri="{BB962C8B-B14F-4D97-AF65-F5344CB8AC3E}">
        <p14:creationId xmlns:p14="http://schemas.microsoft.com/office/powerpoint/2010/main" val="539050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s-ES" altLang="en-US"/>
          </a:p>
        </p:txBody>
      </p:sp>
      <p:sp>
        <p:nvSpPr>
          <p:cNvPr id="6" name="Footer Placeholder 5"/>
          <p:cNvSpPr>
            <a:spLocks noGrp="1"/>
          </p:cNvSpPr>
          <p:nvPr>
            <p:ph type="ftr" sz="quarter" idx="11"/>
          </p:nvPr>
        </p:nvSpPr>
        <p:spPr/>
        <p:txBody>
          <a:bodyPr/>
          <a:lstStyle/>
          <a:p>
            <a:endParaRPr lang="es-ES" altLang="en-US"/>
          </a:p>
        </p:txBody>
      </p:sp>
      <p:sp>
        <p:nvSpPr>
          <p:cNvPr id="7" name="Slide Number Placeholder 6"/>
          <p:cNvSpPr>
            <a:spLocks noGrp="1"/>
          </p:cNvSpPr>
          <p:nvPr>
            <p:ph type="sldNum" sz="quarter" idx="12"/>
          </p:nvPr>
        </p:nvSpPr>
        <p:spPr/>
        <p:txBody>
          <a:bodyPr/>
          <a:lstStyle/>
          <a:p>
            <a:fld id="{7ABAE21F-1A65-4701-BE11-B9AFBA5805E7}" type="slidenum">
              <a:rPr lang="es-ES" altLang="en-US" smtClean="0"/>
              <a:pPr/>
              <a:t>‹#›</a:t>
            </a:fld>
            <a:endParaRPr lang="es-ES" altLang="en-US"/>
          </a:p>
        </p:txBody>
      </p:sp>
    </p:spTree>
    <p:extLst>
      <p:ext uri="{BB962C8B-B14F-4D97-AF65-F5344CB8AC3E}">
        <p14:creationId xmlns:p14="http://schemas.microsoft.com/office/powerpoint/2010/main" val="3420575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s-ES" altLang="en-US"/>
          </a:p>
        </p:txBody>
      </p:sp>
      <p:sp>
        <p:nvSpPr>
          <p:cNvPr id="6" name="Footer Placeholder 5"/>
          <p:cNvSpPr>
            <a:spLocks noGrp="1"/>
          </p:cNvSpPr>
          <p:nvPr>
            <p:ph type="ftr" sz="quarter" idx="11"/>
          </p:nvPr>
        </p:nvSpPr>
        <p:spPr/>
        <p:txBody>
          <a:bodyPr/>
          <a:lstStyle/>
          <a:p>
            <a:endParaRPr lang="es-ES" altLang="en-US"/>
          </a:p>
        </p:txBody>
      </p:sp>
      <p:sp>
        <p:nvSpPr>
          <p:cNvPr id="7" name="Slide Number Placeholder 6"/>
          <p:cNvSpPr>
            <a:spLocks noGrp="1"/>
          </p:cNvSpPr>
          <p:nvPr>
            <p:ph type="sldNum" sz="quarter" idx="12"/>
          </p:nvPr>
        </p:nvSpPr>
        <p:spPr/>
        <p:txBody>
          <a:bodyPr/>
          <a:lstStyle/>
          <a:p>
            <a:fld id="{BB64EA40-1F31-4130-AE55-932381DC02A8}" type="slidenum">
              <a:rPr lang="es-ES" altLang="en-US" smtClean="0"/>
              <a:pPr/>
              <a:t>‹#›</a:t>
            </a:fld>
            <a:endParaRPr lang="es-ES" altLang="en-US"/>
          </a:p>
        </p:txBody>
      </p:sp>
    </p:spTree>
    <p:extLst>
      <p:ext uri="{BB962C8B-B14F-4D97-AF65-F5344CB8AC3E}">
        <p14:creationId xmlns:p14="http://schemas.microsoft.com/office/powerpoint/2010/main" val="1696924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s-E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2939E85-5EE8-4A86-8A11-8D1291C2FA12}" type="slidenum">
              <a:rPr lang="es-ES" altLang="en-US" smtClean="0"/>
              <a:pPr/>
              <a:t>‹#›</a:t>
            </a:fld>
            <a:endParaRPr lang="es-ES" altLang="en-US"/>
          </a:p>
        </p:txBody>
      </p:sp>
    </p:spTree>
    <p:extLst>
      <p:ext uri="{BB962C8B-B14F-4D97-AF65-F5344CB8AC3E}">
        <p14:creationId xmlns:p14="http://schemas.microsoft.com/office/powerpoint/2010/main" val="152631226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23.jpg"/></Relationships>
</file>

<file path=ppt/slides/_rels/slide1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1.png"/><Relationship Id="rId12"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0.png"/><Relationship Id="rId11" Type="http://schemas.openxmlformats.org/officeDocument/2006/relationships/image" Target="../media/image15.jpeg"/><Relationship Id="rId5" Type="http://schemas.openxmlformats.org/officeDocument/2006/relationships/image" Target="../media/image9.png"/><Relationship Id="rId10" Type="http://schemas.openxmlformats.org/officeDocument/2006/relationships/image" Target="../media/image14.jpeg"/><Relationship Id="rId4" Type="http://schemas.openxmlformats.org/officeDocument/2006/relationships/image" Target="../media/image8.png"/><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pPr algn="r"/>
            <a:r>
              <a:rPr lang="en-NZ" sz="5400" dirty="0">
                <a:solidFill>
                  <a:schemeClr val="tx1"/>
                </a:solidFill>
                <a:effectLst>
                  <a:outerShdw blurRad="38100" dist="38100" dir="2700000" algn="tl">
                    <a:srgbClr val="000000">
                      <a:alpha val="43137"/>
                    </a:srgbClr>
                  </a:outerShdw>
                </a:effectLst>
                <a:latin typeface="Trebuchet MS" panose="020B0603020202020204" pitchFamily="34" charset="0"/>
              </a:rPr>
              <a:t>Breaking Open </a:t>
            </a:r>
            <a:r>
              <a:rPr lang="en-NZ" sz="5400" dirty="0" smtClean="0">
                <a:solidFill>
                  <a:schemeClr val="tx1"/>
                </a:solidFill>
                <a:effectLst>
                  <a:outerShdw blurRad="38100" dist="38100" dir="2700000" algn="tl">
                    <a:srgbClr val="000000">
                      <a:alpha val="43137"/>
                    </a:srgbClr>
                  </a:outerShdw>
                </a:effectLst>
                <a:latin typeface="Trebuchet MS" panose="020B0603020202020204" pitchFamily="34" charset="0"/>
              </a:rPr>
              <a:t/>
            </a:r>
            <a:br>
              <a:rPr lang="en-NZ" sz="5400" dirty="0" smtClean="0">
                <a:solidFill>
                  <a:schemeClr val="tx1"/>
                </a:solidFill>
                <a:effectLst>
                  <a:outerShdw blurRad="38100" dist="38100" dir="2700000" algn="tl">
                    <a:srgbClr val="000000">
                      <a:alpha val="43137"/>
                    </a:srgbClr>
                  </a:outerShdw>
                </a:effectLst>
                <a:latin typeface="Trebuchet MS" panose="020B0603020202020204" pitchFamily="34" charset="0"/>
              </a:rPr>
            </a:br>
            <a:r>
              <a:rPr lang="en-NZ" sz="5400" dirty="0" smtClean="0">
                <a:solidFill>
                  <a:schemeClr val="tx1"/>
                </a:solidFill>
                <a:effectLst>
                  <a:outerShdw blurRad="38100" dist="38100" dir="2700000" algn="tl">
                    <a:srgbClr val="000000">
                      <a:alpha val="43137"/>
                    </a:srgbClr>
                  </a:outerShdw>
                </a:effectLst>
                <a:latin typeface="Trebuchet MS" panose="020B0603020202020204" pitchFamily="34" charset="0"/>
              </a:rPr>
              <a:t>the REBD</a:t>
            </a:r>
            <a:endParaRPr lang="en-NZ" sz="5400" dirty="0">
              <a:solidFill>
                <a:schemeClr val="tx1"/>
              </a:solidFill>
              <a:effectLst>
                <a:outerShdw blurRad="38100" dist="38100" dir="2700000" algn="tl">
                  <a:srgbClr val="000000">
                    <a:alpha val="43137"/>
                  </a:srgbClr>
                </a:outerShdw>
              </a:effectLst>
              <a:latin typeface="Trebuchet MS" panose="020B0603020202020204" pitchFamily="34" charset="0"/>
            </a:endParaRPr>
          </a:p>
        </p:txBody>
      </p:sp>
      <p:pic>
        <p:nvPicPr>
          <p:cNvPr id="6" name="Picture 5"/>
          <p:cNvPicPr>
            <a:picLocks noChangeAspect="1"/>
          </p:cNvPicPr>
          <p:nvPr/>
        </p:nvPicPr>
        <p:blipFill rotWithShape="1">
          <a:blip r:embed="rId3"/>
          <a:srcRect l="1266" t="201" r="835" b="769"/>
          <a:stretch/>
        </p:blipFill>
        <p:spPr>
          <a:xfrm>
            <a:off x="326243" y="289483"/>
            <a:ext cx="4511470" cy="6290521"/>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Rectangle 110"/>
          <p:cNvSpPr txBox="1">
            <a:spLocks noChangeArrowheads="1"/>
          </p:cNvSpPr>
          <p:nvPr/>
        </p:nvSpPr>
        <p:spPr>
          <a:xfrm>
            <a:off x="5393828" y="5818554"/>
            <a:ext cx="4860925" cy="761007"/>
          </a:xfrm>
          <a:prstGeom prst="rect">
            <a:avLst/>
          </a:prstGeom>
          <a:no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accent6">
                    <a:lumMod val="50000"/>
                  </a:schemeClr>
                </a:solidFill>
                <a:latin typeface="+mj-lt"/>
                <a:ea typeface="+mj-ea"/>
                <a:cs typeface="+mj-cs"/>
              </a:defRPr>
            </a:lvl1pPr>
          </a:lstStyle>
          <a:p>
            <a:pPr fontAlgn="auto">
              <a:spcAft>
                <a:spcPts val="0"/>
              </a:spcAft>
            </a:pPr>
            <a:r>
              <a:rPr lang="es-UY" altLang="en-US" sz="3200" dirty="0" err="1"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Delving</a:t>
            </a:r>
            <a:r>
              <a:rPr lang="es-UY" altLang="en-US" sz="3200" dirty="0"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 </a:t>
            </a:r>
            <a:r>
              <a:rPr lang="es-UY" altLang="en-US" sz="3200" dirty="0" err="1"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Deeper</a:t>
            </a:r>
            <a:r>
              <a:rPr lang="es-UY" altLang="en-US" sz="3200" dirty="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a:t>
            </a:r>
            <a:r>
              <a:rPr lang="es-UY" altLang="en-US" sz="3200" dirty="0"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 </a:t>
            </a:r>
            <a:br>
              <a:rPr lang="es-UY" altLang="en-US" sz="3200" dirty="0"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br>
            <a:r>
              <a:rPr lang="es-UY" altLang="en-US" sz="3200" dirty="0" err="1"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Our</a:t>
            </a:r>
            <a:r>
              <a:rPr lang="es-UY" altLang="en-US" sz="3200" dirty="0"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 </a:t>
            </a:r>
            <a:r>
              <a:rPr lang="es-UY" altLang="en-US" sz="3200" dirty="0" err="1"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Schools</a:t>
            </a:r>
            <a:r>
              <a:rPr lang="es-UY" altLang="en-US" sz="3200" dirty="0"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 RE &amp; </a:t>
            </a:r>
            <a:r>
              <a:rPr lang="es-UY" altLang="en-US" sz="3200" dirty="0" err="1"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Spirituality</a:t>
            </a:r>
            <a:r>
              <a:rPr lang="es-UY" altLang="en-US" sz="3200" dirty="0" smtClean="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rPr>
              <a:t>?</a:t>
            </a:r>
            <a:endParaRPr lang="es-ES" altLang="en-US" sz="3200" dirty="0">
              <a:solidFill>
                <a:schemeClr val="accent4">
                  <a:lumMod val="75000"/>
                </a:schemeClr>
              </a:solidFill>
              <a:effectLst>
                <a:outerShdw blurRad="38100" dist="38100" dir="2700000" algn="tl">
                  <a:srgbClr val="000000">
                    <a:alpha val="43137"/>
                  </a:srgbClr>
                </a:outerShdw>
              </a:effectLst>
              <a:latin typeface="Trebuchet MS" panose="020B0603020202020204" pitchFamily="34" charset="0"/>
            </a:endParaRPr>
          </a:p>
        </p:txBody>
      </p:sp>
      <p:sp>
        <p:nvSpPr>
          <p:cNvPr id="8" name="Rectangle 122"/>
          <p:cNvSpPr>
            <a:spLocks noChangeArrowheads="1"/>
          </p:cNvSpPr>
          <p:nvPr/>
        </p:nvSpPr>
        <p:spPr bwMode="auto">
          <a:xfrm>
            <a:off x="5647837" y="6199057"/>
            <a:ext cx="5184775" cy="503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lgn="ctr">
              <a:defRPr sz="4400">
                <a:solidFill>
                  <a:schemeClr val="tx2"/>
                </a:solidFill>
                <a:latin typeface="Arial" panose="020B0604020202020204" pitchFamily="34" charset="0"/>
                <a:cs typeface="Arial" panose="020B0604020202020204" pitchFamily="34" charset="0"/>
              </a:defRPr>
            </a:lvl1pPr>
            <a:lvl2pPr algn="ctr">
              <a:defRPr sz="4400">
                <a:solidFill>
                  <a:schemeClr val="tx2"/>
                </a:solidFill>
                <a:latin typeface="Arial" panose="020B0604020202020204" pitchFamily="34" charset="0"/>
                <a:cs typeface="Arial" panose="020B0604020202020204" pitchFamily="34" charset="0"/>
              </a:defRPr>
            </a:lvl2pPr>
            <a:lvl3pPr algn="ctr">
              <a:defRPr sz="4400">
                <a:solidFill>
                  <a:schemeClr val="tx2"/>
                </a:solidFill>
                <a:latin typeface="Arial" panose="020B0604020202020204" pitchFamily="34" charset="0"/>
                <a:cs typeface="Arial" panose="020B0604020202020204" pitchFamily="34" charset="0"/>
              </a:defRPr>
            </a:lvl3pPr>
            <a:lvl4pPr algn="ctr">
              <a:defRPr sz="4400">
                <a:solidFill>
                  <a:schemeClr val="tx2"/>
                </a:solidFill>
                <a:latin typeface="Arial" panose="020B0604020202020204" pitchFamily="34" charset="0"/>
                <a:cs typeface="Arial" panose="020B0604020202020204" pitchFamily="34" charset="0"/>
              </a:defRPr>
            </a:lvl4pPr>
            <a:lvl5pPr algn="ctr">
              <a:defRPr sz="4400">
                <a:solidFill>
                  <a:schemeClr val="tx2"/>
                </a:solidFill>
                <a:latin typeface="Arial" panose="020B0604020202020204" pitchFamily="34" charset="0"/>
                <a:cs typeface="Arial" panose="020B0604020202020204" pitchFamily="34" charset="0"/>
              </a:defRPr>
            </a:lvl5pPr>
            <a:lvl6pPr marL="4572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a:lstStyle>
          <a:p>
            <a:pPr algn="r"/>
            <a:r>
              <a:rPr lang="es-UY" altLang="en-US" sz="1800" dirty="0" err="1" smtClean="0">
                <a:solidFill>
                  <a:srgbClr val="007854"/>
                </a:solidFill>
                <a:effectLst>
                  <a:outerShdw blurRad="38100" dist="38100" dir="2700000" algn="tl">
                    <a:srgbClr val="000000">
                      <a:alpha val="43137"/>
                    </a:srgbClr>
                  </a:outerShdw>
                </a:effectLst>
                <a:latin typeface="Trebuchet MS" panose="020B0603020202020204" pitchFamily="34" charset="0"/>
              </a:rPr>
              <a:t>Session</a:t>
            </a:r>
            <a:r>
              <a:rPr lang="es-UY" altLang="en-US" sz="1800" dirty="0" smtClean="0">
                <a:solidFill>
                  <a:srgbClr val="007854"/>
                </a:solidFill>
                <a:effectLst>
                  <a:outerShdw blurRad="38100" dist="38100" dir="2700000" algn="tl">
                    <a:srgbClr val="000000">
                      <a:alpha val="43137"/>
                    </a:srgbClr>
                  </a:outerShdw>
                </a:effectLst>
                <a:latin typeface="Trebuchet MS" panose="020B0603020202020204" pitchFamily="34" charset="0"/>
              </a:rPr>
              <a:t> - 2</a:t>
            </a:r>
            <a:endParaRPr lang="es-ES" altLang="en-US" sz="1800" dirty="0">
              <a:solidFill>
                <a:srgbClr val="007854"/>
              </a:solidFill>
              <a:effectLst>
                <a:outerShdw blurRad="38100" dist="38100" dir="2700000" algn="tl">
                  <a:srgbClr val="000000">
                    <a:alpha val="43137"/>
                  </a:srgbClr>
                </a:outerShdw>
              </a:effectLst>
              <a:latin typeface="Trebuchet MS" panose="020B0603020202020204" pitchFamily="34" charset="0"/>
            </a:endParaRPr>
          </a:p>
        </p:txBody>
      </p:sp>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l="4348" r="4348" b="9478"/>
          <a:stretch/>
        </p:blipFill>
        <p:spPr>
          <a:xfrm>
            <a:off x="11280576" y="5794174"/>
            <a:ext cx="827733" cy="770440"/>
          </a:xfrm>
          <a:prstGeom prst="rect">
            <a:avLst/>
          </a:prstGeom>
        </p:spPr>
      </p:pic>
    </p:spTree>
    <p:extLst>
      <p:ext uri="{BB962C8B-B14F-4D97-AF65-F5344CB8AC3E}">
        <p14:creationId xmlns:p14="http://schemas.microsoft.com/office/powerpoint/2010/main" val="3782605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NZ"/>
          </a:p>
        </p:txBody>
      </p:sp>
      <p:sp>
        <p:nvSpPr>
          <p:cNvPr id="3" name="Content Placeholder 2"/>
          <p:cNvSpPr>
            <a:spLocks noGrp="1"/>
          </p:cNvSpPr>
          <p:nvPr>
            <p:ph idx="1"/>
          </p:nvPr>
        </p:nvSpPr>
        <p:spPr/>
        <p:txBody>
          <a:bodyPr/>
          <a:lstStyle/>
          <a:p>
            <a:endParaRPr lang="en-NZ"/>
          </a:p>
        </p:txBody>
      </p:sp>
      <p:pic>
        <p:nvPicPr>
          <p:cNvPr id="4" name="Picture 3"/>
          <p:cNvPicPr>
            <a:picLocks noChangeAspect="1"/>
          </p:cNvPicPr>
          <p:nvPr/>
        </p:nvPicPr>
        <p:blipFill>
          <a:blip r:embed="rId3"/>
          <a:stretch>
            <a:fillRect/>
          </a:stretch>
        </p:blipFill>
        <p:spPr>
          <a:xfrm>
            <a:off x="0" y="277354"/>
            <a:ext cx="12209478" cy="6335795"/>
          </a:xfrm>
          <a:prstGeom prst="rect">
            <a:avLst/>
          </a:prstGeom>
        </p:spPr>
      </p:pic>
    </p:spTree>
    <p:extLst>
      <p:ext uri="{BB962C8B-B14F-4D97-AF65-F5344CB8AC3E}">
        <p14:creationId xmlns:p14="http://schemas.microsoft.com/office/powerpoint/2010/main" val="136896244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074314" y="279478"/>
            <a:ext cx="10077450" cy="63627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3" name="TextBox 2"/>
          <p:cNvSpPr txBox="1"/>
          <p:nvPr/>
        </p:nvSpPr>
        <p:spPr>
          <a:xfrm>
            <a:off x="4495344" y="1522499"/>
            <a:ext cx="5798838" cy="369332"/>
          </a:xfrm>
          <a:prstGeom prst="rect">
            <a:avLst/>
          </a:prstGeom>
          <a:noFill/>
        </p:spPr>
        <p:txBody>
          <a:bodyPr wrap="square" rtlCol="0">
            <a:spAutoFit/>
          </a:bodyPr>
          <a:lstStyle/>
          <a:p>
            <a:pPr algn="ctr"/>
            <a:r>
              <a:rPr lang="en-NZ" b="1" dirty="0">
                <a:solidFill>
                  <a:prstClr val="white"/>
                </a:solidFill>
              </a:rPr>
              <a:t>Welcoming people to share fully in this community</a:t>
            </a:r>
          </a:p>
        </p:txBody>
      </p:sp>
    </p:spTree>
    <p:extLst>
      <p:ext uri="{BB962C8B-B14F-4D97-AF65-F5344CB8AC3E}">
        <p14:creationId xmlns:p14="http://schemas.microsoft.com/office/powerpoint/2010/main" val="5238046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5480" y="268274"/>
            <a:ext cx="9217024" cy="1325563"/>
          </a:xfrm>
        </p:spPr>
        <p:txBody>
          <a:bodyPr/>
          <a:lstStyle/>
          <a:p>
            <a:r>
              <a:rPr lang="en-NZ" dirty="0" smtClean="0"/>
              <a:t>Understanding Religious Education</a:t>
            </a:r>
            <a:endParaRPr lang="en-NZ" dirty="0"/>
          </a:p>
        </p:txBody>
      </p:sp>
      <p:sp>
        <p:nvSpPr>
          <p:cNvPr id="3" name="Content Placeholder 2"/>
          <p:cNvSpPr>
            <a:spLocks noGrp="1"/>
          </p:cNvSpPr>
          <p:nvPr>
            <p:ph idx="1"/>
          </p:nvPr>
        </p:nvSpPr>
        <p:spPr>
          <a:xfrm>
            <a:off x="680320" y="2336872"/>
            <a:ext cx="10215905" cy="4476303"/>
          </a:xfrm>
        </p:spPr>
        <p:txBody>
          <a:bodyPr>
            <a:normAutofit/>
          </a:bodyPr>
          <a:lstStyle/>
          <a:p>
            <a:r>
              <a:rPr lang="en-NZ" sz="3200" dirty="0">
                <a:effectLst>
                  <a:outerShdw blurRad="38100" dist="38100" dir="2700000" algn="tl">
                    <a:srgbClr val="000000">
                      <a:alpha val="43137"/>
                    </a:srgbClr>
                  </a:outerShdw>
                </a:effectLst>
              </a:rPr>
              <a:t>RE is not Catechesis – but forms a foundation from which personal faith may grow. </a:t>
            </a:r>
            <a:r>
              <a:rPr lang="en-NZ" sz="1800" dirty="0" smtClean="0">
                <a:effectLst>
                  <a:outerShdw blurRad="38100" dist="38100" dir="2700000" algn="tl">
                    <a:srgbClr val="000000">
                      <a:alpha val="43137"/>
                    </a:srgbClr>
                  </a:outerShdw>
                </a:effectLst>
              </a:rPr>
              <a:t>(p. 12)</a:t>
            </a:r>
          </a:p>
          <a:p>
            <a:pPr lvl="0"/>
            <a:r>
              <a:rPr lang="en-NZ" sz="3200" dirty="0" smtClean="0">
                <a:effectLst>
                  <a:outerShdw blurRad="38100" dist="38100" dir="2700000" algn="tl">
                    <a:srgbClr val="000000">
                      <a:alpha val="43137"/>
                    </a:srgbClr>
                  </a:outerShdw>
                </a:effectLst>
              </a:rPr>
              <a:t>There is a deep link to spirituality – the drawing together of knowledge and experience. </a:t>
            </a:r>
            <a:r>
              <a:rPr lang="en-NZ" sz="1800" dirty="0">
                <a:solidFill>
                  <a:prstClr val="black"/>
                </a:solidFill>
              </a:rPr>
              <a:t>(p. 6</a:t>
            </a:r>
            <a:r>
              <a:rPr lang="en-NZ" sz="1800" dirty="0" smtClean="0">
                <a:solidFill>
                  <a:prstClr val="black"/>
                </a:solidFill>
              </a:rPr>
              <a:t>)</a:t>
            </a:r>
            <a:endParaRPr lang="en-NZ" sz="3200" dirty="0" smtClean="0">
              <a:effectLst>
                <a:outerShdw blurRad="38100" dist="38100" dir="2700000" algn="tl">
                  <a:srgbClr val="000000">
                    <a:alpha val="43137"/>
                  </a:srgbClr>
                </a:outerShdw>
              </a:effectLst>
            </a:endParaRPr>
          </a:p>
          <a:p>
            <a:pPr lvl="0"/>
            <a:r>
              <a:rPr lang="en-NZ" sz="3200" dirty="0" smtClean="0">
                <a:effectLst>
                  <a:outerShdw blurRad="38100" dist="38100" dir="2700000" algn="tl">
                    <a:srgbClr val="000000">
                      <a:alpha val="43137"/>
                    </a:srgbClr>
                  </a:outerShdw>
                </a:effectLst>
              </a:rPr>
              <a:t>Learning “about” </a:t>
            </a:r>
            <a:r>
              <a:rPr lang="en-NZ" sz="3200" dirty="0">
                <a:effectLst>
                  <a:outerShdw blurRad="38100" dist="38100" dir="2700000" algn="tl">
                    <a:srgbClr val="000000">
                      <a:alpha val="43137"/>
                    </a:srgbClr>
                  </a:outerShdw>
                </a:effectLst>
              </a:rPr>
              <a:t>J</a:t>
            </a:r>
            <a:r>
              <a:rPr lang="en-NZ" sz="3200" dirty="0" smtClean="0">
                <a:effectLst>
                  <a:outerShdw blurRad="38100" dist="38100" dir="2700000" algn="tl">
                    <a:srgbClr val="000000">
                      <a:alpha val="43137"/>
                    </a:srgbClr>
                  </a:outerShdw>
                </a:effectLst>
              </a:rPr>
              <a:t>esus can grow to learning to “love Jesus” </a:t>
            </a:r>
            <a:r>
              <a:rPr lang="en-NZ" sz="1800" dirty="0">
                <a:solidFill>
                  <a:prstClr val="black"/>
                </a:solidFill>
              </a:rPr>
              <a:t>(p. 12</a:t>
            </a:r>
            <a:r>
              <a:rPr lang="en-NZ" sz="1800" dirty="0" smtClean="0">
                <a:solidFill>
                  <a:prstClr val="black"/>
                </a:solidFill>
              </a:rPr>
              <a:t>)</a:t>
            </a:r>
            <a:endParaRPr lang="en-NZ" sz="3200" dirty="0" smtClean="0">
              <a:effectLst>
                <a:outerShdw blurRad="38100" dist="38100" dir="2700000" algn="tl">
                  <a:srgbClr val="000000">
                    <a:alpha val="43137"/>
                  </a:srgbClr>
                </a:outerShdw>
              </a:effectLst>
            </a:endParaRPr>
          </a:p>
          <a:p>
            <a:pPr lvl="0"/>
            <a:r>
              <a:rPr lang="en-NZ" sz="3200" dirty="0" smtClean="0">
                <a:effectLst>
                  <a:outerShdw blurRad="38100" dist="38100" dir="2700000" algn="tl">
                    <a:srgbClr val="000000">
                      <a:alpha val="43137"/>
                    </a:srgbClr>
                  </a:outerShdw>
                </a:effectLst>
              </a:rPr>
              <a:t>This happens in a context of community – </a:t>
            </a:r>
            <a:r>
              <a:rPr lang="en-NZ" sz="3200" dirty="0" err="1" smtClean="0">
                <a:effectLst>
                  <a:outerShdw blurRad="38100" dist="38100" dir="2700000" algn="tl">
                    <a:srgbClr val="000000">
                      <a:alpha val="43137"/>
                    </a:srgbClr>
                  </a:outerShdw>
                </a:effectLst>
              </a:rPr>
              <a:t>whānau</a:t>
            </a:r>
            <a:r>
              <a:rPr lang="en-NZ" sz="3200" dirty="0" smtClean="0">
                <a:effectLst>
                  <a:outerShdw blurRad="38100" dist="38100" dir="2700000" algn="tl">
                    <a:srgbClr val="000000">
                      <a:alpha val="43137"/>
                    </a:srgbClr>
                  </a:outerShdw>
                </a:effectLst>
              </a:rPr>
              <a:t>, parish &amp; school. </a:t>
            </a:r>
            <a:r>
              <a:rPr lang="en-NZ" sz="1800" dirty="0">
                <a:solidFill>
                  <a:prstClr val="black"/>
                </a:solidFill>
              </a:rPr>
              <a:t>(p. 12</a:t>
            </a:r>
            <a:r>
              <a:rPr lang="en-NZ" sz="1800" dirty="0" smtClean="0">
                <a:solidFill>
                  <a:prstClr val="black"/>
                </a:solidFill>
              </a:rPr>
              <a:t>)</a:t>
            </a:r>
            <a:endParaRPr lang="en-NZ" sz="3200" dirty="0" smtClean="0">
              <a:effectLst>
                <a:outerShdw blurRad="38100" dist="38100" dir="2700000" algn="tl">
                  <a:srgbClr val="000000">
                    <a:alpha val="43137"/>
                  </a:srgbClr>
                </a:outerShdw>
              </a:effectLst>
            </a:endParaRPr>
          </a:p>
          <a:p>
            <a:endParaRPr lang="en-NZ" sz="3200" dirty="0" smtClean="0">
              <a:effectLst>
                <a:outerShdw blurRad="38100" dist="38100" dir="2700000" algn="tl">
                  <a:srgbClr val="000000">
                    <a:alpha val="43137"/>
                  </a:srgbClr>
                </a:outerShdw>
              </a:effectLst>
            </a:endParaRPr>
          </a:p>
          <a:p>
            <a:pPr marL="0" indent="0">
              <a:buNone/>
            </a:pPr>
            <a:endParaRPr lang="en-NZ" sz="3600" dirty="0" smtClean="0">
              <a:effectLst>
                <a:outerShdw blurRad="38100" dist="38100" dir="2700000" algn="tl">
                  <a:srgbClr val="000000">
                    <a:alpha val="43137"/>
                  </a:srgbClr>
                </a:outerShdw>
              </a:effectLst>
            </a:endParaRPr>
          </a:p>
        </p:txBody>
      </p:sp>
      <p:grpSp>
        <p:nvGrpSpPr>
          <p:cNvPr id="5" name="Group 4"/>
          <p:cNvGrpSpPr/>
          <p:nvPr/>
        </p:nvGrpSpPr>
        <p:grpSpPr>
          <a:xfrm>
            <a:off x="-24680" y="980728"/>
            <a:ext cx="9977887" cy="5952944"/>
            <a:chOff x="0" y="205267"/>
            <a:chExt cx="9023927" cy="6767944"/>
          </a:xfrm>
        </p:grpSpPr>
        <p:pic>
          <p:nvPicPr>
            <p:cNvPr id="6" name="Picture 2" descr="Image result for business card blank"/>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205267"/>
              <a:ext cx="9023927" cy="676794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225785" y="1290815"/>
              <a:ext cx="4689563" cy="2624350"/>
            </a:xfrm>
            <a:prstGeom prst="rect">
              <a:avLst/>
            </a:prstGeom>
            <a:noFill/>
          </p:spPr>
          <p:txBody>
            <a:bodyPr wrap="square" rtlCol="0">
              <a:spAutoFit/>
            </a:bodyPr>
            <a:lstStyle/>
            <a:p>
              <a:pPr algn="ctr"/>
              <a:endParaRPr lang="en-NZ" sz="4800" dirty="0" smtClean="0">
                <a:solidFill>
                  <a:prstClr val="black"/>
                </a:solidFill>
              </a:endParaRPr>
            </a:p>
            <a:p>
              <a:pPr algn="ctr"/>
              <a:r>
                <a:rPr lang="en-NZ" sz="4800" dirty="0" smtClean="0">
                  <a:solidFill>
                    <a:prstClr val="black"/>
                  </a:solidFill>
                </a:rPr>
                <a:t>What is Religious Education?</a:t>
              </a:r>
              <a:endParaRPr lang="en-NZ" sz="4800" dirty="0">
                <a:solidFill>
                  <a:prstClr val="black"/>
                </a:solidFill>
              </a:endParaRPr>
            </a:p>
          </p:txBody>
        </p:sp>
      </p:grpSp>
      <p:sp>
        <p:nvSpPr>
          <p:cNvPr id="8" name="Rectangle 7"/>
          <p:cNvSpPr/>
          <p:nvPr/>
        </p:nvSpPr>
        <p:spPr>
          <a:xfrm rot="16200000">
            <a:off x="5978343" y="-5836786"/>
            <a:ext cx="236816" cy="12031342"/>
          </a:xfrm>
          <a:prstGeom prst="rect">
            <a:avLst/>
          </a:prstGeom>
        </p:spPr>
        <p:style>
          <a:lnRef idx="3">
            <a:schemeClr val="lt1"/>
          </a:lnRef>
          <a:fillRef idx="1">
            <a:schemeClr val="accent1"/>
          </a:fillRef>
          <a:effectRef idx="1">
            <a:schemeClr val="accent1"/>
          </a:effectRef>
          <a:fontRef idx="minor">
            <a:schemeClr val="lt1"/>
          </a:fontRef>
        </p:style>
        <p:txBody>
          <a:bodyPr vert="vert" rtlCol="0" anchor="ctr"/>
          <a:lstStyle/>
          <a:p>
            <a:r>
              <a:rPr lang="en-NZ" sz="1600" dirty="0" smtClean="0">
                <a:solidFill>
                  <a:schemeClr val="bg2">
                    <a:lumMod val="20000"/>
                    <a:lumOff val="80000"/>
                  </a:schemeClr>
                </a:solidFill>
              </a:rPr>
              <a:t>2 Minutes</a:t>
            </a:r>
          </a:p>
        </p:txBody>
      </p:sp>
    </p:spTree>
    <p:extLst>
      <p:ext uri="{BB962C8B-B14F-4D97-AF65-F5344CB8AC3E}">
        <p14:creationId xmlns:p14="http://schemas.microsoft.com/office/powerpoint/2010/main" val="118989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10" presetClass="entr" presetSubtype="0" fill="hold" grpId="1" nodeType="with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22" presetClass="exit" presetSubtype="2" fill="hold" grpId="0" nodeType="withEffect">
                                  <p:stCondLst>
                                    <p:cond delay="0"/>
                                  </p:stCondLst>
                                  <p:childTnLst>
                                    <p:animEffect transition="out" filter="wipe(right)">
                                      <p:cBhvr>
                                        <p:cTn id="13" dur="120000"/>
                                        <p:tgtEl>
                                          <p:spTgt spid="8"/>
                                        </p:tgtEl>
                                      </p:cBhvr>
                                    </p:animEffect>
                                    <p:set>
                                      <p:cBhvr>
                                        <p:cTn id="14" dur="1" fill="hold">
                                          <p:stCondLst>
                                            <p:cond delay="119999"/>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 presetClass="exit" presetSubtype="4" fill="hold" nodeType="clickEffect">
                                  <p:stCondLst>
                                    <p:cond delay="0"/>
                                  </p:stCondLst>
                                  <p:childTnLst>
                                    <p:anim calcmode="lin" valueType="num">
                                      <p:cBhvr additive="base">
                                        <p:cTn id="18" dur="500"/>
                                        <p:tgtEl>
                                          <p:spTgt spid="5"/>
                                        </p:tgtEl>
                                        <p:attrNameLst>
                                          <p:attrName>ppt_x</p:attrName>
                                        </p:attrNameLst>
                                      </p:cBhvr>
                                      <p:tavLst>
                                        <p:tav tm="0">
                                          <p:val>
                                            <p:strVal val="ppt_x"/>
                                          </p:val>
                                        </p:tav>
                                        <p:tav tm="100000">
                                          <p:val>
                                            <p:strVal val="ppt_x"/>
                                          </p:val>
                                        </p:tav>
                                      </p:tavLst>
                                    </p:anim>
                                    <p:anim calcmode="lin" valueType="num">
                                      <p:cBhvr additive="base">
                                        <p:cTn id="19" dur="500"/>
                                        <p:tgtEl>
                                          <p:spTgt spid="5"/>
                                        </p:tgtEl>
                                        <p:attrNameLst>
                                          <p:attrName>ppt_y</p:attrName>
                                        </p:attrNameLst>
                                      </p:cBhvr>
                                      <p:tavLst>
                                        <p:tav tm="0">
                                          <p:val>
                                            <p:strVal val="ppt_y"/>
                                          </p:val>
                                        </p:tav>
                                        <p:tav tm="100000">
                                          <p:val>
                                            <p:strVal val="1+ppt_h/2"/>
                                          </p:val>
                                        </p:tav>
                                      </p:tavLst>
                                    </p:anim>
                                    <p:set>
                                      <p:cBhvr>
                                        <p:cTn id="20" dur="1" fill="hold">
                                          <p:stCondLst>
                                            <p:cond delay="49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fade">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fade">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8" grpId="0" animBg="1"/>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0320" y="2336872"/>
            <a:ext cx="10215905" cy="4476303"/>
          </a:xfrm>
        </p:spPr>
        <p:txBody>
          <a:bodyPr>
            <a:normAutofit/>
          </a:bodyPr>
          <a:lstStyle/>
          <a:p>
            <a:r>
              <a:rPr lang="en-NZ" sz="3200" dirty="0" smtClean="0">
                <a:effectLst>
                  <a:outerShdw blurRad="38100" dist="38100" dir="2700000" algn="tl">
                    <a:srgbClr val="000000">
                      <a:alpha val="43137"/>
                    </a:srgbClr>
                  </a:outerShdw>
                </a:effectLst>
              </a:rPr>
              <a:t>A response to the NZ Bishops “Teal document”.</a:t>
            </a:r>
          </a:p>
          <a:p>
            <a:r>
              <a:rPr lang="en-NZ" sz="3200" dirty="0" smtClean="0">
                <a:effectLst>
                  <a:outerShdw blurRad="38100" dist="38100" dir="2700000" algn="tl">
                    <a:srgbClr val="000000">
                      <a:alpha val="43137"/>
                    </a:srgbClr>
                  </a:outerShdw>
                </a:effectLst>
              </a:rPr>
              <a:t>A response to the needs of teachers, young </a:t>
            </a:r>
            <a:br>
              <a:rPr lang="en-NZ" sz="3200" dirty="0" smtClean="0">
                <a:effectLst>
                  <a:outerShdw blurRad="38100" dist="38100" dir="2700000" algn="tl">
                    <a:srgbClr val="000000">
                      <a:alpha val="43137"/>
                    </a:srgbClr>
                  </a:outerShdw>
                </a:effectLst>
              </a:rPr>
            </a:br>
            <a:r>
              <a:rPr lang="en-NZ" sz="3200" dirty="0" smtClean="0">
                <a:effectLst>
                  <a:outerShdw blurRad="38100" dist="38100" dir="2700000" algn="tl">
                    <a:srgbClr val="000000">
                      <a:alpha val="43137"/>
                    </a:srgbClr>
                  </a:outerShdw>
                </a:effectLst>
              </a:rPr>
              <a:t>people and parents in today’s context. </a:t>
            </a:r>
            <a:r>
              <a:rPr lang="en-NZ" sz="1800" dirty="0" smtClean="0">
                <a:effectLst>
                  <a:outerShdw blurRad="38100" dist="38100" dir="2700000" algn="tl">
                    <a:srgbClr val="000000">
                      <a:alpha val="43137"/>
                    </a:srgbClr>
                  </a:outerShdw>
                </a:effectLst>
              </a:rPr>
              <a:t>(p. 5)</a:t>
            </a:r>
          </a:p>
          <a:p>
            <a:r>
              <a:rPr lang="en-NZ" sz="3200" dirty="0">
                <a:effectLst>
                  <a:outerShdw blurRad="38100" dist="38100" dir="2700000" algn="tl">
                    <a:srgbClr val="000000">
                      <a:alpha val="43137"/>
                    </a:srgbClr>
                  </a:outerShdw>
                </a:effectLst>
              </a:rPr>
              <a:t>It </a:t>
            </a:r>
            <a:r>
              <a:rPr lang="en-NZ" sz="3200" dirty="0" smtClean="0">
                <a:effectLst>
                  <a:outerShdw blurRad="38100" dist="38100" dir="2700000" algn="tl">
                    <a:srgbClr val="000000">
                      <a:alpha val="43137"/>
                    </a:srgbClr>
                  </a:outerShdw>
                </a:effectLst>
              </a:rPr>
              <a:t>provides  </a:t>
            </a:r>
            <a:r>
              <a:rPr lang="en-NZ" sz="3200" dirty="0">
                <a:effectLst>
                  <a:outerShdw blurRad="38100" dist="38100" dir="2700000" algn="tl">
                    <a:srgbClr val="000000">
                      <a:alpha val="43137"/>
                    </a:srgbClr>
                  </a:outerShdw>
                </a:effectLst>
              </a:rPr>
              <a:t>support for teaching the current </a:t>
            </a:r>
            <a:r>
              <a:rPr lang="en-NZ" sz="3200" dirty="0" smtClean="0">
                <a:effectLst>
                  <a:outerShdw blurRad="38100" dist="38100" dir="2700000" algn="tl">
                    <a:srgbClr val="000000">
                      <a:alpha val="43137"/>
                    </a:srgbClr>
                  </a:outerShdw>
                </a:effectLst>
              </a:rPr>
              <a:t/>
            </a:r>
            <a:br>
              <a:rPr lang="en-NZ" sz="3200" dirty="0" smtClean="0">
                <a:effectLst>
                  <a:outerShdw blurRad="38100" dist="38100" dir="2700000" algn="tl">
                    <a:srgbClr val="000000">
                      <a:alpha val="43137"/>
                    </a:srgbClr>
                  </a:outerShdw>
                </a:effectLst>
              </a:rPr>
            </a:br>
            <a:r>
              <a:rPr lang="en-NZ" sz="3200" dirty="0" smtClean="0">
                <a:effectLst>
                  <a:outerShdw blurRad="38100" dist="38100" dir="2700000" algn="tl">
                    <a:srgbClr val="000000">
                      <a:alpha val="43137"/>
                    </a:srgbClr>
                  </a:outerShdw>
                </a:effectLst>
              </a:rPr>
              <a:t>curriculum - it </a:t>
            </a:r>
            <a:r>
              <a:rPr lang="en-NZ" sz="3200" dirty="0">
                <a:effectLst>
                  <a:outerShdw blurRad="38100" dist="38100" dir="2700000" algn="tl">
                    <a:srgbClr val="000000">
                      <a:alpha val="43137"/>
                    </a:srgbClr>
                  </a:outerShdw>
                </a:effectLst>
              </a:rPr>
              <a:t>is not a new curriculum itself. </a:t>
            </a:r>
          </a:p>
          <a:p>
            <a:r>
              <a:rPr lang="en-NZ" sz="3200" dirty="0" smtClean="0">
                <a:effectLst>
                  <a:outerShdw blurRad="38100" dist="38100" dir="2700000" algn="tl">
                    <a:srgbClr val="000000">
                      <a:alpha val="43137"/>
                    </a:srgbClr>
                  </a:outerShdw>
                </a:effectLst>
              </a:rPr>
              <a:t>It is a “bridging document” to provide support </a:t>
            </a:r>
            <a:br>
              <a:rPr lang="en-NZ" sz="3200" dirty="0" smtClean="0">
                <a:effectLst>
                  <a:outerShdw blurRad="38100" dist="38100" dir="2700000" algn="tl">
                    <a:srgbClr val="000000">
                      <a:alpha val="43137"/>
                    </a:srgbClr>
                  </a:outerShdw>
                </a:effectLst>
              </a:rPr>
            </a:br>
            <a:r>
              <a:rPr lang="en-NZ" sz="3200" dirty="0" smtClean="0">
                <a:effectLst>
                  <a:outerShdw blurRad="38100" dist="38100" dir="2700000" algn="tl">
                    <a:srgbClr val="000000">
                      <a:alpha val="43137"/>
                    </a:srgbClr>
                  </a:outerShdw>
                </a:effectLst>
              </a:rPr>
              <a:t>now, and time to develop a new curriculum.</a:t>
            </a:r>
          </a:p>
          <a:p>
            <a:endParaRPr lang="en-NZ" sz="3200" dirty="0" smtClean="0">
              <a:effectLst>
                <a:outerShdw blurRad="38100" dist="38100" dir="2700000" algn="tl">
                  <a:srgbClr val="000000">
                    <a:alpha val="43137"/>
                  </a:srgbClr>
                </a:outerShdw>
              </a:effectLst>
            </a:endParaRPr>
          </a:p>
        </p:txBody>
      </p:sp>
      <p:pic>
        <p:nvPicPr>
          <p:cNvPr id="5" name="Picture 4"/>
          <p:cNvPicPr>
            <a:picLocks noChangeAspect="1"/>
          </p:cNvPicPr>
          <p:nvPr/>
        </p:nvPicPr>
        <p:blipFill rotWithShape="1">
          <a:blip r:embed="rId3"/>
          <a:srcRect t="13411" r="72647" b="6440"/>
          <a:stretch/>
        </p:blipFill>
        <p:spPr>
          <a:xfrm>
            <a:off x="9904806" y="3756158"/>
            <a:ext cx="1982837" cy="278152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57392" t="26470" r="781" b="53432"/>
          <a:stretch/>
        </p:blipFill>
        <p:spPr>
          <a:xfrm>
            <a:off x="9860648" y="2126448"/>
            <a:ext cx="2026995" cy="137835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8" name="Title 1"/>
          <p:cNvSpPr>
            <a:spLocks noGrp="1"/>
          </p:cNvSpPr>
          <p:nvPr>
            <p:ph type="title"/>
          </p:nvPr>
        </p:nvSpPr>
        <p:spPr>
          <a:xfrm>
            <a:off x="1415480" y="268274"/>
            <a:ext cx="9217024" cy="1325563"/>
          </a:xfrm>
        </p:spPr>
        <p:txBody>
          <a:bodyPr/>
          <a:lstStyle/>
          <a:p>
            <a:r>
              <a:rPr lang="en-NZ" dirty="0" smtClean="0"/>
              <a:t>So… A reminder about the REBD… It is</a:t>
            </a:r>
            <a:endParaRPr lang="en-NZ" dirty="0"/>
          </a:p>
        </p:txBody>
      </p:sp>
      <p:pic>
        <p:nvPicPr>
          <p:cNvPr id="9" name="Picture 8"/>
          <p:cNvPicPr>
            <a:picLocks noChangeAspect="1"/>
          </p:cNvPicPr>
          <p:nvPr/>
        </p:nvPicPr>
        <p:blipFill rotWithShape="1">
          <a:blip r:embed="rId5"/>
          <a:srcRect l="1266" t="201" r="835" b="769"/>
          <a:stretch/>
        </p:blipFill>
        <p:spPr>
          <a:xfrm rot="399962">
            <a:off x="10459380" y="350249"/>
            <a:ext cx="1388468" cy="19359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2132020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0320" y="2336872"/>
            <a:ext cx="10215905" cy="4476303"/>
          </a:xfrm>
        </p:spPr>
        <p:txBody>
          <a:bodyPr>
            <a:normAutofit/>
          </a:bodyPr>
          <a:lstStyle/>
          <a:p>
            <a:r>
              <a:rPr lang="en-NZ" sz="3600" dirty="0" smtClean="0">
                <a:effectLst>
                  <a:outerShdw blurRad="38100" dist="38100" dir="2700000" algn="tl">
                    <a:srgbClr val="000000">
                      <a:alpha val="43137"/>
                    </a:srgbClr>
                  </a:outerShdw>
                </a:effectLst>
              </a:rPr>
              <a:t>A subtle shift in:</a:t>
            </a:r>
          </a:p>
          <a:p>
            <a:pPr lvl="1">
              <a:buFont typeface="Trebuchet MS" panose="020B0603020202020204" pitchFamily="34" charset="0"/>
              <a:buChar char="-"/>
            </a:pPr>
            <a:r>
              <a:rPr lang="en-NZ" sz="3200" dirty="0" smtClean="0">
                <a:effectLst>
                  <a:outerShdw blurRad="38100" dist="38100" dir="2700000" algn="tl">
                    <a:srgbClr val="000000">
                      <a:alpha val="43137"/>
                    </a:srgbClr>
                  </a:outerShdw>
                </a:effectLst>
              </a:rPr>
              <a:t>Emphasis on encounter with Jesus</a:t>
            </a:r>
          </a:p>
          <a:p>
            <a:pPr lvl="1">
              <a:buFont typeface="Trebuchet MS" panose="020B0603020202020204" pitchFamily="34" charset="0"/>
              <a:buChar char="-"/>
            </a:pPr>
            <a:r>
              <a:rPr lang="en-NZ" sz="3200" dirty="0" smtClean="0">
                <a:effectLst>
                  <a:outerShdw blurRad="38100" dist="38100" dir="2700000" algn="tl">
                    <a:srgbClr val="000000">
                      <a:alpha val="43137"/>
                    </a:srgbClr>
                  </a:outerShdw>
                </a:effectLst>
              </a:rPr>
              <a:t>Encouraging school/parish relationships</a:t>
            </a:r>
          </a:p>
          <a:p>
            <a:pPr lvl="1">
              <a:buFont typeface="Trebuchet MS" panose="020B0603020202020204" pitchFamily="34" charset="0"/>
              <a:buChar char="-"/>
            </a:pPr>
            <a:r>
              <a:rPr lang="en-NZ" sz="3200" dirty="0" smtClean="0">
                <a:effectLst>
                  <a:outerShdw blurRad="38100" dist="38100" dir="2700000" algn="tl">
                    <a:srgbClr val="000000">
                      <a:alpha val="43137"/>
                    </a:srgbClr>
                  </a:outerShdw>
                </a:effectLst>
              </a:rPr>
              <a:t>Children’s spirituality and holiness</a:t>
            </a:r>
          </a:p>
          <a:p>
            <a:pPr lvl="1">
              <a:buFont typeface="Trebuchet MS" panose="020B0603020202020204" pitchFamily="34" charset="0"/>
              <a:buChar char="-"/>
            </a:pPr>
            <a:r>
              <a:rPr lang="en-NZ" sz="3200" dirty="0" smtClean="0">
                <a:effectLst>
                  <a:outerShdw blurRad="38100" dist="38100" dir="2700000" algn="tl">
                    <a:srgbClr val="000000">
                      <a:alpha val="43137"/>
                    </a:srgbClr>
                  </a:outerShdw>
                </a:effectLst>
              </a:rPr>
              <a:t>Lessons to Resources</a:t>
            </a:r>
          </a:p>
          <a:p>
            <a:pPr lvl="1">
              <a:buFont typeface="Trebuchet MS" panose="020B0603020202020204" pitchFamily="34" charset="0"/>
              <a:buChar char="-"/>
            </a:pPr>
            <a:r>
              <a:rPr lang="en-NZ" sz="3200" dirty="0" smtClean="0">
                <a:effectLst>
                  <a:outerShdw blurRad="38100" dist="38100" dir="2700000" algn="tl">
                    <a:srgbClr val="000000">
                      <a:alpha val="43137"/>
                    </a:srgbClr>
                  </a:outerShdw>
                </a:effectLst>
              </a:rPr>
              <a:t>Year Levels to Curriculum Levels</a:t>
            </a:r>
          </a:p>
          <a:p>
            <a:pPr lvl="1">
              <a:buFont typeface="Trebuchet MS" panose="020B0603020202020204" pitchFamily="34" charset="0"/>
              <a:buChar char="-"/>
            </a:pPr>
            <a:r>
              <a:rPr lang="en-NZ" sz="3200" dirty="0" smtClean="0">
                <a:effectLst>
                  <a:outerShdw blurRad="38100" dist="38100" dir="2700000" algn="tl">
                    <a:srgbClr val="000000">
                      <a:alpha val="43137"/>
                    </a:srgbClr>
                  </a:outerShdw>
                </a:effectLst>
              </a:rPr>
              <a:t>Printed books to on-line resources</a:t>
            </a:r>
          </a:p>
          <a:p>
            <a:pPr marL="0" indent="0">
              <a:buNone/>
            </a:pPr>
            <a:endParaRPr lang="en-NZ" sz="3600" dirty="0" smtClean="0">
              <a:effectLst>
                <a:outerShdw blurRad="38100" dist="38100" dir="2700000" algn="tl">
                  <a:srgbClr val="000000">
                    <a:alpha val="43137"/>
                  </a:srgbClr>
                </a:outerShdw>
              </a:effectLst>
            </a:endParaRPr>
          </a:p>
        </p:txBody>
      </p:sp>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t="72841" r="54995"/>
          <a:stretch/>
        </p:blipFill>
        <p:spPr>
          <a:xfrm>
            <a:off x="8726004" y="3947799"/>
            <a:ext cx="3176393" cy="271257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7" name="Title 1"/>
          <p:cNvSpPr>
            <a:spLocks noGrp="1"/>
          </p:cNvSpPr>
          <p:nvPr>
            <p:ph type="title"/>
          </p:nvPr>
        </p:nvSpPr>
        <p:spPr>
          <a:xfrm>
            <a:off x="1415480" y="268274"/>
            <a:ext cx="9217024" cy="1325563"/>
          </a:xfrm>
        </p:spPr>
        <p:txBody>
          <a:bodyPr/>
          <a:lstStyle/>
          <a:p>
            <a:r>
              <a:rPr lang="en-NZ" dirty="0" smtClean="0"/>
              <a:t>Including…</a:t>
            </a:r>
            <a:endParaRPr lang="en-NZ" dirty="0"/>
          </a:p>
        </p:txBody>
      </p:sp>
    </p:spTree>
    <p:extLst>
      <p:ext uri="{BB962C8B-B14F-4D97-AF65-F5344CB8AC3E}">
        <p14:creationId xmlns:p14="http://schemas.microsoft.com/office/powerpoint/2010/main" val="2618208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Effect transition="in" filter="fade">
                                      <p:cBhvr>
                                        <p:cTn id="25"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All Levels – Planning sheets</a:t>
            </a:r>
            <a:endParaRPr lang="en-NZ" dirty="0"/>
          </a:p>
        </p:txBody>
      </p:sp>
      <p:pic>
        <p:nvPicPr>
          <p:cNvPr id="4" name="Picture 3"/>
          <p:cNvPicPr>
            <a:picLocks noChangeAspect="1"/>
          </p:cNvPicPr>
          <p:nvPr/>
        </p:nvPicPr>
        <p:blipFill>
          <a:blip r:embed="rId3"/>
          <a:stretch>
            <a:fillRect/>
          </a:stretch>
        </p:blipFill>
        <p:spPr>
          <a:xfrm>
            <a:off x="695400" y="0"/>
            <a:ext cx="10178462" cy="6858000"/>
          </a:xfrm>
          <a:prstGeom prst="rect">
            <a:avLst/>
          </a:prstGeom>
        </p:spPr>
      </p:pic>
      <p:sp>
        <p:nvSpPr>
          <p:cNvPr id="3" name="Content Placeholder 2"/>
          <p:cNvSpPr>
            <a:spLocks noGrp="1"/>
          </p:cNvSpPr>
          <p:nvPr>
            <p:ph idx="1"/>
          </p:nvPr>
        </p:nvSpPr>
        <p:spPr/>
        <p:txBody>
          <a:bodyPr/>
          <a:lstStyle/>
          <a:p>
            <a:endParaRPr lang="en-NZ" dirty="0"/>
          </a:p>
        </p:txBody>
      </p:sp>
      <p:sp>
        <p:nvSpPr>
          <p:cNvPr id="9" name="Left Arrow 8"/>
          <p:cNvSpPr/>
          <p:nvPr/>
        </p:nvSpPr>
        <p:spPr>
          <a:xfrm>
            <a:off x="2002853" y="3062548"/>
            <a:ext cx="4477407" cy="18648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t>The same Achievement Aims but with new emphases added</a:t>
            </a:r>
            <a:endParaRPr lang="en-NZ" dirty="0"/>
          </a:p>
        </p:txBody>
      </p:sp>
      <p:sp>
        <p:nvSpPr>
          <p:cNvPr id="10" name="Left Arrow 9"/>
          <p:cNvSpPr/>
          <p:nvPr/>
        </p:nvSpPr>
        <p:spPr>
          <a:xfrm>
            <a:off x="4082630" y="758270"/>
            <a:ext cx="4477407" cy="18648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t>Summary of the Achievement Objectives</a:t>
            </a:r>
            <a:endParaRPr lang="en-NZ" dirty="0"/>
          </a:p>
        </p:txBody>
      </p:sp>
      <p:sp>
        <p:nvSpPr>
          <p:cNvPr id="11" name="Oval 10"/>
          <p:cNvSpPr/>
          <p:nvPr/>
        </p:nvSpPr>
        <p:spPr>
          <a:xfrm>
            <a:off x="4076512" y="2220960"/>
            <a:ext cx="4162097" cy="24053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t>All Levels on one page – could be really helpful for whole-school planning</a:t>
            </a:r>
          </a:p>
        </p:txBody>
      </p:sp>
      <p:sp>
        <p:nvSpPr>
          <p:cNvPr id="12" name="Left Arrow 11"/>
          <p:cNvSpPr/>
          <p:nvPr/>
        </p:nvSpPr>
        <p:spPr>
          <a:xfrm>
            <a:off x="3785288" y="3654447"/>
            <a:ext cx="4477407" cy="18648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t>Current Curriculum AAs and AOs indicated </a:t>
            </a:r>
            <a:endParaRPr lang="en-NZ" dirty="0"/>
          </a:p>
        </p:txBody>
      </p:sp>
      <p:sp>
        <p:nvSpPr>
          <p:cNvPr id="13" name="Oval 12"/>
          <p:cNvSpPr/>
          <p:nvPr/>
        </p:nvSpPr>
        <p:spPr>
          <a:xfrm>
            <a:off x="4151784" y="2381407"/>
            <a:ext cx="4162097" cy="24053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t>Original Learning Intentions are cohesive with these AOs but may be reworded by teachers if needed</a:t>
            </a:r>
          </a:p>
          <a:p>
            <a:pPr algn="ctr"/>
            <a:r>
              <a:rPr lang="en-NZ" dirty="0" smtClean="0"/>
              <a:t>(They are used on </a:t>
            </a:r>
            <a:r>
              <a:rPr lang="en-NZ" dirty="0" err="1" smtClean="0"/>
              <a:t>FaithAlive</a:t>
            </a:r>
            <a:r>
              <a:rPr lang="en-NZ" dirty="0" smtClean="0"/>
              <a:t>.)</a:t>
            </a:r>
            <a:endParaRPr lang="en-NZ" dirty="0"/>
          </a:p>
        </p:txBody>
      </p:sp>
      <p:sp>
        <p:nvSpPr>
          <p:cNvPr id="14" name="Left Arrow 13"/>
          <p:cNvSpPr/>
          <p:nvPr/>
        </p:nvSpPr>
        <p:spPr>
          <a:xfrm rot="650777">
            <a:off x="3207128" y="-174148"/>
            <a:ext cx="4477407" cy="1864836"/>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t>Levels </a:t>
            </a:r>
            <a:endParaRPr lang="en-NZ" dirty="0"/>
          </a:p>
        </p:txBody>
      </p:sp>
    </p:spTree>
    <p:extLst>
      <p:ext uri="{BB962C8B-B14F-4D97-AF65-F5344CB8AC3E}">
        <p14:creationId xmlns:p14="http://schemas.microsoft.com/office/powerpoint/2010/main" val="21258347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11"/>
                                        </p:tgtEl>
                                      </p:cBhvr>
                                    </p:animEffect>
                                    <p:set>
                                      <p:cBhvr>
                                        <p:cTn id="16" dur="1" fill="hold">
                                          <p:stCondLst>
                                            <p:cond delay="499"/>
                                          </p:stCondLst>
                                        </p:cTn>
                                        <p:tgtEl>
                                          <p:spTgt spid="11"/>
                                        </p:tgtEl>
                                        <p:attrNameLst>
                                          <p:attrName>style.visibility</p:attrName>
                                        </p:attrNameLst>
                                      </p:cBhvr>
                                      <p:to>
                                        <p:strVal val="hidden"/>
                                      </p:to>
                                    </p:set>
                                  </p:childTnLst>
                                </p:cTn>
                              </p:par>
                              <p:par>
                                <p:cTn id="17" presetID="1" presetClass="entr" presetSubtype="0" fill="hold" grpId="1"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0" nodeType="clickEffect">
                                  <p:stCondLst>
                                    <p:cond delay="0"/>
                                  </p:stCondLst>
                                  <p:childTnLst>
                                    <p:animEffect transition="out" filter="fade">
                                      <p:cBhvr>
                                        <p:cTn id="22" dur="500"/>
                                        <p:tgtEl>
                                          <p:spTgt spid="14"/>
                                        </p:tgtEl>
                                      </p:cBhvr>
                                    </p:animEffect>
                                    <p:set>
                                      <p:cBhvr>
                                        <p:cTn id="23" dur="1" fill="hold">
                                          <p:stCondLst>
                                            <p:cond delay="499"/>
                                          </p:stCondLst>
                                        </p:cTn>
                                        <p:tgtEl>
                                          <p:spTgt spid="14"/>
                                        </p:tgtEl>
                                        <p:attrNameLst>
                                          <p:attrName>style.visibility</p:attrName>
                                        </p:attrNameLst>
                                      </p:cBhvr>
                                      <p:to>
                                        <p:strVal val="hidden"/>
                                      </p:to>
                                    </p:set>
                                  </p:childTnLst>
                                </p:cTn>
                              </p:par>
                              <p:par>
                                <p:cTn id="24" presetID="1" presetClass="entr" presetSubtype="0" fill="hold" grpId="1" nodeType="with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grpId="0" nodeType="clickEffect">
                                  <p:stCondLst>
                                    <p:cond delay="0"/>
                                  </p:stCondLst>
                                  <p:childTnLst>
                                    <p:animEffect transition="out" filter="fade">
                                      <p:cBhvr>
                                        <p:cTn id="29" dur="500"/>
                                        <p:tgtEl>
                                          <p:spTgt spid="9"/>
                                        </p:tgtEl>
                                      </p:cBhvr>
                                    </p:animEffect>
                                    <p:set>
                                      <p:cBhvr>
                                        <p:cTn id="30" dur="1" fill="hold">
                                          <p:stCondLst>
                                            <p:cond delay="499"/>
                                          </p:stCondLst>
                                        </p:cTn>
                                        <p:tgtEl>
                                          <p:spTgt spid="9"/>
                                        </p:tgtEl>
                                        <p:attrNameLst>
                                          <p:attrName>style.visibility</p:attrName>
                                        </p:attrNameLst>
                                      </p:cBhvr>
                                      <p:to>
                                        <p:strVal val="hidden"/>
                                      </p:to>
                                    </p:set>
                                  </p:childTnLst>
                                </p:cTn>
                              </p:par>
                              <p:par>
                                <p:cTn id="31" presetID="1" presetClass="entr" presetSubtype="0" fill="hold" grpId="1"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0" nodeType="clickEffect">
                                  <p:stCondLst>
                                    <p:cond delay="0"/>
                                  </p:stCondLst>
                                  <p:childTnLst>
                                    <p:animEffect transition="out" filter="fade">
                                      <p:cBhvr>
                                        <p:cTn id="36" dur="500"/>
                                        <p:tgtEl>
                                          <p:spTgt spid="10"/>
                                        </p:tgtEl>
                                      </p:cBhvr>
                                    </p:animEffect>
                                    <p:set>
                                      <p:cBhvr>
                                        <p:cTn id="37" dur="1" fill="hold">
                                          <p:stCondLst>
                                            <p:cond delay="499"/>
                                          </p:stCondLst>
                                        </p:cTn>
                                        <p:tgtEl>
                                          <p:spTgt spid="10"/>
                                        </p:tgtEl>
                                        <p:attrNameLst>
                                          <p:attrName>style.visibility</p:attrName>
                                        </p:attrNameLst>
                                      </p:cBhvr>
                                      <p:to>
                                        <p:strVal val="hidden"/>
                                      </p:to>
                                    </p:set>
                                  </p:childTnLst>
                                </p:cTn>
                              </p:par>
                              <p:par>
                                <p:cTn id="38" presetID="1" presetClass="entr" presetSubtype="0" fill="hold" grpId="1" nodeType="withEffect">
                                  <p:stCondLst>
                                    <p:cond delay="0"/>
                                  </p:stCondLst>
                                  <p:childTnLst>
                                    <p:set>
                                      <p:cBhvr>
                                        <p:cTn id="39" dur="1" fill="hold">
                                          <p:stCondLst>
                                            <p:cond delay="0"/>
                                          </p:stCondLst>
                                        </p:cTn>
                                        <p:tgtEl>
                                          <p:spTgt spid="1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12"/>
                                        </p:tgtEl>
                                      </p:cBhvr>
                                    </p:animEffect>
                                    <p:set>
                                      <p:cBhvr>
                                        <p:cTn id="44" dur="1" fill="hold">
                                          <p:stCondLst>
                                            <p:cond delay="499"/>
                                          </p:stCondLst>
                                        </p:cTn>
                                        <p:tgtEl>
                                          <p:spTgt spid="12"/>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Strands and Modules by Level</a:t>
            </a:r>
            <a:endParaRPr lang="en-NZ" dirty="0"/>
          </a:p>
        </p:txBody>
      </p:sp>
      <p:pic>
        <p:nvPicPr>
          <p:cNvPr id="4" name="Picture 3"/>
          <p:cNvPicPr>
            <a:picLocks noChangeAspect="1"/>
          </p:cNvPicPr>
          <p:nvPr/>
        </p:nvPicPr>
        <p:blipFill>
          <a:blip r:embed="rId3"/>
          <a:stretch>
            <a:fillRect/>
          </a:stretch>
        </p:blipFill>
        <p:spPr>
          <a:xfrm>
            <a:off x="1003784" y="0"/>
            <a:ext cx="10184432" cy="6858000"/>
          </a:xfrm>
          <a:prstGeom prst="rect">
            <a:avLst/>
          </a:prstGeom>
        </p:spPr>
      </p:pic>
      <p:sp>
        <p:nvSpPr>
          <p:cNvPr id="6" name="Oval 5"/>
          <p:cNvSpPr/>
          <p:nvPr/>
        </p:nvSpPr>
        <p:spPr>
          <a:xfrm>
            <a:off x="2063552" y="1553558"/>
            <a:ext cx="4162097" cy="24053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t>All AOs for one Level</a:t>
            </a:r>
          </a:p>
          <a:p>
            <a:pPr algn="ctr"/>
            <a:r>
              <a:rPr lang="en-NZ" dirty="0" smtClean="0"/>
              <a:t>(To be covered over </a:t>
            </a:r>
            <a:br>
              <a:rPr lang="en-NZ" dirty="0" smtClean="0"/>
            </a:br>
            <a:r>
              <a:rPr lang="en-NZ" b="1" dirty="0" smtClean="0"/>
              <a:t>two years</a:t>
            </a:r>
            <a:r>
              <a:rPr lang="en-NZ" dirty="0" smtClean="0"/>
              <a:t>)</a:t>
            </a:r>
            <a:endParaRPr lang="en-NZ" dirty="0"/>
          </a:p>
        </p:txBody>
      </p:sp>
      <p:sp>
        <p:nvSpPr>
          <p:cNvPr id="5" name="Oval 4"/>
          <p:cNvSpPr/>
          <p:nvPr/>
        </p:nvSpPr>
        <p:spPr>
          <a:xfrm>
            <a:off x="5447928" y="3573016"/>
            <a:ext cx="4162097" cy="240536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dirty="0" smtClean="0"/>
              <a:t>NB. </a:t>
            </a:r>
            <a:r>
              <a:rPr lang="en-NZ" b="1" dirty="0" smtClean="0"/>
              <a:t>The NZ Bishops still require the ‘minimum hours’ of RE to be taught each week. </a:t>
            </a:r>
            <a:r>
              <a:rPr lang="en-NZ" sz="1400" dirty="0" smtClean="0"/>
              <a:t>(p. 17</a:t>
            </a:r>
            <a:r>
              <a:rPr lang="en-NZ" dirty="0" smtClean="0"/>
              <a:t>)</a:t>
            </a:r>
          </a:p>
          <a:p>
            <a:pPr algn="ctr"/>
            <a:r>
              <a:rPr lang="en-NZ" i="1" dirty="0" smtClean="0"/>
              <a:t>This is about increasing, not diminishing the effectiveness of RE</a:t>
            </a:r>
            <a:endParaRPr lang="en-NZ" i="1" dirty="0"/>
          </a:p>
        </p:txBody>
      </p:sp>
    </p:spTree>
    <p:extLst>
      <p:ext uri="{BB962C8B-B14F-4D97-AF65-F5344CB8AC3E}">
        <p14:creationId xmlns:p14="http://schemas.microsoft.com/office/powerpoint/2010/main" val="981638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0" presetClass="exit" presetSubtype="0" fill="hold" grpId="1" nodeType="click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grpId="1" nodeType="clickEffect">
                                  <p:stCondLst>
                                    <p:cond delay="0"/>
                                  </p:stCondLst>
                                  <p:childTnLst>
                                    <p:animEffect transition="out" filter="fade">
                                      <p:cBhvr>
                                        <p:cTn id="22" dur="500"/>
                                        <p:tgtEl>
                                          <p:spTgt spid="5"/>
                                        </p:tgtEl>
                                      </p:cBhvr>
                                    </p:animEffect>
                                    <p:set>
                                      <p:cBhvr>
                                        <p:cTn id="23"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5" grpId="0" animBg="1"/>
      <p:bldP spid="5" grpId="1"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Finally, the REBD -  Spirituality</a:t>
            </a:r>
            <a:endParaRPr lang="en-NZ" dirty="0"/>
          </a:p>
        </p:txBody>
      </p:sp>
      <p:pic>
        <p:nvPicPr>
          <p:cNvPr id="6" name="Content Placeholder 5"/>
          <p:cNvPicPr>
            <a:picLocks noGrp="1" noChangeAspect="1"/>
          </p:cNvPicPr>
          <p:nvPr>
            <p:ph idx="1"/>
          </p:nvPr>
        </p:nvPicPr>
        <p:blipFill rotWithShape="1">
          <a:blip r:embed="rId3">
            <a:extLst>
              <a:ext uri="{28A0092B-C50C-407E-A947-70E740481C1C}">
                <a14:useLocalDpi xmlns:a14="http://schemas.microsoft.com/office/drawing/2010/main" val="0"/>
              </a:ext>
            </a:extLst>
          </a:blip>
          <a:srcRect l="56975" b="74223"/>
          <a:stretch/>
        </p:blipFill>
        <p:spPr>
          <a:xfrm>
            <a:off x="9863126" y="4843853"/>
            <a:ext cx="2144111" cy="181784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83310" y="2216430"/>
            <a:ext cx="2608690" cy="2292689"/>
          </a:xfrm>
          <a:prstGeom prst="rect">
            <a:avLst/>
          </a:prstGeom>
        </p:spPr>
      </p:pic>
      <p:sp>
        <p:nvSpPr>
          <p:cNvPr id="7" name="Content Placeholder 2"/>
          <p:cNvSpPr txBox="1">
            <a:spLocks/>
          </p:cNvSpPr>
          <p:nvPr/>
        </p:nvSpPr>
        <p:spPr>
          <a:xfrm>
            <a:off x="680320" y="2336872"/>
            <a:ext cx="10215905" cy="447630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effectLst>
                  <a:outerShdw blurRad="228600" algn="ctr" rotWithShape="0">
                    <a:prstClr val="black">
                      <a:alpha val="53000"/>
                    </a:prstClr>
                  </a:outerShdw>
                </a:effectLst>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effectLst>
                  <a:outerShdw blurRad="228600" algn="ctr" rotWithShape="0">
                    <a:prstClr val="black">
                      <a:alpha val="53000"/>
                    </a:prstClr>
                  </a:outerShdw>
                </a:effectLst>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effectLst>
                  <a:outerShdw blurRad="228600" algn="ctr" rotWithShape="0">
                    <a:prstClr val="black">
                      <a:alpha val="53000"/>
                    </a:prstClr>
                  </a:outerShdw>
                </a:effectLst>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effectLst>
                  <a:outerShdw blurRad="228600" algn="ctr" rotWithShape="0">
                    <a:prstClr val="black">
                      <a:alpha val="53000"/>
                    </a:prstClr>
                  </a:outerShdw>
                </a:effectLst>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a:lstStyle>
          <a:p>
            <a:r>
              <a:rPr lang="en-NZ" sz="3200" dirty="0" smtClean="0">
                <a:effectLst>
                  <a:outerShdw blurRad="38100" dist="38100" dir="2700000" algn="tl">
                    <a:srgbClr val="000000">
                      <a:alpha val="43137"/>
                    </a:srgbClr>
                  </a:outerShdw>
                </a:effectLst>
              </a:rPr>
              <a:t>Spirituality is the action of knowledge (Theology) </a:t>
            </a:r>
            <a:br>
              <a:rPr lang="en-NZ" sz="3200" dirty="0" smtClean="0">
                <a:effectLst>
                  <a:outerShdw blurRad="38100" dist="38100" dir="2700000" algn="tl">
                    <a:srgbClr val="000000">
                      <a:alpha val="43137"/>
                    </a:srgbClr>
                  </a:outerShdw>
                </a:effectLst>
              </a:rPr>
            </a:br>
            <a:r>
              <a:rPr lang="en-NZ" sz="3200" dirty="0" smtClean="0">
                <a:effectLst>
                  <a:outerShdw blurRad="38100" dist="38100" dir="2700000" algn="tl">
                    <a:srgbClr val="000000">
                      <a:alpha val="43137"/>
                    </a:srgbClr>
                  </a:outerShdw>
                </a:effectLst>
              </a:rPr>
              <a:t>and experience coming together. </a:t>
            </a:r>
            <a:r>
              <a:rPr lang="en-NZ" sz="1800" dirty="0" smtClean="0">
                <a:effectLst>
                  <a:outerShdw blurRad="38100" dist="38100" dir="2700000" algn="tl">
                    <a:srgbClr val="000000">
                      <a:alpha val="43137"/>
                    </a:srgbClr>
                  </a:outerShdw>
                </a:effectLst>
              </a:rPr>
              <a:t>(p. 6)</a:t>
            </a:r>
          </a:p>
          <a:p>
            <a:r>
              <a:rPr lang="en-NZ" sz="3200" dirty="0" smtClean="0">
                <a:effectLst>
                  <a:outerShdw blurRad="38100" dist="38100" dir="2700000" algn="tl">
                    <a:srgbClr val="000000">
                      <a:alpha val="43137"/>
                    </a:srgbClr>
                  </a:outerShdw>
                </a:effectLst>
              </a:rPr>
              <a:t>It is a word claimed by secular society as distinct</a:t>
            </a:r>
            <a:br>
              <a:rPr lang="en-NZ" sz="3200" dirty="0" smtClean="0">
                <a:effectLst>
                  <a:outerShdw blurRad="38100" dist="38100" dir="2700000" algn="tl">
                    <a:srgbClr val="000000">
                      <a:alpha val="43137"/>
                    </a:srgbClr>
                  </a:outerShdw>
                </a:effectLst>
              </a:rPr>
            </a:br>
            <a:r>
              <a:rPr lang="en-NZ" sz="3200" dirty="0" smtClean="0">
                <a:effectLst>
                  <a:outerShdw blurRad="38100" dist="38100" dir="2700000" algn="tl">
                    <a:srgbClr val="000000">
                      <a:alpha val="43137"/>
                    </a:srgbClr>
                  </a:outerShdw>
                </a:effectLst>
              </a:rPr>
              <a:t>from Religion. But, this is far from accurate.</a:t>
            </a:r>
          </a:p>
          <a:p>
            <a:r>
              <a:rPr lang="en-NZ" sz="3200" dirty="0" smtClean="0">
                <a:effectLst>
                  <a:outerShdw blurRad="38100" dist="38100" dir="2700000" algn="tl">
                    <a:srgbClr val="000000">
                      <a:alpha val="43137"/>
                    </a:srgbClr>
                  </a:outerShdw>
                </a:effectLst>
              </a:rPr>
              <a:t>Spirituality in our schools is oriented towards</a:t>
            </a:r>
            <a:br>
              <a:rPr lang="en-NZ" sz="3200" dirty="0" smtClean="0">
                <a:effectLst>
                  <a:outerShdw blurRad="38100" dist="38100" dir="2700000" algn="tl">
                    <a:srgbClr val="000000">
                      <a:alpha val="43137"/>
                    </a:srgbClr>
                  </a:outerShdw>
                </a:effectLst>
              </a:rPr>
            </a:br>
            <a:r>
              <a:rPr lang="en-NZ" sz="3200" dirty="0" smtClean="0">
                <a:effectLst>
                  <a:outerShdw blurRad="38100" dist="38100" dir="2700000" algn="tl">
                    <a:srgbClr val="000000">
                      <a:alpha val="43137"/>
                    </a:srgbClr>
                  </a:outerShdw>
                </a:effectLst>
              </a:rPr>
              <a:t>Jesus.</a:t>
            </a:r>
          </a:p>
          <a:p>
            <a:r>
              <a:rPr lang="en-NZ" sz="3200" dirty="0" smtClean="0">
                <a:effectLst>
                  <a:outerShdw blurRad="38100" dist="38100" dir="2700000" algn="tl">
                    <a:srgbClr val="000000">
                      <a:alpha val="43137"/>
                    </a:srgbClr>
                  </a:outerShdw>
                </a:effectLst>
              </a:rPr>
              <a:t>It needs to be deeply nurtured and modelled</a:t>
            </a:r>
            <a:br>
              <a:rPr lang="en-NZ" sz="3200" dirty="0" smtClean="0">
                <a:effectLst>
                  <a:outerShdw blurRad="38100" dist="38100" dir="2700000" algn="tl">
                    <a:srgbClr val="000000">
                      <a:alpha val="43137"/>
                    </a:srgbClr>
                  </a:outerShdw>
                </a:effectLst>
              </a:rPr>
            </a:br>
            <a:r>
              <a:rPr lang="en-NZ" sz="3200" dirty="0" smtClean="0">
                <a:effectLst>
                  <a:outerShdw blurRad="38100" dist="38100" dir="2700000" algn="tl">
                    <a:srgbClr val="000000">
                      <a:alpha val="43137"/>
                    </a:srgbClr>
                  </a:outerShdw>
                </a:effectLst>
              </a:rPr>
              <a:t>by teachers.</a:t>
            </a:r>
          </a:p>
          <a:p>
            <a:endParaRPr lang="en-NZ" sz="3200" dirty="0" smtClean="0">
              <a:effectLst>
                <a:outerShdw blurRad="38100" dist="38100" dir="2700000" algn="tl">
                  <a:srgbClr val="000000">
                    <a:alpha val="43137"/>
                  </a:srgbClr>
                </a:outerShdw>
              </a:effectLst>
            </a:endParaRPr>
          </a:p>
          <a:p>
            <a:endParaRPr lang="en-NZ" sz="3200" dirty="0" smtClean="0">
              <a:effectLst>
                <a:outerShdw blurRad="38100" dist="38100" dir="2700000" algn="tl">
                  <a:srgbClr val="000000">
                    <a:alpha val="43137"/>
                  </a:srgbClr>
                </a:outerShdw>
              </a:effectLst>
            </a:endParaRPr>
          </a:p>
        </p:txBody>
      </p:sp>
      <p:grpSp>
        <p:nvGrpSpPr>
          <p:cNvPr id="8" name="Group 7"/>
          <p:cNvGrpSpPr/>
          <p:nvPr/>
        </p:nvGrpSpPr>
        <p:grpSpPr>
          <a:xfrm>
            <a:off x="0" y="980728"/>
            <a:ext cx="9977887" cy="5952944"/>
            <a:chOff x="0" y="205267"/>
            <a:chExt cx="9023927" cy="6767944"/>
          </a:xfrm>
        </p:grpSpPr>
        <p:pic>
          <p:nvPicPr>
            <p:cNvPr id="9" name="Picture 2" descr="Image result for business card blan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05267"/>
              <a:ext cx="9023927" cy="676794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3225785" y="1290815"/>
              <a:ext cx="4689563" cy="3464142"/>
            </a:xfrm>
            <a:prstGeom prst="rect">
              <a:avLst/>
            </a:prstGeom>
            <a:noFill/>
          </p:spPr>
          <p:txBody>
            <a:bodyPr wrap="square" rtlCol="0">
              <a:spAutoFit/>
            </a:bodyPr>
            <a:lstStyle/>
            <a:p>
              <a:pPr algn="ctr"/>
              <a:r>
                <a:rPr lang="en-NZ" sz="4800" dirty="0" smtClean="0">
                  <a:solidFill>
                    <a:prstClr val="black"/>
                  </a:solidFill>
                </a:rPr>
                <a:t>What does your school do </a:t>
              </a:r>
              <a:r>
                <a:rPr lang="en-NZ" sz="4800" dirty="0" smtClean="0">
                  <a:solidFill>
                    <a:prstClr val="black"/>
                  </a:solidFill>
                  <a:effectLst>
                    <a:outerShdw blurRad="38100" dist="38100" dir="2700000" algn="tl">
                      <a:srgbClr val="000000">
                        <a:alpha val="43137"/>
                      </a:srgbClr>
                    </a:outerShdw>
                  </a:effectLst>
                </a:rPr>
                <a:t>really well</a:t>
              </a:r>
              <a:r>
                <a:rPr lang="en-NZ" sz="4800" dirty="0" smtClean="0">
                  <a:solidFill>
                    <a:prstClr val="black"/>
                  </a:solidFill>
                </a:rPr>
                <a:t> to nurture Spirituality?</a:t>
              </a:r>
              <a:endParaRPr lang="en-NZ" sz="4800" dirty="0">
                <a:solidFill>
                  <a:prstClr val="black"/>
                </a:solidFill>
              </a:endParaRPr>
            </a:p>
          </p:txBody>
        </p:sp>
      </p:grpSp>
      <p:sp>
        <p:nvSpPr>
          <p:cNvPr id="11" name="Rectangle 10"/>
          <p:cNvSpPr/>
          <p:nvPr/>
        </p:nvSpPr>
        <p:spPr>
          <a:xfrm rot="16200000">
            <a:off x="5978343" y="-5836786"/>
            <a:ext cx="236816" cy="12031342"/>
          </a:xfrm>
          <a:prstGeom prst="rect">
            <a:avLst/>
          </a:prstGeom>
        </p:spPr>
        <p:style>
          <a:lnRef idx="3">
            <a:schemeClr val="lt1"/>
          </a:lnRef>
          <a:fillRef idx="1">
            <a:schemeClr val="accent1"/>
          </a:fillRef>
          <a:effectRef idx="1">
            <a:schemeClr val="accent1"/>
          </a:effectRef>
          <a:fontRef idx="minor">
            <a:schemeClr val="lt1"/>
          </a:fontRef>
        </p:style>
        <p:txBody>
          <a:bodyPr vert="vert" rtlCol="0" anchor="ctr"/>
          <a:lstStyle/>
          <a:p>
            <a:r>
              <a:rPr lang="en-NZ" sz="1600" dirty="0" smtClean="0">
                <a:solidFill>
                  <a:schemeClr val="bg2">
                    <a:lumMod val="20000"/>
                    <a:lumOff val="80000"/>
                  </a:schemeClr>
                </a:solidFill>
              </a:rPr>
              <a:t>2 Minutes</a:t>
            </a:r>
          </a:p>
        </p:txBody>
      </p:sp>
      <p:sp>
        <p:nvSpPr>
          <p:cNvPr id="12" name="Cloud Callout 11"/>
          <p:cNvSpPr/>
          <p:nvPr/>
        </p:nvSpPr>
        <p:spPr>
          <a:xfrm>
            <a:off x="120504" y="593944"/>
            <a:ext cx="3783724" cy="2342306"/>
          </a:xfrm>
          <a:prstGeom prst="cloudCallout">
            <a:avLst>
              <a:gd name="adj1" fmla="val 38453"/>
              <a:gd name="adj2" fmla="val 5634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3200" dirty="0" smtClean="0"/>
              <a:t>Children?</a:t>
            </a:r>
            <a:endParaRPr lang="en-NZ" sz="3200" dirty="0"/>
          </a:p>
        </p:txBody>
      </p:sp>
      <p:sp>
        <p:nvSpPr>
          <p:cNvPr id="13" name="Cloud Callout 12"/>
          <p:cNvSpPr/>
          <p:nvPr/>
        </p:nvSpPr>
        <p:spPr>
          <a:xfrm>
            <a:off x="7907582" y="376656"/>
            <a:ext cx="3783724" cy="2342306"/>
          </a:xfrm>
          <a:prstGeom prst="cloudCallout">
            <a:avLst>
              <a:gd name="adj1" fmla="val -32499"/>
              <a:gd name="adj2" fmla="val 5980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3200" dirty="0" smtClean="0"/>
              <a:t>Staff?</a:t>
            </a:r>
            <a:endParaRPr lang="en-NZ" sz="3200" dirty="0"/>
          </a:p>
        </p:txBody>
      </p:sp>
      <p:sp>
        <p:nvSpPr>
          <p:cNvPr id="14" name="Cloud Callout 13"/>
          <p:cNvSpPr/>
          <p:nvPr/>
        </p:nvSpPr>
        <p:spPr>
          <a:xfrm>
            <a:off x="70178" y="3836312"/>
            <a:ext cx="3783724" cy="2342306"/>
          </a:xfrm>
          <a:prstGeom prst="cloudCallout">
            <a:avLst>
              <a:gd name="adj1" fmla="val 58929"/>
              <a:gd name="adj2" fmla="val -244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3200" dirty="0" err="1" smtClean="0"/>
              <a:t>Whānau</a:t>
            </a:r>
            <a:r>
              <a:rPr lang="en-NZ" sz="3200" dirty="0" smtClean="0"/>
              <a:t>?</a:t>
            </a:r>
            <a:endParaRPr lang="en-NZ" sz="3200" dirty="0"/>
          </a:p>
        </p:txBody>
      </p:sp>
    </p:spTree>
    <p:extLst>
      <p:ext uri="{BB962C8B-B14F-4D97-AF65-F5344CB8AC3E}">
        <p14:creationId xmlns:p14="http://schemas.microsoft.com/office/powerpoint/2010/main" val="967614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500" fill="hold"/>
                                        <p:tgtEl>
                                          <p:spTgt spid="8"/>
                                        </p:tgtEl>
                                        <p:attrNameLst>
                                          <p:attrName>ppt_x</p:attrName>
                                        </p:attrNameLst>
                                      </p:cBhvr>
                                      <p:tavLst>
                                        <p:tav tm="0">
                                          <p:val>
                                            <p:strVal val="#ppt_x"/>
                                          </p:val>
                                        </p:tav>
                                        <p:tav tm="100000">
                                          <p:val>
                                            <p:strVal val="#ppt_x"/>
                                          </p:val>
                                        </p:tav>
                                      </p:tavLst>
                                    </p:anim>
                                    <p:anim calcmode="lin" valueType="num">
                                      <p:cBhvr additive="base">
                                        <p:cTn id="28" dur="500" fill="hold"/>
                                        <p:tgtEl>
                                          <p:spTgt spid="8"/>
                                        </p:tgtEl>
                                        <p:attrNameLst>
                                          <p:attrName>ppt_y</p:attrName>
                                        </p:attrNameLst>
                                      </p:cBhvr>
                                      <p:tavLst>
                                        <p:tav tm="0">
                                          <p:val>
                                            <p:strVal val="1+#ppt_h/2"/>
                                          </p:val>
                                        </p:tav>
                                        <p:tav tm="100000">
                                          <p:val>
                                            <p:strVal val="#ppt_y"/>
                                          </p:val>
                                        </p:tav>
                                      </p:tavLst>
                                    </p:anim>
                                  </p:childTnLst>
                                </p:cTn>
                              </p:par>
                              <p:par>
                                <p:cTn id="29" presetID="10" presetClass="entr" presetSubtype="0" fill="hold" grpId="1"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500"/>
                            </p:stCondLst>
                            <p:childTnLst>
                              <p:par>
                                <p:cTn id="33" presetID="22" presetClass="exit" presetSubtype="2" fill="hold" grpId="0" nodeType="afterEffect">
                                  <p:stCondLst>
                                    <p:cond delay="0"/>
                                  </p:stCondLst>
                                  <p:childTnLst>
                                    <p:animEffect transition="out" filter="wipe(right)">
                                      <p:cBhvr>
                                        <p:cTn id="34" dur="120000"/>
                                        <p:tgtEl>
                                          <p:spTgt spid="11"/>
                                        </p:tgtEl>
                                      </p:cBhvr>
                                    </p:animEffect>
                                    <p:set>
                                      <p:cBhvr>
                                        <p:cTn id="35" dur="1" fill="hold">
                                          <p:stCondLst>
                                            <p:cond delay="119999"/>
                                          </p:stCondLst>
                                        </p:cTn>
                                        <p:tgtEl>
                                          <p:spTgt spid="1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500"/>
                                        <p:tgtEl>
                                          <p:spTgt spid="12"/>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1" grpId="0" animBg="1"/>
      <p:bldP spid="11" grpId="1" animBg="1"/>
      <p:bldP spid="12" grpId="0" animBg="1"/>
      <p:bldP spid="13" grpId="0" animBg="1"/>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NZ" dirty="0" smtClean="0">
                <a:solidFill>
                  <a:srgbClr val="007854"/>
                </a:solidFill>
              </a:rPr>
              <a:t>Session </a:t>
            </a:r>
            <a:r>
              <a:rPr lang="en-NZ" dirty="0"/>
              <a:t>2</a:t>
            </a:r>
            <a:r>
              <a:rPr lang="en-NZ" dirty="0" smtClean="0">
                <a:solidFill>
                  <a:srgbClr val="007854"/>
                </a:solidFill>
              </a:rPr>
              <a:t> - Overview</a:t>
            </a:r>
            <a:endParaRPr lang="en-NZ" dirty="0">
              <a:solidFill>
                <a:srgbClr val="007854"/>
              </a:solidFill>
            </a:endParaRPr>
          </a:p>
        </p:txBody>
      </p:sp>
      <p:sp>
        <p:nvSpPr>
          <p:cNvPr id="2" name="Content Placeholder 1"/>
          <p:cNvSpPr>
            <a:spLocks noGrp="1"/>
          </p:cNvSpPr>
          <p:nvPr>
            <p:ph idx="1"/>
          </p:nvPr>
        </p:nvSpPr>
        <p:spPr>
          <a:xfrm>
            <a:off x="838200" y="2204865"/>
            <a:ext cx="7562056" cy="3972098"/>
          </a:xfrm>
        </p:spPr>
        <p:txBody>
          <a:bodyPr/>
          <a:lstStyle/>
          <a:p>
            <a:pPr marL="0" indent="0">
              <a:buNone/>
            </a:pPr>
            <a:r>
              <a:rPr lang="en-NZ" dirty="0"/>
              <a:t>At the end of this session, teachers will </a:t>
            </a:r>
            <a:r>
              <a:rPr lang="en-NZ" dirty="0" smtClean="0"/>
              <a:t>have re-visited some understandings of </a:t>
            </a:r>
          </a:p>
          <a:p>
            <a:r>
              <a:rPr lang="en-NZ" dirty="0" smtClean="0">
                <a:solidFill>
                  <a:srgbClr val="025198"/>
                </a:solidFill>
              </a:rPr>
              <a:t>Catholic </a:t>
            </a:r>
            <a:r>
              <a:rPr lang="en-NZ" dirty="0">
                <a:solidFill>
                  <a:srgbClr val="025198"/>
                </a:solidFill>
              </a:rPr>
              <a:t>Schools</a:t>
            </a:r>
            <a:r>
              <a:rPr lang="en-NZ" dirty="0" smtClean="0"/>
              <a:t>, </a:t>
            </a:r>
          </a:p>
          <a:p>
            <a:r>
              <a:rPr lang="en-NZ" dirty="0" smtClean="0">
                <a:solidFill>
                  <a:srgbClr val="FFC000"/>
                </a:solidFill>
              </a:rPr>
              <a:t>Religious Education </a:t>
            </a:r>
            <a:r>
              <a:rPr lang="en-NZ" dirty="0" smtClean="0"/>
              <a:t>&amp; </a:t>
            </a:r>
          </a:p>
          <a:p>
            <a:r>
              <a:rPr lang="en-NZ" dirty="0" smtClean="0">
                <a:solidFill>
                  <a:srgbClr val="7030A0"/>
                </a:solidFill>
              </a:rPr>
              <a:t>Spirituality</a:t>
            </a:r>
            <a:r>
              <a:rPr lang="en-NZ" dirty="0" smtClean="0"/>
              <a:t> </a:t>
            </a:r>
          </a:p>
          <a:p>
            <a:pPr marL="0" indent="0">
              <a:buNone/>
            </a:pPr>
            <a:r>
              <a:rPr lang="en-NZ" dirty="0" smtClean="0"/>
              <a:t>as woven throughout the </a:t>
            </a:r>
            <a:r>
              <a:rPr lang="en-NZ" dirty="0" smtClean="0">
                <a:solidFill>
                  <a:srgbClr val="007854"/>
                </a:solidFill>
              </a:rPr>
              <a:t>Religious </a:t>
            </a:r>
            <a:r>
              <a:rPr lang="en-NZ" dirty="0">
                <a:solidFill>
                  <a:srgbClr val="007854"/>
                </a:solidFill>
              </a:rPr>
              <a:t>Education Bridging </a:t>
            </a:r>
            <a:r>
              <a:rPr lang="en-NZ" dirty="0" smtClean="0">
                <a:solidFill>
                  <a:srgbClr val="007854"/>
                </a:solidFill>
              </a:rPr>
              <a:t>Document.</a:t>
            </a:r>
            <a:endParaRPr lang="en-NZ" dirty="0"/>
          </a:p>
        </p:txBody>
      </p:sp>
      <p:pic>
        <p:nvPicPr>
          <p:cNvPr id="9" name="Picture 8"/>
          <p:cNvPicPr>
            <a:picLocks noChangeAspect="1"/>
          </p:cNvPicPr>
          <p:nvPr/>
        </p:nvPicPr>
        <p:blipFill rotWithShape="1">
          <a:blip r:embed="rId3"/>
          <a:srcRect l="1266" t="201" r="835" b="769"/>
          <a:stretch/>
        </p:blipFill>
        <p:spPr>
          <a:xfrm rot="399962">
            <a:off x="9646547" y="1094998"/>
            <a:ext cx="2142803" cy="29877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grpSp>
        <p:nvGrpSpPr>
          <p:cNvPr id="5" name="Group 4"/>
          <p:cNvGrpSpPr/>
          <p:nvPr/>
        </p:nvGrpSpPr>
        <p:grpSpPr>
          <a:xfrm flipH="1">
            <a:off x="2084006" y="980726"/>
            <a:ext cx="10107994" cy="5952944"/>
            <a:chOff x="0" y="205267"/>
            <a:chExt cx="9023927" cy="6767944"/>
          </a:xfrm>
        </p:grpSpPr>
        <p:pic>
          <p:nvPicPr>
            <p:cNvPr id="6" name="Picture 2" descr="Image result for business card blank"/>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205267"/>
              <a:ext cx="9023927" cy="676794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263721" y="1897916"/>
              <a:ext cx="4689563" cy="2204454"/>
            </a:xfrm>
            <a:prstGeom prst="rect">
              <a:avLst/>
            </a:prstGeom>
            <a:noFill/>
          </p:spPr>
          <p:txBody>
            <a:bodyPr wrap="square" rtlCol="0">
              <a:spAutoFit/>
            </a:bodyPr>
            <a:lstStyle/>
            <a:p>
              <a:r>
                <a:rPr lang="en-NZ" sz="4000" dirty="0" smtClean="0">
                  <a:solidFill>
                    <a:srgbClr val="007854"/>
                  </a:solidFill>
                  <a:effectLst>
                    <a:outerShdw blurRad="38100" dist="38100" dir="2700000" algn="tl">
                      <a:srgbClr val="000000">
                        <a:alpha val="43137"/>
                      </a:srgbClr>
                    </a:outerShdw>
                  </a:effectLst>
                </a:rPr>
                <a:t>    YES? </a:t>
              </a:r>
            </a:p>
            <a:p>
              <a:pPr algn="ctr"/>
              <a:r>
                <a:rPr lang="en-NZ" sz="4000" dirty="0" smtClean="0">
                  <a:solidFill>
                    <a:schemeClr val="accent4">
                      <a:lumMod val="75000"/>
                    </a:schemeClr>
                  </a:solidFill>
                  <a:effectLst>
                    <a:outerShdw blurRad="38100" dist="38100" dir="2700000" algn="tl">
                      <a:srgbClr val="000000">
                        <a:alpha val="43137"/>
                      </a:srgbClr>
                    </a:outerShdw>
                  </a:effectLst>
                </a:rPr>
                <a:t>(Questions?)</a:t>
              </a:r>
              <a:endParaRPr lang="en-NZ" sz="4000" dirty="0">
                <a:solidFill>
                  <a:schemeClr val="accent4">
                    <a:lumMod val="75000"/>
                  </a:schemeClr>
                </a:solidFill>
                <a:effectLst>
                  <a:outerShdw blurRad="38100" dist="38100" dir="2700000" algn="tl">
                    <a:srgbClr val="000000">
                      <a:alpha val="43137"/>
                    </a:srgbClr>
                  </a:outerShdw>
                </a:effectLst>
              </a:endParaRPr>
            </a:p>
            <a:p>
              <a:pPr algn="r">
                <a:tabLst>
                  <a:tab pos="3948113" algn="l"/>
                </a:tabLst>
              </a:pPr>
              <a:r>
                <a:rPr lang="en-NZ" sz="4000" dirty="0" smtClean="0">
                  <a:solidFill>
                    <a:srgbClr val="007854"/>
                  </a:solidFill>
                  <a:effectLst>
                    <a:outerShdw blurRad="38100" dist="38100" dir="2700000" algn="tl">
                      <a:srgbClr val="000000">
                        <a:alpha val="43137"/>
                      </a:srgbClr>
                    </a:outerShdw>
                  </a:effectLst>
                </a:rPr>
                <a:t>               NO?	   </a:t>
              </a:r>
              <a:endParaRPr lang="en-NZ" sz="4000" dirty="0">
                <a:solidFill>
                  <a:srgbClr val="007854"/>
                </a:solidFill>
                <a:effectLst>
                  <a:outerShdw blurRad="38100" dist="38100" dir="2700000" algn="tl">
                    <a:srgbClr val="000000">
                      <a:alpha val="43137"/>
                    </a:srgbClr>
                  </a:outerShdw>
                </a:effectLst>
              </a:endParaRPr>
            </a:p>
          </p:txBody>
        </p:sp>
      </p:grpSp>
    </p:spTree>
    <p:extLst>
      <p:ext uri="{BB962C8B-B14F-4D97-AF65-F5344CB8AC3E}">
        <p14:creationId xmlns:p14="http://schemas.microsoft.com/office/powerpoint/2010/main" val="462865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xit" presetSubtype="4" fill="hold" nodeType="clickEffect">
                                  <p:stCondLst>
                                    <p:cond delay="0"/>
                                  </p:stCondLst>
                                  <p:childTnLst>
                                    <p:anim calcmode="lin" valueType="num">
                                      <p:cBhvr additive="base">
                                        <p:cTn id="17" dur="500"/>
                                        <p:tgtEl>
                                          <p:spTgt spid="5"/>
                                        </p:tgtEl>
                                        <p:attrNameLst>
                                          <p:attrName>ppt_x</p:attrName>
                                        </p:attrNameLst>
                                      </p:cBhvr>
                                      <p:tavLst>
                                        <p:tav tm="0">
                                          <p:val>
                                            <p:strVal val="ppt_x"/>
                                          </p:val>
                                        </p:tav>
                                        <p:tav tm="100000">
                                          <p:val>
                                            <p:strVal val="ppt_x"/>
                                          </p:val>
                                        </p:tav>
                                      </p:tavLst>
                                    </p:anim>
                                    <p:anim calcmode="lin" valueType="num">
                                      <p:cBhvr additive="base">
                                        <p:cTn id="18" dur="500"/>
                                        <p:tgtEl>
                                          <p:spTgt spid="5"/>
                                        </p:tgtEl>
                                        <p:attrNameLst>
                                          <p:attrName>ppt_y</p:attrName>
                                        </p:attrNameLst>
                                      </p:cBhvr>
                                      <p:tavLst>
                                        <p:tav tm="0">
                                          <p:val>
                                            <p:strVal val="ppt_y"/>
                                          </p:val>
                                        </p:tav>
                                        <p:tav tm="100000">
                                          <p:val>
                                            <p:strVal val="1+ppt_h/2"/>
                                          </p:val>
                                        </p:tav>
                                      </p:tavLst>
                                    </p:anim>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solidFill>
                  <a:srgbClr val="007854"/>
                </a:solidFill>
              </a:rPr>
              <a:t>He Karakia</a:t>
            </a:r>
            <a:endParaRPr lang="en-NZ" dirty="0">
              <a:solidFill>
                <a:srgbClr val="007854"/>
              </a:solidFill>
            </a:endParaRPr>
          </a:p>
        </p:txBody>
      </p:sp>
      <p:sp>
        <p:nvSpPr>
          <p:cNvPr id="3" name="Content Placeholder 2"/>
          <p:cNvSpPr>
            <a:spLocks noGrp="1"/>
          </p:cNvSpPr>
          <p:nvPr>
            <p:ph idx="1"/>
          </p:nvPr>
        </p:nvSpPr>
        <p:spPr>
          <a:xfrm>
            <a:off x="838200" y="1825624"/>
            <a:ext cx="10730408" cy="5032375"/>
          </a:xfrm>
        </p:spPr>
        <p:txBody>
          <a:bodyPr>
            <a:normAutofit/>
          </a:bodyPr>
          <a:lstStyle/>
          <a:p>
            <a:pPr marL="0" indent="0" algn="ctr">
              <a:buNone/>
            </a:pPr>
            <a:r>
              <a:rPr lang="en-NZ" b="1" dirty="0" smtClean="0"/>
              <a:t>May all who use this curriculum be blessed.</a:t>
            </a:r>
          </a:p>
          <a:p>
            <a:pPr marL="0" indent="0" algn="ctr">
              <a:buNone/>
            </a:pPr>
            <a:r>
              <a:rPr lang="en-NZ" b="1" dirty="0" smtClean="0"/>
              <a:t>In God’s name we turn and call upon</a:t>
            </a:r>
          </a:p>
          <a:p>
            <a:pPr marL="0" indent="0" algn="ctr">
              <a:buNone/>
            </a:pPr>
            <a:r>
              <a:rPr lang="en-NZ" b="1" dirty="0" smtClean="0"/>
              <a:t>The Spirit of the North to surround us, the spirit of the Pacific;</a:t>
            </a:r>
          </a:p>
          <a:p>
            <a:pPr marL="0" indent="0" algn="ctr">
              <a:buNone/>
            </a:pPr>
            <a:r>
              <a:rPr lang="en-NZ" b="1" dirty="0" smtClean="0"/>
              <a:t>The Spirit of the South, the spirit of the Alps;</a:t>
            </a:r>
          </a:p>
          <a:p>
            <a:pPr marL="0" indent="0" algn="ctr">
              <a:buNone/>
            </a:pPr>
            <a:r>
              <a:rPr lang="en-NZ" b="1" dirty="0" smtClean="0"/>
              <a:t>The Spirit of the East, the spirit of sunrise;</a:t>
            </a:r>
          </a:p>
          <a:p>
            <a:pPr marL="0" indent="0" algn="ctr">
              <a:buNone/>
            </a:pPr>
            <a:r>
              <a:rPr lang="en-NZ" b="1" dirty="0" smtClean="0"/>
              <a:t>The Spirit of the West, the spirit of sunset.</a:t>
            </a:r>
          </a:p>
          <a:p>
            <a:pPr marL="0" indent="0" algn="ctr">
              <a:buNone/>
            </a:pPr>
            <a:r>
              <a:rPr lang="en-NZ" b="1" dirty="0" smtClean="0"/>
              <a:t>May the Holy Spirit of God who is present in this land, and in the people of Aotearoa New Zealand surround us all in love and peace.</a:t>
            </a:r>
            <a:endParaRPr lang="en-NZ" dirty="0" smtClean="0"/>
          </a:p>
          <a:p>
            <a:pPr marL="0" indent="0" algn="ctr">
              <a:buNone/>
            </a:pPr>
            <a:endParaRPr lang="en-NZ"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1243437">
            <a:off x="435352" y="400876"/>
            <a:ext cx="1426681" cy="2005638"/>
          </a:xfrm>
          <a:prstGeom prst="rect">
            <a:avLst/>
          </a:prstGeom>
        </p:spPr>
      </p:pic>
    </p:spTree>
    <p:extLst>
      <p:ext uri="{BB962C8B-B14F-4D97-AF65-F5344CB8AC3E}">
        <p14:creationId xmlns:p14="http://schemas.microsoft.com/office/powerpoint/2010/main" val="28365753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solidFill>
                  <a:srgbClr val="007854"/>
                </a:solidFill>
              </a:rPr>
              <a:t>Blessing - Karakia</a:t>
            </a:r>
            <a:endParaRPr lang="en-NZ" dirty="0">
              <a:solidFill>
                <a:srgbClr val="007854"/>
              </a:solidFill>
            </a:endParaRPr>
          </a:p>
        </p:txBody>
      </p:sp>
      <p:sp>
        <p:nvSpPr>
          <p:cNvPr id="3" name="Content Placeholder 2"/>
          <p:cNvSpPr>
            <a:spLocks noGrp="1"/>
          </p:cNvSpPr>
          <p:nvPr>
            <p:ph idx="1"/>
          </p:nvPr>
        </p:nvSpPr>
        <p:spPr>
          <a:xfrm>
            <a:off x="838200" y="1825624"/>
            <a:ext cx="10515600" cy="5032375"/>
          </a:xfrm>
        </p:spPr>
        <p:txBody>
          <a:bodyPr>
            <a:normAutofit/>
          </a:bodyPr>
          <a:lstStyle/>
          <a:p>
            <a:pPr marL="0" indent="0">
              <a:buNone/>
            </a:pPr>
            <a:r>
              <a:rPr lang="en-NZ" b="1" dirty="0"/>
              <a:t>E </a:t>
            </a:r>
            <a:r>
              <a:rPr lang="en-NZ" b="1" dirty="0" err="1"/>
              <a:t>te</a:t>
            </a:r>
            <a:r>
              <a:rPr lang="en-NZ" b="1" dirty="0"/>
              <a:t> </a:t>
            </a:r>
            <a:r>
              <a:rPr lang="en-NZ" b="1" dirty="0" err="1"/>
              <a:t>Atua</a:t>
            </a:r>
            <a:r>
              <a:rPr lang="en-NZ" b="1" dirty="0"/>
              <a:t>, God our loving Father,</a:t>
            </a:r>
          </a:p>
          <a:p>
            <a:pPr marL="0" indent="0">
              <a:buNone/>
            </a:pPr>
            <a:r>
              <a:rPr lang="en-NZ" dirty="0"/>
              <a:t>You gift us with this world and invite us to respond </a:t>
            </a:r>
            <a:r>
              <a:rPr lang="en-NZ" dirty="0" smtClean="0"/>
              <a:t/>
            </a:r>
            <a:br>
              <a:rPr lang="en-NZ" dirty="0" smtClean="0"/>
            </a:br>
            <a:r>
              <a:rPr lang="en-NZ" dirty="0" smtClean="0"/>
              <a:t>with </a:t>
            </a:r>
            <a:r>
              <a:rPr lang="en-NZ" dirty="0"/>
              <a:t>love and wisdom</a:t>
            </a:r>
          </a:p>
          <a:p>
            <a:pPr marL="808038" indent="0">
              <a:buNone/>
            </a:pPr>
            <a:r>
              <a:rPr lang="en-NZ" b="1" dirty="0" err="1"/>
              <a:t>Hehu</a:t>
            </a:r>
            <a:r>
              <a:rPr lang="en-NZ" b="1" dirty="0"/>
              <a:t> </a:t>
            </a:r>
            <a:r>
              <a:rPr lang="en-NZ" b="1" dirty="0" err="1"/>
              <a:t>Karaiti</a:t>
            </a:r>
            <a:r>
              <a:rPr lang="en-NZ" b="1" dirty="0"/>
              <a:t>, Jesus Christ, beloved Son,</a:t>
            </a:r>
          </a:p>
          <a:p>
            <a:pPr marL="808038" indent="0">
              <a:buNone/>
            </a:pPr>
            <a:r>
              <a:rPr lang="en-NZ" dirty="0"/>
              <a:t>You show us how to live and call us to participate in your mission of life</a:t>
            </a:r>
          </a:p>
          <a:p>
            <a:pPr marL="0" indent="0">
              <a:buNone/>
            </a:pPr>
            <a:r>
              <a:rPr lang="en-NZ" b="1" dirty="0"/>
              <a:t>Wairua </a:t>
            </a:r>
            <a:r>
              <a:rPr lang="en-NZ" b="1" dirty="0" err="1"/>
              <a:t>Tapu</a:t>
            </a:r>
            <a:r>
              <a:rPr lang="en-NZ" b="1" dirty="0"/>
              <a:t>, Holy Spirit,</a:t>
            </a:r>
          </a:p>
          <a:p>
            <a:pPr marL="0" indent="0">
              <a:buNone/>
            </a:pPr>
            <a:r>
              <a:rPr lang="en-NZ" dirty="0"/>
              <a:t>You empower us with your will and guide us on our shared journey</a:t>
            </a:r>
            <a:r>
              <a:rPr lang="en-NZ" dirty="0" smtClean="0"/>
              <a:t>.</a:t>
            </a:r>
          </a:p>
          <a:p>
            <a:pPr marL="0" indent="0">
              <a:buNone/>
            </a:pPr>
            <a:endParaRPr lang="en-NZ" dirty="0"/>
          </a:p>
        </p:txBody>
      </p:sp>
      <p:pic>
        <p:nvPicPr>
          <p:cNvPr id="5" name="Picture 4"/>
          <p:cNvPicPr>
            <a:picLocks noChangeAspect="1"/>
          </p:cNvPicPr>
          <p:nvPr/>
        </p:nvPicPr>
        <p:blipFill>
          <a:blip r:embed="rId3"/>
          <a:stretch>
            <a:fillRect/>
          </a:stretch>
        </p:blipFill>
        <p:spPr>
          <a:xfrm>
            <a:off x="9745277" y="1690688"/>
            <a:ext cx="2446723" cy="2160240"/>
          </a:xfrm>
          <a:prstGeom prst="ellipse">
            <a:avLst/>
          </a:prstGeom>
          <a:ln>
            <a:noFill/>
          </a:ln>
          <a:effectLst>
            <a:softEdge rad="112500"/>
          </a:effectLst>
        </p:spPr>
      </p:pic>
    </p:spTree>
    <p:extLst>
      <p:ext uri="{BB962C8B-B14F-4D97-AF65-F5344CB8AC3E}">
        <p14:creationId xmlns:p14="http://schemas.microsoft.com/office/powerpoint/2010/main" val="406576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t>Go Well, God Bless</a:t>
            </a:r>
            <a:endParaRPr lang="en-NZ" dirty="0"/>
          </a:p>
        </p:txBody>
      </p:sp>
      <p:sp>
        <p:nvSpPr>
          <p:cNvPr id="4" name="Rounded Rectangular Callout 3"/>
          <p:cNvSpPr/>
          <p:nvPr/>
        </p:nvSpPr>
        <p:spPr>
          <a:xfrm>
            <a:off x="2207568" y="2420888"/>
            <a:ext cx="7128792" cy="3096344"/>
          </a:xfrm>
          <a:prstGeom prst="wedgeRoundRectCallout">
            <a:avLst>
              <a:gd name="adj1" fmla="val 89688"/>
              <a:gd name="adj2" fmla="val -77641"/>
              <a:gd name="adj3" fmla="val 16667"/>
            </a:avLst>
          </a:prstGeom>
          <a:solidFill>
            <a:srgbClr val="007854"/>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4000" dirty="0"/>
              <a:t>We’d love to get some feedback:</a:t>
            </a:r>
          </a:p>
          <a:p>
            <a:pPr algn="ctr"/>
            <a:r>
              <a:rPr lang="en-NZ" sz="4800" b="1" dirty="0">
                <a:effectLst>
                  <a:outerShdw blurRad="38100" dist="38100" dir="2700000" algn="tl">
                    <a:srgbClr val="000000">
                      <a:alpha val="43137"/>
                    </a:srgbClr>
                  </a:outerShdw>
                </a:effectLst>
              </a:rPr>
              <a:t>www.tinyurl.com/rebdnz</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24392" y="5949280"/>
            <a:ext cx="1551381" cy="541060"/>
          </a:xfrm>
          <a:prstGeom prst="rect">
            <a:avLst/>
          </a:prstGeom>
        </p:spPr>
      </p:pic>
    </p:spTree>
    <p:extLst>
      <p:ext uri="{BB962C8B-B14F-4D97-AF65-F5344CB8AC3E}">
        <p14:creationId xmlns:p14="http://schemas.microsoft.com/office/powerpoint/2010/main" val="30636254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NZ" dirty="0" smtClean="0">
                <a:solidFill>
                  <a:srgbClr val="007854"/>
                </a:solidFill>
              </a:rPr>
              <a:t>Blessing - Karakia</a:t>
            </a:r>
            <a:endParaRPr lang="en-NZ" dirty="0">
              <a:solidFill>
                <a:srgbClr val="007854"/>
              </a:solidFill>
            </a:endParaRPr>
          </a:p>
        </p:txBody>
      </p:sp>
      <p:sp>
        <p:nvSpPr>
          <p:cNvPr id="3" name="Content Placeholder 2"/>
          <p:cNvSpPr>
            <a:spLocks noGrp="1"/>
          </p:cNvSpPr>
          <p:nvPr>
            <p:ph idx="1"/>
          </p:nvPr>
        </p:nvSpPr>
        <p:spPr>
          <a:xfrm>
            <a:off x="838200" y="1825624"/>
            <a:ext cx="10515600" cy="5032375"/>
          </a:xfrm>
        </p:spPr>
        <p:txBody>
          <a:bodyPr>
            <a:normAutofit/>
          </a:bodyPr>
          <a:lstStyle/>
          <a:p>
            <a:pPr marL="0" indent="0">
              <a:buNone/>
            </a:pPr>
            <a:r>
              <a:rPr lang="en-NZ" dirty="0" smtClean="0"/>
              <a:t>Bless </a:t>
            </a:r>
            <a:r>
              <a:rPr lang="en-NZ" dirty="0"/>
              <a:t>the children and </a:t>
            </a:r>
            <a:r>
              <a:rPr lang="en-NZ" dirty="0" err="1"/>
              <a:t>whānau</a:t>
            </a:r>
            <a:r>
              <a:rPr lang="en-NZ" dirty="0"/>
              <a:t> in our parishes and their Catholic school communities</a:t>
            </a:r>
          </a:p>
          <a:p>
            <a:pPr marL="0" indent="0">
              <a:buNone/>
            </a:pPr>
            <a:r>
              <a:rPr lang="en-NZ" dirty="0"/>
              <a:t>Bless all who work in Religious Education in </a:t>
            </a:r>
            <a:r>
              <a:rPr lang="en-NZ" dirty="0" smtClean="0"/>
              <a:t/>
            </a:r>
            <a:br>
              <a:rPr lang="en-NZ" dirty="0" smtClean="0"/>
            </a:br>
            <a:r>
              <a:rPr lang="en-NZ" dirty="0" smtClean="0"/>
              <a:t>Aotearoa </a:t>
            </a:r>
            <a:r>
              <a:rPr lang="en-NZ" dirty="0"/>
              <a:t>New Zealand,</a:t>
            </a:r>
          </a:p>
          <a:p>
            <a:pPr marL="0" indent="0">
              <a:buNone/>
            </a:pPr>
            <a:r>
              <a:rPr lang="en-NZ" dirty="0"/>
              <a:t>Remind us that you are always with us,</a:t>
            </a:r>
          </a:p>
          <a:p>
            <a:pPr marL="0" indent="0">
              <a:buNone/>
            </a:pPr>
            <a:r>
              <a:rPr lang="en-NZ" dirty="0"/>
              <a:t>Fill us with enthusiasm, knowledge and joy</a:t>
            </a:r>
          </a:p>
          <a:p>
            <a:pPr marL="0" indent="0">
              <a:buNone/>
            </a:pPr>
            <a:r>
              <a:rPr lang="en-NZ" dirty="0"/>
              <a:t>To teach and learn that which is at the heart of our schools,</a:t>
            </a:r>
          </a:p>
          <a:p>
            <a:pPr marL="0" indent="0">
              <a:buNone/>
            </a:pPr>
            <a:r>
              <a:rPr lang="en-NZ" dirty="0"/>
              <a:t>You, who live and reign for ever and ever</a:t>
            </a:r>
            <a:r>
              <a:rPr lang="en-NZ" dirty="0" smtClean="0"/>
              <a:t>. </a:t>
            </a:r>
          </a:p>
          <a:p>
            <a:pPr marL="0" indent="0">
              <a:buNone/>
            </a:pPr>
            <a:r>
              <a:rPr lang="en-NZ" dirty="0" err="1" smtClean="0"/>
              <a:t>Amene</a:t>
            </a:r>
            <a:endParaRPr lang="en-NZ" dirty="0"/>
          </a:p>
        </p:txBody>
      </p:sp>
      <p:pic>
        <p:nvPicPr>
          <p:cNvPr id="5" name="Picture 4"/>
          <p:cNvPicPr>
            <a:picLocks noChangeAspect="1"/>
          </p:cNvPicPr>
          <p:nvPr/>
        </p:nvPicPr>
        <p:blipFill>
          <a:blip r:embed="rId3"/>
          <a:stretch>
            <a:fillRect/>
          </a:stretch>
        </p:blipFill>
        <p:spPr>
          <a:xfrm>
            <a:off x="9745277" y="1690688"/>
            <a:ext cx="2446723" cy="2160240"/>
          </a:xfrm>
          <a:prstGeom prst="ellipse">
            <a:avLst/>
          </a:prstGeom>
          <a:ln>
            <a:noFill/>
          </a:ln>
          <a:effectLst>
            <a:softEdge rad="112500"/>
          </a:effectLst>
        </p:spPr>
      </p:pic>
    </p:spTree>
    <p:extLst>
      <p:ext uri="{BB962C8B-B14F-4D97-AF65-F5344CB8AC3E}">
        <p14:creationId xmlns:p14="http://schemas.microsoft.com/office/powerpoint/2010/main" val="2746478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a:spLocks noGrp="1"/>
          </p:cNvSpPr>
          <p:nvPr>
            <p:ph type="title"/>
          </p:nvPr>
        </p:nvSpPr>
        <p:spPr/>
        <p:txBody>
          <a:bodyPr/>
          <a:lstStyle/>
          <a:p>
            <a:r>
              <a:rPr lang="en-NZ" dirty="0" smtClean="0">
                <a:solidFill>
                  <a:srgbClr val="007854"/>
                </a:solidFill>
              </a:rPr>
              <a:t>Session </a:t>
            </a:r>
            <a:r>
              <a:rPr lang="en-NZ" dirty="0"/>
              <a:t>2</a:t>
            </a:r>
            <a:r>
              <a:rPr lang="en-NZ" dirty="0" smtClean="0">
                <a:solidFill>
                  <a:srgbClr val="007854"/>
                </a:solidFill>
              </a:rPr>
              <a:t> - Overview</a:t>
            </a:r>
            <a:endParaRPr lang="en-NZ" dirty="0">
              <a:solidFill>
                <a:srgbClr val="007854"/>
              </a:solidFill>
            </a:endParaRPr>
          </a:p>
        </p:txBody>
      </p:sp>
      <p:sp>
        <p:nvSpPr>
          <p:cNvPr id="2" name="Content Placeholder 1"/>
          <p:cNvSpPr>
            <a:spLocks noGrp="1"/>
          </p:cNvSpPr>
          <p:nvPr>
            <p:ph idx="1"/>
          </p:nvPr>
        </p:nvSpPr>
        <p:spPr>
          <a:xfrm>
            <a:off x="838200" y="2204865"/>
            <a:ext cx="7562056" cy="3972098"/>
          </a:xfrm>
        </p:spPr>
        <p:txBody>
          <a:bodyPr/>
          <a:lstStyle/>
          <a:p>
            <a:pPr marL="0" indent="0">
              <a:buNone/>
            </a:pPr>
            <a:r>
              <a:rPr lang="en-NZ" dirty="0"/>
              <a:t>At the end of this session, teachers will </a:t>
            </a:r>
            <a:r>
              <a:rPr lang="en-NZ" dirty="0" smtClean="0"/>
              <a:t>have re-visited some understandings of </a:t>
            </a:r>
          </a:p>
          <a:p>
            <a:r>
              <a:rPr lang="en-NZ" dirty="0" smtClean="0">
                <a:solidFill>
                  <a:srgbClr val="025198"/>
                </a:solidFill>
              </a:rPr>
              <a:t>Catholic </a:t>
            </a:r>
            <a:r>
              <a:rPr lang="en-NZ" dirty="0">
                <a:solidFill>
                  <a:srgbClr val="025198"/>
                </a:solidFill>
              </a:rPr>
              <a:t>Schools</a:t>
            </a:r>
            <a:r>
              <a:rPr lang="en-NZ" dirty="0" smtClean="0"/>
              <a:t>, </a:t>
            </a:r>
          </a:p>
          <a:p>
            <a:r>
              <a:rPr lang="en-NZ" dirty="0" smtClean="0">
                <a:solidFill>
                  <a:srgbClr val="FFC000"/>
                </a:solidFill>
              </a:rPr>
              <a:t>Religious Education </a:t>
            </a:r>
            <a:r>
              <a:rPr lang="en-NZ" dirty="0" smtClean="0"/>
              <a:t>&amp; </a:t>
            </a:r>
          </a:p>
          <a:p>
            <a:r>
              <a:rPr lang="en-NZ" dirty="0" smtClean="0">
                <a:solidFill>
                  <a:srgbClr val="7030A0"/>
                </a:solidFill>
              </a:rPr>
              <a:t>Spirituality</a:t>
            </a:r>
            <a:r>
              <a:rPr lang="en-NZ" dirty="0" smtClean="0"/>
              <a:t> </a:t>
            </a:r>
          </a:p>
          <a:p>
            <a:pPr marL="0" indent="0">
              <a:buNone/>
            </a:pPr>
            <a:r>
              <a:rPr lang="en-NZ" dirty="0" smtClean="0"/>
              <a:t>as woven throughout the </a:t>
            </a:r>
            <a:r>
              <a:rPr lang="en-NZ" dirty="0" smtClean="0">
                <a:solidFill>
                  <a:srgbClr val="007854"/>
                </a:solidFill>
              </a:rPr>
              <a:t>Religious </a:t>
            </a:r>
            <a:r>
              <a:rPr lang="en-NZ" dirty="0">
                <a:solidFill>
                  <a:srgbClr val="007854"/>
                </a:solidFill>
              </a:rPr>
              <a:t>Education Bridging </a:t>
            </a:r>
            <a:r>
              <a:rPr lang="en-NZ" dirty="0" smtClean="0">
                <a:solidFill>
                  <a:srgbClr val="007854"/>
                </a:solidFill>
              </a:rPr>
              <a:t>Document.</a:t>
            </a:r>
            <a:endParaRPr lang="en-NZ" dirty="0"/>
          </a:p>
        </p:txBody>
      </p:sp>
      <p:pic>
        <p:nvPicPr>
          <p:cNvPr id="9" name="Picture 8"/>
          <p:cNvPicPr>
            <a:picLocks noChangeAspect="1"/>
          </p:cNvPicPr>
          <p:nvPr/>
        </p:nvPicPr>
        <p:blipFill rotWithShape="1">
          <a:blip r:embed="rId3"/>
          <a:srcRect l="1266" t="201" r="835" b="769"/>
          <a:stretch/>
        </p:blipFill>
        <p:spPr>
          <a:xfrm rot="399962">
            <a:off x="9646547" y="1094998"/>
            <a:ext cx="2142803" cy="298779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6479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15480" y="40903"/>
            <a:ext cx="9217024" cy="1649786"/>
          </a:xfrm>
        </p:spPr>
        <p:txBody>
          <a:bodyPr/>
          <a:lstStyle/>
          <a:p>
            <a:r>
              <a:rPr lang="en-NZ" dirty="0" smtClean="0"/>
              <a:t>Naming a few misconceptions </a:t>
            </a:r>
            <a:br>
              <a:rPr lang="en-NZ" dirty="0" smtClean="0"/>
            </a:br>
            <a:r>
              <a:rPr lang="en-NZ" dirty="0" smtClean="0"/>
              <a:t>“Out There”…</a:t>
            </a:r>
            <a:endParaRPr lang="mi-NZ" dirty="0"/>
          </a:p>
        </p:txBody>
      </p:sp>
      <p:sp>
        <p:nvSpPr>
          <p:cNvPr id="3" name="Content Placeholder 2"/>
          <p:cNvSpPr>
            <a:spLocks noGrp="1"/>
          </p:cNvSpPr>
          <p:nvPr>
            <p:ph idx="1"/>
          </p:nvPr>
        </p:nvSpPr>
        <p:spPr/>
        <p:txBody>
          <a:bodyPr>
            <a:normAutofit/>
          </a:bodyPr>
          <a:lstStyle/>
          <a:p>
            <a:r>
              <a:rPr lang="en-NZ" sz="3600" dirty="0" smtClean="0"/>
              <a:t>Being in a Catholic School is </a:t>
            </a:r>
            <a:r>
              <a:rPr lang="en-NZ" sz="3600" b="1" u="sng" dirty="0" smtClean="0"/>
              <a:t>not</a:t>
            </a:r>
            <a:r>
              <a:rPr lang="en-NZ" sz="3600" dirty="0" smtClean="0"/>
              <a:t> about…</a:t>
            </a:r>
          </a:p>
          <a:p>
            <a:endParaRPr lang="mi-NZ" sz="3600" dirty="0"/>
          </a:p>
        </p:txBody>
      </p:sp>
      <p:pic>
        <p:nvPicPr>
          <p:cNvPr id="6" name="Picture 5"/>
          <p:cNvPicPr>
            <a:picLocks noChangeAspect="1"/>
          </p:cNvPicPr>
          <p:nvPr/>
        </p:nvPicPr>
        <p:blipFill>
          <a:blip r:embed="rId3"/>
          <a:stretch>
            <a:fillRect/>
          </a:stretch>
        </p:blipFill>
        <p:spPr>
          <a:xfrm>
            <a:off x="4199530" y="4165715"/>
            <a:ext cx="3258855" cy="2679833"/>
          </a:xfrm>
          <a:prstGeom prst="rect">
            <a:avLst/>
          </a:prstGeom>
        </p:spPr>
      </p:pic>
      <p:sp>
        <p:nvSpPr>
          <p:cNvPr id="7" name="Rounded Rectangle 6"/>
          <p:cNvSpPr/>
          <p:nvPr/>
        </p:nvSpPr>
        <p:spPr>
          <a:xfrm rot="20950230">
            <a:off x="426557" y="3307493"/>
            <a:ext cx="2045013" cy="1153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prstClr val="white"/>
                </a:solidFill>
              </a:rPr>
              <a:t>Brain Washing</a:t>
            </a:r>
          </a:p>
        </p:txBody>
      </p:sp>
      <p:sp>
        <p:nvSpPr>
          <p:cNvPr id="9" name="Rounded Rectangle 8"/>
          <p:cNvSpPr/>
          <p:nvPr/>
        </p:nvSpPr>
        <p:spPr>
          <a:xfrm>
            <a:off x="1903274" y="4472246"/>
            <a:ext cx="2045013" cy="1153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prstClr val="white"/>
                </a:solidFill>
              </a:rPr>
              <a:t>A random set of values</a:t>
            </a:r>
          </a:p>
        </p:txBody>
      </p:sp>
      <p:sp>
        <p:nvSpPr>
          <p:cNvPr id="10" name="Rounded Rectangle 9"/>
          <p:cNvSpPr/>
          <p:nvPr/>
        </p:nvSpPr>
        <p:spPr>
          <a:xfrm rot="611299">
            <a:off x="2903648" y="3166558"/>
            <a:ext cx="2045013" cy="1153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prstClr val="white"/>
                </a:solidFill>
              </a:rPr>
              <a:t>Some Catholic ‘bolt-</a:t>
            </a:r>
            <a:r>
              <a:rPr lang="en-NZ" sz="2400" dirty="0" err="1">
                <a:solidFill>
                  <a:prstClr val="white"/>
                </a:solidFill>
              </a:rPr>
              <a:t>ons’</a:t>
            </a:r>
            <a:endParaRPr lang="en-NZ" sz="2400" dirty="0">
              <a:solidFill>
                <a:prstClr val="white"/>
              </a:solidFill>
            </a:endParaRPr>
          </a:p>
        </p:txBody>
      </p:sp>
      <p:sp>
        <p:nvSpPr>
          <p:cNvPr id="11" name="Rounded Rectangle 10"/>
          <p:cNvSpPr/>
          <p:nvPr/>
        </p:nvSpPr>
        <p:spPr>
          <a:xfrm rot="20950230">
            <a:off x="5968048" y="3057257"/>
            <a:ext cx="2045013" cy="1153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prstClr val="white"/>
                </a:solidFill>
              </a:rPr>
              <a:t>Memorising the Catechism</a:t>
            </a:r>
          </a:p>
        </p:txBody>
      </p:sp>
      <p:sp>
        <p:nvSpPr>
          <p:cNvPr id="12" name="Rounded Rectangle 11"/>
          <p:cNvSpPr/>
          <p:nvPr/>
        </p:nvSpPr>
        <p:spPr>
          <a:xfrm rot="20950230">
            <a:off x="9676987" y="2408141"/>
            <a:ext cx="2045013" cy="1153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prstClr val="white"/>
                </a:solidFill>
              </a:rPr>
              <a:t>Focus only on Children</a:t>
            </a:r>
          </a:p>
        </p:txBody>
      </p:sp>
      <p:sp>
        <p:nvSpPr>
          <p:cNvPr id="13" name="Rounded Rectangle 12"/>
          <p:cNvSpPr/>
          <p:nvPr/>
        </p:nvSpPr>
        <p:spPr>
          <a:xfrm rot="1124428">
            <a:off x="8158944" y="3705091"/>
            <a:ext cx="2869466" cy="1153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prstClr val="white"/>
                </a:solidFill>
              </a:rPr>
              <a:t>Being disconnected from the real world</a:t>
            </a:r>
          </a:p>
        </p:txBody>
      </p:sp>
      <p:sp>
        <p:nvSpPr>
          <p:cNvPr id="8" name="&quot;No&quot; Symbol 7"/>
          <p:cNvSpPr/>
          <p:nvPr/>
        </p:nvSpPr>
        <p:spPr>
          <a:xfrm>
            <a:off x="4732252" y="4575776"/>
            <a:ext cx="2056683" cy="2132387"/>
          </a:xfrm>
          <a:prstGeom prst="noSmoking">
            <a:avLst>
              <a:gd name="adj" fmla="val 1016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15" name="Rounded Rectangle 14"/>
          <p:cNvSpPr/>
          <p:nvPr/>
        </p:nvSpPr>
        <p:spPr>
          <a:xfrm rot="476621">
            <a:off x="9857984" y="5359622"/>
            <a:ext cx="2045013" cy="1153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prstClr val="white"/>
                </a:solidFill>
              </a:rPr>
              <a:t>Being excluded</a:t>
            </a:r>
          </a:p>
        </p:txBody>
      </p:sp>
      <p:sp>
        <p:nvSpPr>
          <p:cNvPr id="16" name="Rounded Rectangle 15"/>
          <p:cNvSpPr/>
          <p:nvPr/>
        </p:nvSpPr>
        <p:spPr>
          <a:xfrm rot="544797">
            <a:off x="172189" y="5543370"/>
            <a:ext cx="2045013" cy="1153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prstClr val="white"/>
                </a:solidFill>
              </a:rPr>
              <a:t>Stronger discipline</a:t>
            </a:r>
          </a:p>
        </p:txBody>
      </p:sp>
      <p:sp>
        <p:nvSpPr>
          <p:cNvPr id="17" name="Rounded Rectangle 16"/>
          <p:cNvSpPr/>
          <p:nvPr/>
        </p:nvSpPr>
        <p:spPr>
          <a:xfrm rot="20950230">
            <a:off x="7519052" y="5085829"/>
            <a:ext cx="2045013" cy="1153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prstClr val="white"/>
                </a:solidFill>
              </a:rPr>
              <a:t>Being elitist</a:t>
            </a:r>
          </a:p>
        </p:txBody>
      </p:sp>
      <p:sp>
        <p:nvSpPr>
          <p:cNvPr id="18" name="&quot;No&quot; Symbol 17"/>
          <p:cNvSpPr/>
          <p:nvPr/>
        </p:nvSpPr>
        <p:spPr>
          <a:xfrm>
            <a:off x="882769" y="3250264"/>
            <a:ext cx="1244144" cy="1267591"/>
          </a:xfrm>
          <a:prstGeom prst="noSmoking">
            <a:avLst>
              <a:gd name="adj" fmla="val 1016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19" name="&quot;No&quot; Symbol 18"/>
          <p:cNvSpPr/>
          <p:nvPr/>
        </p:nvSpPr>
        <p:spPr>
          <a:xfrm>
            <a:off x="3188288" y="3056148"/>
            <a:ext cx="1244144" cy="1267591"/>
          </a:xfrm>
          <a:prstGeom prst="noSmoking">
            <a:avLst>
              <a:gd name="adj" fmla="val 1016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20" name="&quot;No&quot; Symbol 19"/>
          <p:cNvSpPr/>
          <p:nvPr/>
        </p:nvSpPr>
        <p:spPr>
          <a:xfrm>
            <a:off x="2276885" y="4463360"/>
            <a:ext cx="1244144" cy="1267591"/>
          </a:xfrm>
          <a:prstGeom prst="noSmoking">
            <a:avLst>
              <a:gd name="adj" fmla="val 1016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21" name="&quot;No&quot; Symbol 20"/>
          <p:cNvSpPr/>
          <p:nvPr/>
        </p:nvSpPr>
        <p:spPr>
          <a:xfrm>
            <a:off x="485999" y="5457370"/>
            <a:ext cx="1244144" cy="1267591"/>
          </a:xfrm>
          <a:prstGeom prst="noSmoking">
            <a:avLst>
              <a:gd name="adj" fmla="val 1016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22" name="&quot;No&quot; Symbol 21"/>
          <p:cNvSpPr/>
          <p:nvPr/>
        </p:nvSpPr>
        <p:spPr>
          <a:xfrm>
            <a:off x="6453297" y="3014067"/>
            <a:ext cx="1244144" cy="1267591"/>
          </a:xfrm>
          <a:prstGeom prst="noSmoking">
            <a:avLst>
              <a:gd name="adj" fmla="val 1016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23" name="&quot;No&quot; Symbol 22"/>
          <p:cNvSpPr/>
          <p:nvPr/>
        </p:nvSpPr>
        <p:spPr>
          <a:xfrm>
            <a:off x="10077421" y="2296417"/>
            <a:ext cx="1244144" cy="1267591"/>
          </a:xfrm>
          <a:prstGeom prst="noSmoking">
            <a:avLst>
              <a:gd name="adj" fmla="val 1016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24" name="&quot;No&quot; Symbol 23"/>
          <p:cNvSpPr/>
          <p:nvPr/>
        </p:nvSpPr>
        <p:spPr>
          <a:xfrm>
            <a:off x="8845606" y="3599595"/>
            <a:ext cx="1244144" cy="1267591"/>
          </a:xfrm>
          <a:prstGeom prst="noSmoking">
            <a:avLst>
              <a:gd name="adj" fmla="val 1016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25" name="&quot;No&quot; Symbol 24"/>
          <p:cNvSpPr/>
          <p:nvPr/>
        </p:nvSpPr>
        <p:spPr>
          <a:xfrm>
            <a:off x="7869437" y="5062984"/>
            <a:ext cx="1244144" cy="1267591"/>
          </a:xfrm>
          <a:prstGeom prst="noSmoking">
            <a:avLst>
              <a:gd name="adj" fmla="val 1016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
        <p:nvSpPr>
          <p:cNvPr id="26" name="&quot;No&quot; Symbol 25"/>
          <p:cNvSpPr/>
          <p:nvPr/>
        </p:nvSpPr>
        <p:spPr>
          <a:xfrm>
            <a:off x="10279905" y="5302393"/>
            <a:ext cx="1244144" cy="1267591"/>
          </a:xfrm>
          <a:prstGeom prst="noSmoking">
            <a:avLst>
              <a:gd name="adj" fmla="val 10161"/>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solidFill>
                <a:prstClr val="white"/>
              </a:solidFill>
            </a:endParaRPr>
          </a:p>
        </p:txBody>
      </p:sp>
    </p:spTree>
    <p:extLst>
      <p:ext uri="{BB962C8B-B14F-4D97-AF65-F5344CB8AC3E}">
        <p14:creationId xmlns:p14="http://schemas.microsoft.com/office/powerpoint/2010/main" val="1812374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fade">
                                      <p:cBhvr>
                                        <p:cTn id="30" dur="500"/>
                                        <p:tgtEl>
                                          <p:spTgt spid="2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fade">
                                      <p:cBhvr>
                                        <p:cTn id="33" dur="500"/>
                                        <p:tgtEl>
                                          <p:spTgt spid="2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fade">
                                      <p:cBhvr>
                                        <p:cTn id="36"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19" grpId="0" animBg="1"/>
      <p:bldP spid="20" grpId="0" animBg="1"/>
      <p:bldP spid="21" grpId="0" animBg="1"/>
      <p:bldP spid="22" grpId="0" animBg="1"/>
      <p:bldP spid="23" grpId="0" animBg="1"/>
      <p:bldP spid="24" grpId="0" animBg="1"/>
      <p:bldP spid="25"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p:cNvGrpSpPr/>
          <p:nvPr/>
        </p:nvGrpSpPr>
        <p:grpSpPr>
          <a:xfrm>
            <a:off x="-44450" y="1976800"/>
            <a:ext cx="12264972" cy="4923424"/>
            <a:chOff x="-56819" y="1976800"/>
            <a:chExt cx="12264972" cy="4923424"/>
          </a:xfrm>
        </p:grpSpPr>
        <p:pic>
          <p:nvPicPr>
            <p:cNvPr id="36" name="Picture 35"/>
            <p:cNvPicPr>
              <a:picLocks noChangeAspect="1"/>
            </p:cNvPicPr>
            <p:nvPr/>
          </p:nvPicPr>
          <p:blipFill>
            <a:blip r:embed="rId3"/>
            <a:stretch>
              <a:fillRect/>
            </a:stretch>
          </p:blipFill>
          <p:spPr>
            <a:xfrm>
              <a:off x="3184551" y="5357457"/>
              <a:ext cx="1978851" cy="1531132"/>
            </a:xfrm>
            <a:prstGeom prst="rect">
              <a:avLst/>
            </a:prstGeom>
          </p:spPr>
        </p:pic>
        <p:pic>
          <p:nvPicPr>
            <p:cNvPr id="37" name="Picture 36"/>
            <p:cNvPicPr>
              <a:picLocks noChangeAspect="1"/>
            </p:cNvPicPr>
            <p:nvPr/>
          </p:nvPicPr>
          <p:blipFill>
            <a:blip r:embed="rId4"/>
            <a:stretch>
              <a:fillRect/>
            </a:stretch>
          </p:blipFill>
          <p:spPr>
            <a:xfrm>
              <a:off x="5163402" y="5357457"/>
              <a:ext cx="2036817" cy="1524961"/>
            </a:xfrm>
            <a:prstGeom prst="rect">
              <a:avLst/>
            </a:prstGeom>
          </p:spPr>
        </p:pic>
        <p:pic>
          <p:nvPicPr>
            <p:cNvPr id="38" name="Picture 37"/>
            <p:cNvPicPr>
              <a:picLocks noChangeAspect="1"/>
            </p:cNvPicPr>
            <p:nvPr/>
          </p:nvPicPr>
          <p:blipFill>
            <a:blip r:embed="rId5"/>
            <a:stretch>
              <a:fillRect/>
            </a:stretch>
          </p:blipFill>
          <p:spPr>
            <a:xfrm>
              <a:off x="7201103" y="5357457"/>
              <a:ext cx="2029620" cy="1538487"/>
            </a:xfrm>
            <a:prstGeom prst="rect">
              <a:avLst/>
            </a:prstGeom>
          </p:spPr>
        </p:pic>
        <p:pic>
          <p:nvPicPr>
            <p:cNvPr id="39" name="Picture 38"/>
            <p:cNvPicPr>
              <a:picLocks noChangeAspect="1"/>
            </p:cNvPicPr>
            <p:nvPr/>
          </p:nvPicPr>
          <p:blipFill>
            <a:blip r:embed="rId6"/>
            <a:stretch>
              <a:fillRect/>
            </a:stretch>
          </p:blipFill>
          <p:spPr>
            <a:xfrm>
              <a:off x="1730929" y="5357456"/>
              <a:ext cx="1452738" cy="1524961"/>
            </a:xfrm>
            <a:prstGeom prst="rect">
              <a:avLst/>
            </a:prstGeom>
          </p:spPr>
        </p:pic>
        <p:pic>
          <p:nvPicPr>
            <p:cNvPr id="40" name="Picture 39"/>
            <p:cNvPicPr>
              <a:picLocks noChangeAspect="1"/>
            </p:cNvPicPr>
            <p:nvPr/>
          </p:nvPicPr>
          <p:blipFill rotWithShape="1">
            <a:blip r:embed="rId7"/>
            <a:srcRect b="50631"/>
            <a:stretch/>
          </p:blipFill>
          <p:spPr>
            <a:xfrm>
              <a:off x="9230723" y="5345759"/>
              <a:ext cx="1450141" cy="1550185"/>
            </a:xfrm>
            <a:prstGeom prst="rect">
              <a:avLst/>
            </a:prstGeom>
          </p:spPr>
        </p:pic>
        <p:pic>
          <p:nvPicPr>
            <p:cNvPr id="41" name="Picture 40"/>
            <p:cNvPicPr>
              <a:picLocks noChangeAspect="1"/>
            </p:cNvPicPr>
            <p:nvPr/>
          </p:nvPicPr>
          <p:blipFill rotWithShape="1">
            <a:blip r:embed="rId7"/>
            <a:srcRect t="52535"/>
            <a:stretch/>
          </p:blipFill>
          <p:spPr>
            <a:xfrm>
              <a:off x="10680863" y="5347123"/>
              <a:ext cx="1511137" cy="1553101"/>
            </a:xfrm>
            <a:prstGeom prst="rect">
              <a:avLst/>
            </a:prstGeom>
          </p:spPr>
        </p:pic>
        <p:pic>
          <p:nvPicPr>
            <p:cNvPr id="42" name="Picture 41"/>
            <p:cNvPicPr>
              <a:picLocks noChangeAspect="1"/>
            </p:cNvPicPr>
            <p:nvPr/>
          </p:nvPicPr>
          <p:blipFill>
            <a:blip r:embed="rId8"/>
            <a:stretch>
              <a:fillRect/>
            </a:stretch>
          </p:blipFill>
          <p:spPr>
            <a:xfrm>
              <a:off x="-56819" y="1984426"/>
              <a:ext cx="4957644" cy="956516"/>
            </a:xfrm>
            <a:prstGeom prst="rect">
              <a:avLst/>
            </a:prstGeom>
          </p:spPr>
        </p:pic>
        <p:pic>
          <p:nvPicPr>
            <p:cNvPr id="43" name="Picture 42"/>
            <p:cNvPicPr>
              <a:picLocks noChangeAspect="1"/>
            </p:cNvPicPr>
            <p:nvPr/>
          </p:nvPicPr>
          <p:blipFill>
            <a:blip r:embed="rId9"/>
            <a:stretch>
              <a:fillRect/>
            </a:stretch>
          </p:blipFill>
          <p:spPr>
            <a:xfrm>
              <a:off x="4900825" y="1988479"/>
              <a:ext cx="4329898" cy="949926"/>
            </a:xfrm>
            <a:prstGeom prst="rect">
              <a:avLst/>
            </a:prstGeom>
          </p:spPr>
        </p:pic>
        <p:pic>
          <p:nvPicPr>
            <p:cNvPr id="44" name="Picture 4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5400000">
              <a:off x="-716368" y="4411588"/>
              <a:ext cx="3131408" cy="1761417"/>
            </a:xfrm>
            <a:prstGeom prst="rect">
              <a:avLst/>
            </a:prstGeom>
          </p:spPr>
        </p:pic>
        <p:pic>
          <p:nvPicPr>
            <p:cNvPr id="45" name="Picture 4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5400000">
              <a:off x="10056675" y="3205980"/>
              <a:ext cx="2753891" cy="1549064"/>
            </a:xfrm>
            <a:prstGeom prst="rect">
              <a:avLst/>
            </a:prstGeom>
          </p:spPr>
        </p:pic>
        <p:pic>
          <p:nvPicPr>
            <p:cNvPr id="46" name="Picture 45"/>
            <p:cNvPicPr>
              <a:picLocks noChangeAspect="1"/>
            </p:cNvPicPr>
            <p:nvPr/>
          </p:nvPicPr>
          <p:blipFill rotWithShape="1">
            <a:blip r:embed="rId12"/>
            <a:srcRect l="17336" r="21373"/>
            <a:stretch/>
          </p:blipFill>
          <p:spPr>
            <a:xfrm>
              <a:off x="8905265" y="1976800"/>
              <a:ext cx="3267267" cy="968963"/>
            </a:xfrm>
            <a:prstGeom prst="rect">
              <a:avLst/>
            </a:prstGeom>
          </p:spPr>
        </p:pic>
      </p:grpSp>
      <p:sp>
        <p:nvSpPr>
          <p:cNvPr id="2" name="Title 1"/>
          <p:cNvSpPr>
            <a:spLocks noGrp="1"/>
          </p:cNvSpPr>
          <p:nvPr>
            <p:ph type="title"/>
          </p:nvPr>
        </p:nvSpPr>
        <p:spPr/>
        <p:txBody>
          <a:bodyPr/>
          <a:lstStyle/>
          <a:p>
            <a:r>
              <a:rPr lang="en-NZ" dirty="0" smtClean="0"/>
              <a:t>Our Catholic Schools are about…</a:t>
            </a:r>
            <a:endParaRPr lang="mi-NZ" dirty="0"/>
          </a:p>
        </p:txBody>
      </p:sp>
      <p:sp>
        <p:nvSpPr>
          <p:cNvPr id="7" name="Rounded Rectangle 6"/>
          <p:cNvSpPr/>
          <p:nvPr/>
        </p:nvSpPr>
        <p:spPr>
          <a:xfrm rot="20950230">
            <a:off x="426557" y="3307493"/>
            <a:ext cx="2045013" cy="1153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prstClr val="white"/>
                </a:solidFill>
              </a:rPr>
              <a:t>Challenging and Engaging</a:t>
            </a:r>
          </a:p>
        </p:txBody>
      </p:sp>
      <p:sp>
        <p:nvSpPr>
          <p:cNvPr id="9" name="Rounded Rectangle 8"/>
          <p:cNvSpPr/>
          <p:nvPr/>
        </p:nvSpPr>
        <p:spPr>
          <a:xfrm>
            <a:off x="1903274" y="4472246"/>
            <a:ext cx="2045013" cy="1153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prstClr val="white"/>
                </a:solidFill>
              </a:rPr>
              <a:t>A grounded set of </a:t>
            </a:r>
            <a:r>
              <a:rPr lang="en-NZ" sz="2400" dirty="0" smtClean="0">
                <a:solidFill>
                  <a:prstClr val="white"/>
                </a:solidFill>
              </a:rPr>
              <a:t>virtues &amp; values</a:t>
            </a:r>
            <a:endParaRPr lang="en-NZ" sz="2400" dirty="0">
              <a:solidFill>
                <a:prstClr val="white"/>
              </a:solidFill>
            </a:endParaRPr>
          </a:p>
        </p:txBody>
      </p:sp>
      <p:sp>
        <p:nvSpPr>
          <p:cNvPr id="10" name="Rounded Rectangle 9"/>
          <p:cNvSpPr/>
          <p:nvPr/>
        </p:nvSpPr>
        <p:spPr>
          <a:xfrm rot="611299">
            <a:off x="2903648" y="3166558"/>
            <a:ext cx="2045013" cy="1153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smtClean="0">
                <a:solidFill>
                  <a:prstClr val="white"/>
                </a:solidFill>
              </a:rPr>
              <a:t>Being Fully </a:t>
            </a:r>
            <a:r>
              <a:rPr lang="en-NZ" sz="2400" dirty="0">
                <a:solidFill>
                  <a:prstClr val="white"/>
                </a:solidFill>
              </a:rPr>
              <a:t>Catholic</a:t>
            </a:r>
          </a:p>
        </p:txBody>
      </p:sp>
      <p:sp>
        <p:nvSpPr>
          <p:cNvPr id="11" name="Rounded Rectangle 10"/>
          <p:cNvSpPr/>
          <p:nvPr/>
        </p:nvSpPr>
        <p:spPr>
          <a:xfrm rot="20950230">
            <a:off x="5968048" y="3057257"/>
            <a:ext cx="2045013" cy="1153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prstClr val="white"/>
                </a:solidFill>
              </a:rPr>
              <a:t>Learning and Thinking in RE</a:t>
            </a:r>
          </a:p>
        </p:txBody>
      </p:sp>
      <p:sp>
        <p:nvSpPr>
          <p:cNvPr id="12" name="Rounded Rectangle 11"/>
          <p:cNvSpPr/>
          <p:nvPr/>
        </p:nvSpPr>
        <p:spPr>
          <a:xfrm rot="20950230">
            <a:off x="9676987" y="2408141"/>
            <a:ext cx="2045013" cy="1153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prstClr val="white"/>
                </a:solidFill>
              </a:rPr>
              <a:t>Focus on Community</a:t>
            </a:r>
          </a:p>
        </p:txBody>
      </p:sp>
      <p:sp>
        <p:nvSpPr>
          <p:cNvPr id="15" name="Rounded Rectangle 14"/>
          <p:cNvSpPr/>
          <p:nvPr/>
        </p:nvSpPr>
        <p:spPr>
          <a:xfrm rot="476621">
            <a:off x="9857984" y="5359622"/>
            <a:ext cx="2045013" cy="1153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prstClr val="white"/>
                </a:solidFill>
              </a:rPr>
              <a:t>Being included</a:t>
            </a:r>
          </a:p>
        </p:txBody>
      </p:sp>
      <p:sp>
        <p:nvSpPr>
          <p:cNvPr id="16" name="Rounded Rectangle 15"/>
          <p:cNvSpPr/>
          <p:nvPr/>
        </p:nvSpPr>
        <p:spPr>
          <a:xfrm rot="544797">
            <a:off x="172189" y="5543370"/>
            <a:ext cx="2045013" cy="1153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prstClr val="white"/>
                </a:solidFill>
              </a:rPr>
              <a:t>Pastoral Care</a:t>
            </a:r>
          </a:p>
        </p:txBody>
      </p:sp>
      <p:sp>
        <p:nvSpPr>
          <p:cNvPr id="17" name="Rounded Rectangle 16"/>
          <p:cNvSpPr/>
          <p:nvPr/>
        </p:nvSpPr>
        <p:spPr>
          <a:xfrm rot="20950230">
            <a:off x="7519052" y="5085829"/>
            <a:ext cx="2045013" cy="1153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prstClr val="white"/>
                </a:solidFill>
              </a:rPr>
              <a:t>Being people of justice</a:t>
            </a:r>
          </a:p>
        </p:txBody>
      </p:sp>
      <p:pic>
        <p:nvPicPr>
          <p:cNvPr id="47" name="Picture 46"/>
          <p:cNvPicPr>
            <a:picLocks noChangeAspect="1"/>
          </p:cNvPicPr>
          <p:nvPr/>
        </p:nvPicPr>
        <p:blipFill>
          <a:blip r:embed="rId13"/>
          <a:stretch>
            <a:fillRect/>
          </a:stretch>
        </p:blipFill>
        <p:spPr>
          <a:xfrm>
            <a:off x="3556574" y="3726592"/>
            <a:ext cx="3927490" cy="3927490"/>
          </a:xfrm>
          <a:prstGeom prst="rect">
            <a:avLst/>
          </a:prstGeom>
        </p:spPr>
      </p:pic>
      <p:sp>
        <p:nvSpPr>
          <p:cNvPr id="13" name="Rounded Rectangle 12"/>
          <p:cNvSpPr/>
          <p:nvPr/>
        </p:nvSpPr>
        <p:spPr>
          <a:xfrm rot="1124428">
            <a:off x="8158944" y="3705091"/>
            <a:ext cx="2869466" cy="1153135"/>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400" dirty="0">
                <a:solidFill>
                  <a:prstClr val="white"/>
                </a:solidFill>
              </a:rPr>
              <a:t>Being deeply connected to the real world</a:t>
            </a:r>
          </a:p>
        </p:txBody>
      </p:sp>
      <p:cxnSp>
        <p:nvCxnSpPr>
          <p:cNvPr id="63" name="Straight Arrow Connector 62"/>
          <p:cNvCxnSpPr/>
          <p:nvPr/>
        </p:nvCxnSpPr>
        <p:spPr>
          <a:xfrm flipH="1">
            <a:off x="5496100" y="2994784"/>
            <a:ext cx="4237981" cy="2847520"/>
          </a:xfrm>
          <a:prstGeom prst="straightConnector1">
            <a:avLst/>
          </a:prstGeom>
          <a:ln w="76200">
            <a:solidFill>
              <a:schemeClr val="bg2"/>
            </a:solidFill>
            <a:headEnd type="triangle"/>
            <a:tailEnd type="triangle"/>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49" name="Straight Arrow Connector 48"/>
          <p:cNvCxnSpPr/>
          <p:nvPr/>
        </p:nvCxnSpPr>
        <p:spPr>
          <a:xfrm flipV="1">
            <a:off x="2053972" y="6171074"/>
            <a:ext cx="3067569" cy="62434"/>
          </a:xfrm>
          <a:prstGeom prst="straightConnector1">
            <a:avLst/>
          </a:prstGeom>
          <a:ln w="76200">
            <a:solidFill>
              <a:schemeClr val="bg2"/>
            </a:solidFill>
            <a:headEnd type="triangle"/>
            <a:tailEnd type="triangle"/>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51" name="Straight Arrow Connector 50"/>
          <p:cNvCxnSpPr/>
          <p:nvPr/>
        </p:nvCxnSpPr>
        <p:spPr>
          <a:xfrm>
            <a:off x="3606515" y="5515993"/>
            <a:ext cx="1553103" cy="506778"/>
          </a:xfrm>
          <a:prstGeom prst="straightConnector1">
            <a:avLst/>
          </a:prstGeom>
          <a:ln w="76200">
            <a:solidFill>
              <a:schemeClr val="bg2"/>
            </a:solidFill>
            <a:headEnd type="triangle"/>
            <a:tailEnd type="triangle"/>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54" name="Straight Arrow Connector 53"/>
          <p:cNvCxnSpPr/>
          <p:nvPr/>
        </p:nvCxnSpPr>
        <p:spPr>
          <a:xfrm>
            <a:off x="2349609" y="4032563"/>
            <a:ext cx="2810009" cy="1809741"/>
          </a:xfrm>
          <a:prstGeom prst="straightConnector1">
            <a:avLst/>
          </a:prstGeom>
          <a:ln w="76200">
            <a:solidFill>
              <a:schemeClr val="bg2"/>
            </a:solidFill>
            <a:headEnd type="triangle"/>
            <a:tailEnd type="triangle"/>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57" name="Straight Arrow Connector 56"/>
          <p:cNvCxnSpPr/>
          <p:nvPr/>
        </p:nvCxnSpPr>
        <p:spPr>
          <a:xfrm>
            <a:off x="4564693" y="4168183"/>
            <a:ext cx="663680" cy="1601199"/>
          </a:xfrm>
          <a:prstGeom prst="straightConnector1">
            <a:avLst/>
          </a:prstGeom>
          <a:ln w="76200">
            <a:solidFill>
              <a:schemeClr val="bg2"/>
            </a:solidFill>
            <a:headEnd type="triangle"/>
            <a:tailEnd type="triangle"/>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60" name="Straight Arrow Connector 59"/>
          <p:cNvCxnSpPr/>
          <p:nvPr/>
        </p:nvCxnSpPr>
        <p:spPr>
          <a:xfrm flipH="1">
            <a:off x="5426551" y="4121079"/>
            <a:ext cx="1651592" cy="1585790"/>
          </a:xfrm>
          <a:prstGeom prst="straightConnector1">
            <a:avLst/>
          </a:prstGeom>
          <a:ln w="76200">
            <a:solidFill>
              <a:schemeClr val="bg2"/>
            </a:solidFill>
            <a:headEnd type="triangle"/>
            <a:tailEnd type="triangle"/>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69" name="Straight Arrow Connector 68"/>
          <p:cNvCxnSpPr/>
          <p:nvPr/>
        </p:nvCxnSpPr>
        <p:spPr>
          <a:xfrm flipH="1">
            <a:off x="5496100" y="5737498"/>
            <a:ext cx="2261511" cy="511591"/>
          </a:xfrm>
          <a:prstGeom prst="straightConnector1">
            <a:avLst/>
          </a:prstGeom>
          <a:ln w="76200">
            <a:solidFill>
              <a:schemeClr val="bg2"/>
            </a:solidFill>
            <a:headEnd type="triangle"/>
            <a:tailEnd type="triangle"/>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72" name="Straight Arrow Connector 71"/>
          <p:cNvCxnSpPr/>
          <p:nvPr/>
        </p:nvCxnSpPr>
        <p:spPr>
          <a:xfrm flipH="1">
            <a:off x="5496100" y="6350798"/>
            <a:ext cx="4573251" cy="52001"/>
          </a:xfrm>
          <a:prstGeom prst="straightConnector1">
            <a:avLst/>
          </a:prstGeom>
          <a:ln w="76200">
            <a:solidFill>
              <a:schemeClr val="bg2"/>
            </a:solidFill>
            <a:headEnd type="triangle"/>
            <a:tailEnd type="triangle"/>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cxnSp>
        <p:nvCxnSpPr>
          <p:cNvPr id="66" name="Straight Arrow Connector 65"/>
          <p:cNvCxnSpPr/>
          <p:nvPr/>
        </p:nvCxnSpPr>
        <p:spPr>
          <a:xfrm flipH="1">
            <a:off x="5472330" y="4361761"/>
            <a:ext cx="3111687" cy="1731571"/>
          </a:xfrm>
          <a:prstGeom prst="straightConnector1">
            <a:avLst/>
          </a:prstGeom>
          <a:ln w="76200">
            <a:solidFill>
              <a:schemeClr val="bg2"/>
            </a:solidFill>
            <a:headEnd type="triangle"/>
            <a:tailEnd type="triangle"/>
          </a:ln>
          <a:effectLst>
            <a:outerShdw blurRad="50800" dist="38100" dir="2700000" algn="tl" rotWithShape="0">
              <a:prstClr val="black">
                <a:alpha val="40000"/>
              </a:prstClr>
            </a:outerShdw>
          </a:effectLst>
        </p:spPr>
        <p:style>
          <a:lnRef idx="3">
            <a:schemeClr val="accent2"/>
          </a:lnRef>
          <a:fillRef idx="0">
            <a:schemeClr val="accent2"/>
          </a:fillRef>
          <a:effectRef idx="2">
            <a:schemeClr val="accent2"/>
          </a:effectRef>
          <a:fontRef idx="minor">
            <a:schemeClr val="tx1"/>
          </a:fontRef>
        </p:style>
      </p:cxnSp>
      <p:sp>
        <p:nvSpPr>
          <p:cNvPr id="3" name="Rounded Rectangle 2"/>
          <p:cNvSpPr/>
          <p:nvPr/>
        </p:nvSpPr>
        <p:spPr>
          <a:xfrm>
            <a:off x="2349609" y="1303689"/>
            <a:ext cx="7304576" cy="1272068"/>
          </a:xfrm>
          <a:prstGeom prst="roundRect">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1">
            <a:schemeClr val="accent6"/>
          </a:lnRef>
          <a:fillRef idx="3">
            <a:schemeClr val="accent6"/>
          </a:fillRef>
          <a:effectRef idx="2">
            <a:schemeClr val="accent6"/>
          </a:effectRef>
          <a:fontRef idx="minor">
            <a:schemeClr val="lt1"/>
          </a:fontRef>
        </p:style>
        <p:txBody>
          <a:bodyPr rtlCol="0" anchor="ctr"/>
          <a:lstStyle/>
          <a:p>
            <a:pPr algn="ctr"/>
            <a:r>
              <a:rPr lang="en-NZ" sz="6600" b="1" dirty="0" smtClean="0">
                <a:effectLst>
                  <a:outerShdw blurRad="38100" dist="38100" dir="2700000" algn="tl">
                    <a:srgbClr val="000000">
                      <a:alpha val="43137"/>
                    </a:srgbClr>
                  </a:outerShdw>
                </a:effectLst>
              </a:rPr>
              <a:t>Encountering Jesus</a:t>
            </a:r>
            <a:endParaRPr lang="en-NZ" sz="66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06779827"/>
      </p:ext>
    </p:extLst>
  </p:cSld>
  <p:clrMapOvr>
    <a:masterClrMapping/>
  </p:clrMapOvr>
  <mc:AlternateContent xmlns:mc="http://schemas.openxmlformats.org/markup-compatibility/2006" xmlns:p14="http://schemas.microsoft.com/office/powerpoint/2010/main">
    <mc:Choice Requires="p14">
      <p:transition spd="slow" p14:dur="17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fade">
                                      <p:cBhvr>
                                        <p:cTn id="7" dur="500"/>
                                        <p:tgtEl>
                                          <p:spTgt spid="4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6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6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0321" y="2336873"/>
            <a:ext cx="9720590" cy="4180936"/>
          </a:xfrm>
        </p:spPr>
        <p:txBody>
          <a:bodyPr>
            <a:normAutofit fontScale="92500" lnSpcReduction="20000"/>
          </a:bodyPr>
          <a:lstStyle/>
          <a:p>
            <a:r>
              <a:rPr lang="en-NZ" dirty="0" smtClean="0">
                <a:effectLst>
                  <a:outerShdw blurRad="38100" dist="38100" dir="2700000" algn="tl">
                    <a:srgbClr val="000000">
                      <a:alpha val="43137"/>
                    </a:srgbClr>
                  </a:outerShdw>
                </a:effectLst>
              </a:rPr>
              <a:t>“In </a:t>
            </a:r>
            <a:r>
              <a:rPr lang="en-NZ" dirty="0">
                <a:effectLst>
                  <a:outerShdw blurRad="38100" dist="38100" dir="2700000" algn="tl">
                    <a:srgbClr val="000000">
                      <a:alpha val="43137"/>
                    </a:srgbClr>
                  </a:outerShdw>
                </a:effectLst>
              </a:rPr>
              <a:t>a Catholic school teaching is much more a vocation than a profession. It is an opportunity to participate in the mission of Jesus by sharing his Good News with the children and young people in our care and their families in our community</a:t>
            </a:r>
            <a:r>
              <a:rPr lang="en-NZ" dirty="0" smtClean="0">
                <a:effectLst>
                  <a:outerShdw blurRad="38100" dist="38100" dir="2700000" algn="tl">
                    <a:srgbClr val="000000">
                      <a:alpha val="43137"/>
                    </a:srgbClr>
                  </a:outerShdw>
                </a:effectLst>
              </a:rPr>
              <a:t>.” </a:t>
            </a:r>
            <a:r>
              <a:rPr lang="en-NZ" sz="1900" dirty="0" smtClean="0">
                <a:effectLst>
                  <a:outerShdw blurRad="38100" dist="38100" dir="2700000" algn="tl">
                    <a:srgbClr val="000000">
                      <a:alpha val="43137"/>
                    </a:srgbClr>
                  </a:outerShdw>
                </a:effectLst>
              </a:rPr>
              <a:t>(p. 4)</a:t>
            </a:r>
            <a:r>
              <a:rPr lang="en-NZ" dirty="0" smtClean="0">
                <a:effectLst>
                  <a:outerShdw blurRad="38100" dist="38100" dir="2700000" algn="tl">
                    <a:srgbClr val="000000">
                      <a:alpha val="43137"/>
                    </a:srgbClr>
                  </a:outerShdw>
                </a:effectLst>
              </a:rPr>
              <a:t/>
            </a:r>
            <a:br>
              <a:rPr lang="en-NZ" dirty="0" smtClean="0">
                <a:effectLst>
                  <a:outerShdw blurRad="38100" dist="38100" dir="2700000" algn="tl">
                    <a:srgbClr val="000000">
                      <a:alpha val="43137"/>
                    </a:srgbClr>
                  </a:outerShdw>
                </a:effectLst>
              </a:rPr>
            </a:br>
            <a:endParaRPr lang="en-NZ" dirty="0" smtClean="0">
              <a:effectLst>
                <a:outerShdw blurRad="38100" dist="38100" dir="2700000" algn="tl">
                  <a:srgbClr val="000000">
                    <a:alpha val="43137"/>
                  </a:srgbClr>
                </a:outerShdw>
              </a:effectLst>
            </a:endParaRPr>
          </a:p>
          <a:p>
            <a:r>
              <a:rPr lang="en-NZ" dirty="0" smtClean="0">
                <a:effectLst>
                  <a:outerShdw blurRad="38100" dist="38100" dir="2700000" algn="tl">
                    <a:srgbClr val="000000">
                      <a:alpha val="43137"/>
                    </a:srgbClr>
                  </a:outerShdw>
                </a:effectLst>
              </a:rPr>
              <a:t>“Teaching </a:t>
            </a:r>
            <a:r>
              <a:rPr lang="en-NZ" dirty="0">
                <a:effectLst>
                  <a:outerShdw blurRad="38100" dist="38100" dir="2700000" algn="tl">
                    <a:srgbClr val="000000">
                      <a:alpha val="43137"/>
                    </a:srgbClr>
                  </a:outerShdw>
                </a:effectLst>
              </a:rPr>
              <a:t>Religious Education is </a:t>
            </a:r>
            <a:r>
              <a:rPr lang="en-NZ" b="1" dirty="0">
                <a:effectLst>
                  <a:outerShdw blurRad="38100" dist="38100" dir="2700000" algn="tl">
                    <a:srgbClr val="000000">
                      <a:alpha val="43137"/>
                    </a:srgbClr>
                  </a:outerShdw>
                </a:effectLst>
              </a:rPr>
              <a:t>hard work</a:t>
            </a:r>
            <a:r>
              <a:rPr lang="en-NZ" dirty="0">
                <a:effectLst>
                  <a:outerShdw blurRad="38100" dist="38100" dir="2700000" algn="tl">
                    <a:srgbClr val="000000">
                      <a:alpha val="43137"/>
                    </a:srgbClr>
                  </a:outerShdw>
                </a:effectLst>
              </a:rPr>
              <a:t>, especially </a:t>
            </a:r>
            <a:r>
              <a:rPr lang="en-NZ" dirty="0" smtClean="0">
                <a:effectLst>
                  <a:outerShdw blurRad="38100" dist="38100" dir="2700000" algn="tl">
                    <a:srgbClr val="000000">
                      <a:alpha val="43137"/>
                    </a:srgbClr>
                  </a:outerShdw>
                </a:effectLst>
              </a:rPr>
              <a:t/>
            </a:r>
            <a:br>
              <a:rPr lang="en-NZ" dirty="0" smtClean="0">
                <a:effectLst>
                  <a:outerShdw blurRad="38100" dist="38100" dir="2700000" algn="tl">
                    <a:srgbClr val="000000">
                      <a:alpha val="43137"/>
                    </a:srgbClr>
                  </a:outerShdw>
                </a:effectLst>
              </a:rPr>
            </a:br>
            <a:r>
              <a:rPr lang="en-NZ" dirty="0" smtClean="0">
                <a:effectLst>
                  <a:outerShdw blurRad="38100" dist="38100" dir="2700000" algn="tl">
                    <a:srgbClr val="000000">
                      <a:alpha val="43137"/>
                    </a:srgbClr>
                  </a:outerShdw>
                </a:effectLst>
              </a:rPr>
              <a:t>in </a:t>
            </a:r>
            <a:r>
              <a:rPr lang="en-NZ" dirty="0">
                <a:effectLst>
                  <a:outerShdw blurRad="38100" dist="38100" dir="2700000" algn="tl">
                    <a:srgbClr val="000000">
                      <a:alpha val="43137"/>
                    </a:srgbClr>
                  </a:outerShdw>
                </a:effectLst>
              </a:rPr>
              <a:t>the face of growing secularisation and increasing </a:t>
            </a:r>
            <a:r>
              <a:rPr lang="en-NZ" dirty="0" smtClean="0">
                <a:effectLst>
                  <a:outerShdw blurRad="38100" dist="38100" dir="2700000" algn="tl">
                    <a:srgbClr val="000000">
                      <a:alpha val="43137"/>
                    </a:srgbClr>
                  </a:outerShdw>
                </a:effectLst>
              </a:rPr>
              <a:t/>
            </a:r>
            <a:br>
              <a:rPr lang="en-NZ" dirty="0" smtClean="0">
                <a:effectLst>
                  <a:outerShdw blurRad="38100" dist="38100" dir="2700000" algn="tl">
                    <a:srgbClr val="000000">
                      <a:alpha val="43137"/>
                    </a:srgbClr>
                  </a:outerShdw>
                </a:effectLst>
              </a:rPr>
            </a:br>
            <a:r>
              <a:rPr lang="en-NZ" dirty="0" smtClean="0">
                <a:effectLst>
                  <a:outerShdw blurRad="38100" dist="38100" dir="2700000" algn="tl">
                    <a:srgbClr val="000000">
                      <a:alpha val="43137"/>
                    </a:srgbClr>
                  </a:outerShdw>
                </a:effectLst>
              </a:rPr>
              <a:t>demands </a:t>
            </a:r>
            <a:r>
              <a:rPr lang="en-NZ" dirty="0">
                <a:effectLst>
                  <a:outerShdw blurRad="38100" dist="38100" dir="2700000" algn="tl">
                    <a:srgbClr val="000000">
                      <a:alpha val="43137"/>
                    </a:srgbClr>
                  </a:outerShdw>
                </a:effectLst>
              </a:rPr>
              <a:t>on teachers’ time in terms of compliance </a:t>
            </a:r>
            <a:r>
              <a:rPr lang="en-NZ" dirty="0" smtClean="0">
                <a:effectLst>
                  <a:outerShdw blurRad="38100" dist="38100" dir="2700000" algn="tl">
                    <a:srgbClr val="000000">
                      <a:alpha val="43137"/>
                    </a:srgbClr>
                  </a:outerShdw>
                </a:effectLst>
              </a:rPr>
              <a:t/>
            </a:r>
            <a:br>
              <a:rPr lang="en-NZ" dirty="0" smtClean="0">
                <a:effectLst>
                  <a:outerShdw blurRad="38100" dist="38100" dir="2700000" algn="tl">
                    <a:srgbClr val="000000">
                      <a:alpha val="43137"/>
                    </a:srgbClr>
                  </a:outerShdw>
                </a:effectLst>
              </a:rPr>
            </a:br>
            <a:r>
              <a:rPr lang="en-NZ" dirty="0" smtClean="0">
                <a:effectLst>
                  <a:outerShdw blurRad="38100" dist="38100" dir="2700000" algn="tl">
                    <a:srgbClr val="000000">
                      <a:alpha val="43137"/>
                    </a:srgbClr>
                  </a:outerShdw>
                </a:effectLst>
              </a:rPr>
              <a:t>and </a:t>
            </a:r>
            <a:r>
              <a:rPr lang="en-NZ" dirty="0">
                <a:effectLst>
                  <a:outerShdw blurRad="38100" dist="38100" dir="2700000" algn="tl">
                    <a:srgbClr val="000000">
                      <a:alpha val="43137"/>
                    </a:srgbClr>
                  </a:outerShdw>
                </a:effectLst>
              </a:rPr>
              <a:t>professional expectations</a:t>
            </a:r>
            <a:r>
              <a:rPr lang="en-NZ" dirty="0" smtClean="0">
                <a:effectLst>
                  <a:outerShdw blurRad="38100" dist="38100" dir="2700000" algn="tl">
                    <a:srgbClr val="000000">
                      <a:alpha val="43137"/>
                    </a:srgbClr>
                  </a:outerShdw>
                </a:effectLst>
              </a:rPr>
              <a:t>.” </a:t>
            </a:r>
            <a:r>
              <a:rPr lang="en-NZ" sz="1900" dirty="0">
                <a:solidFill>
                  <a:prstClr val="black"/>
                </a:solidFill>
              </a:rPr>
              <a:t>(p. 4)</a:t>
            </a:r>
            <a:r>
              <a:rPr lang="en-NZ" dirty="0" smtClean="0"/>
              <a:t/>
            </a:r>
            <a:br>
              <a:rPr lang="en-NZ" dirty="0" smtClean="0"/>
            </a:br>
            <a:r>
              <a:rPr lang="en-NZ" dirty="0" smtClean="0"/>
              <a:t>						</a:t>
            </a:r>
          </a:p>
        </p:txBody>
      </p:sp>
      <p:cxnSp>
        <p:nvCxnSpPr>
          <p:cNvPr id="6" name="Straight Connector 5"/>
          <p:cNvCxnSpPr/>
          <p:nvPr/>
        </p:nvCxnSpPr>
        <p:spPr>
          <a:xfrm>
            <a:off x="6023992" y="4725144"/>
            <a:ext cx="1584176" cy="0"/>
          </a:xfrm>
          <a:prstGeom prst="line">
            <a:avLst/>
          </a:prstGeom>
          <a:ln w="38100"/>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pic>
        <p:nvPicPr>
          <p:cNvPr id="7" name="Picture 6"/>
          <p:cNvPicPr>
            <a:picLocks noChangeAspect="1"/>
          </p:cNvPicPr>
          <p:nvPr/>
        </p:nvPicPr>
        <p:blipFill rotWithShape="1">
          <a:blip r:embed="rId3"/>
          <a:srcRect l="1266" t="201" r="835" b="769"/>
          <a:stretch/>
        </p:blipFill>
        <p:spPr>
          <a:xfrm rot="399962">
            <a:off x="10459380" y="350249"/>
            <a:ext cx="1388468" cy="193599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9" name="Title 1"/>
          <p:cNvSpPr txBox="1">
            <a:spLocks/>
          </p:cNvSpPr>
          <p:nvPr/>
        </p:nvSpPr>
        <p:spPr>
          <a:xfrm>
            <a:off x="1559496" y="332656"/>
            <a:ext cx="9217024"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rgbClr val="007854"/>
                </a:solidFill>
                <a:effectLst>
                  <a:outerShdw blurRad="38100" dist="38100" dir="2700000" algn="tl">
                    <a:srgbClr val="000000">
                      <a:alpha val="43137"/>
                    </a:srgbClr>
                  </a:outerShdw>
                </a:effectLst>
                <a:latin typeface="+mj-lt"/>
                <a:ea typeface="+mj-ea"/>
                <a:cs typeface="+mj-cs"/>
              </a:defRPr>
            </a:lvl1pPr>
          </a:lstStyle>
          <a:p>
            <a:pPr fontAlgn="auto">
              <a:spcAft>
                <a:spcPts val="0"/>
              </a:spcAft>
            </a:pPr>
            <a:r>
              <a:rPr lang="en-NZ" dirty="0" smtClean="0"/>
              <a:t>So… Being ‘Real’</a:t>
            </a:r>
            <a:endParaRPr lang="en-NZ" dirty="0"/>
          </a:p>
        </p:txBody>
      </p:sp>
    </p:spTree>
    <p:extLst>
      <p:ext uri="{BB962C8B-B14F-4D97-AF65-F5344CB8AC3E}">
        <p14:creationId xmlns:p14="http://schemas.microsoft.com/office/powerpoint/2010/main" val="127576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0321" y="2336873"/>
            <a:ext cx="9720590" cy="4180936"/>
          </a:xfrm>
        </p:spPr>
        <p:txBody>
          <a:bodyPr>
            <a:normAutofit/>
          </a:bodyPr>
          <a:lstStyle/>
          <a:p>
            <a:r>
              <a:rPr lang="en-NZ" sz="3200" dirty="0"/>
              <a:t>“</a:t>
            </a:r>
            <a:r>
              <a:rPr lang="en-NZ" sz="3200" dirty="0">
                <a:effectLst>
                  <a:outerShdw blurRad="38100" dist="38100" dir="2700000" algn="tl">
                    <a:srgbClr val="000000">
                      <a:alpha val="43137"/>
                    </a:srgbClr>
                  </a:outerShdw>
                </a:effectLst>
              </a:rPr>
              <a:t>Yet this is what Jesus calls us to do, to recognise that in the face of a changing world, fluid values, </a:t>
            </a:r>
            <a:r>
              <a:rPr lang="en-NZ" sz="3200" dirty="0" smtClean="0">
                <a:effectLst>
                  <a:outerShdw blurRad="38100" dist="38100" dir="2700000" algn="tl">
                    <a:srgbClr val="000000">
                      <a:alpha val="43137"/>
                    </a:srgbClr>
                  </a:outerShdw>
                </a:effectLst>
              </a:rPr>
              <a:t/>
            </a:r>
            <a:br>
              <a:rPr lang="en-NZ" sz="3200" dirty="0" smtClean="0">
                <a:effectLst>
                  <a:outerShdw blurRad="38100" dist="38100" dir="2700000" algn="tl">
                    <a:srgbClr val="000000">
                      <a:alpha val="43137"/>
                    </a:srgbClr>
                  </a:outerShdw>
                </a:effectLst>
              </a:rPr>
            </a:br>
            <a:r>
              <a:rPr lang="en-NZ" sz="3200" dirty="0" smtClean="0">
                <a:effectLst>
                  <a:outerShdw blurRad="38100" dist="38100" dir="2700000" algn="tl">
                    <a:srgbClr val="000000">
                      <a:alpha val="43137"/>
                    </a:srgbClr>
                  </a:outerShdw>
                </a:effectLst>
              </a:rPr>
              <a:t>inconsistent </a:t>
            </a:r>
            <a:r>
              <a:rPr lang="en-NZ" sz="3200" dirty="0">
                <a:effectLst>
                  <a:outerShdw blurRad="38100" dist="38100" dir="2700000" algn="tl">
                    <a:srgbClr val="000000">
                      <a:alpha val="43137"/>
                    </a:srgbClr>
                  </a:outerShdw>
                </a:effectLst>
              </a:rPr>
              <a:t>justice, increased individualism and often a decreased awareness of God’s presence, </a:t>
            </a:r>
            <a:r>
              <a:rPr lang="en-NZ" sz="3200" dirty="0" smtClean="0">
                <a:effectLst>
                  <a:outerShdw blurRad="38100" dist="38100" dir="2700000" algn="tl">
                    <a:srgbClr val="000000">
                      <a:alpha val="43137"/>
                    </a:srgbClr>
                  </a:outerShdw>
                </a:effectLst>
              </a:rPr>
              <a:t/>
            </a:r>
            <a:br>
              <a:rPr lang="en-NZ" sz="3200" dirty="0" smtClean="0">
                <a:effectLst>
                  <a:outerShdw blurRad="38100" dist="38100" dir="2700000" algn="tl">
                    <a:srgbClr val="000000">
                      <a:alpha val="43137"/>
                    </a:srgbClr>
                  </a:outerShdw>
                </a:effectLst>
              </a:rPr>
            </a:br>
            <a:r>
              <a:rPr lang="en-NZ" sz="3600" b="1" dirty="0" smtClean="0">
                <a:effectLst>
                  <a:outerShdw blurRad="38100" dist="38100" dir="2700000" algn="tl">
                    <a:srgbClr val="000000">
                      <a:alpha val="43137"/>
                    </a:srgbClr>
                  </a:outerShdw>
                </a:effectLst>
              </a:rPr>
              <a:t>the </a:t>
            </a:r>
            <a:r>
              <a:rPr lang="en-NZ" sz="3600" b="1" dirty="0">
                <a:effectLst>
                  <a:outerShdw blurRad="38100" dist="38100" dir="2700000" algn="tl">
                    <a:srgbClr val="000000">
                      <a:alpha val="43137"/>
                    </a:srgbClr>
                  </a:outerShdw>
                </a:effectLst>
              </a:rPr>
              <a:t>teacher of RE chooses to be the </a:t>
            </a:r>
            <a:r>
              <a:rPr lang="en-NZ" sz="3600" b="1" dirty="0" smtClean="0">
                <a:effectLst>
                  <a:outerShdw blurRad="38100" dist="38100" dir="2700000" algn="tl">
                    <a:srgbClr val="000000">
                      <a:alpha val="43137"/>
                    </a:srgbClr>
                  </a:outerShdw>
                </a:effectLst>
              </a:rPr>
              <a:t/>
            </a:r>
            <a:br>
              <a:rPr lang="en-NZ" sz="3600" b="1" dirty="0" smtClean="0">
                <a:effectLst>
                  <a:outerShdw blurRad="38100" dist="38100" dir="2700000" algn="tl">
                    <a:srgbClr val="000000">
                      <a:alpha val="43137"/>
                    </a:srgbClr>
                  </a:outerShdw>
                </a:effectLst>
              </a:rPr>
            </a:br>
            <a:r>
              <a:rPr lang="en-NZ" sz="3600" b="1" dirty="0" smtClean="0">
                <a:effectLst>
                  <a:outerShdw blurRad="38100" dist="38100" dir="2700000" algn="tl">
                    <a:srgbClr val="000000">
                      <a:alpha val="43137"/>
                    </a:srgbClr>
                  </a:outerShdw>
                </a:effectLst>
              </a:rPr>
              <a:t>instrument </a:t>
            </a:r>
            <a:r>
              <a:rPr lang="en-NZ" sz="3600" b="1" dirty="0">
                <a:effectLst>
                  <a:outerShdw blurRad="38100" dist="38100" dir="2700000" algn="tl">
                    <a:srgbClr val="000000">
                      <a:alpha val="43137"/>
                    </a:srgbClr>
                  </a:outerShdw>
                </a:effectLst>
              </a:rPr>
              <a:t>of a different </a:t>
            </a:r>
            <a:r>
              <a:rPr lang="en-NZ" sz="3600" b="1" dirty="0" smtClean="0">
                <a:effectLst>
                  <a:outerShdw blurRad="38100" dist="38100" dir="2700000" algn="tl">
                    <a:srgbClr val="000000">
                      <a:alpha val="43137"/>
                    </a:srgbClr>
                  </a:outerShdw>
                </a:effectLst>
              </a:rPr>
              <a:t>message</a:t>
            </a:r>
            <a:r>
              <a:rPr lang="en-NZ" sz="3600" dirty="0" smtClean="0"/>
              <a:t>…</a:t>
            </a:r>
            <a:r>
              <a:rPr lang="en-NZ" sz="3200" dirty="0" smtClean="0"/>
              <a:t>”</a:t>
            </a:r>
            <a:r>
              <a:rPr lang="en-NZ" sz="3600" dirty="0" smtClean="0"/>
              <a:t> </a:t>
            </a:r>
            <a:r>
              <a:rPr lang="en-NZ" sz="3200" dirty="0" smtClean="0"/>
              <a:t/>
            </a:r>
            <a:br>
              <a:rPr lang="en-NZ" sz="3200" dirty="0" smtClean="0"/>
            </a:br>
            <a:r>
              <a:rPr lang="en-NZ" sz="3200" dirty="0" smtClean="0"/>
              <a:t>						</a:t>
            </a:r>
            <a:r>
              <a:rPr lang="en-NZ" sz="1800" dirty="0" smtClean="0"/>
              <a:t>(p. 4)</a:t>
            </a:r>
            <a:r>
              <a:rPr lang="en-NZ" sz="3200" dirty="0" smtClean="0"/>
              <a:t/>
            </a:r>
            <a:br>
              <a:rPr lang="en-NZ" sz="3200" dirty="0" smtClean="0"/>
            </a:br>
            <a:endParaRPr lang="en-NZ" sz="3200" dirty="0" smtClean="0"/>
          </a:p>
        </p:txBody>
      </p:sp>
      <p:pic>
        <p:nvPicPr>
          <p:cNvPr id="4" name="Picture 3"/>
          <p:cNvPicPr>
            <a:picLocks noChangeAspect="1"/>
          </p:cNvPicPr>
          <p:nvPr/>
        </p:nvPicPr>
        <p:blipFill>
          <a:blip r:embed="rId3"/>
          <a:stretch>
            <a:fillRect/>
          </a:stretch>
        </p:blipFill>
        <p:spPr>
          <a:xfrm>
            <a:off x="8934822" y="4243365"/>
            <a:ext cx="2072800" cy="22051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cxnSp>
        <p:nvCxnSpPr>
          <p:cNvPr id="6" name="Straight Connector 5"/>
          <p:cNvCxnSpPr/>
          <p:nvPr/>
        </p:nvCxnSpPr>
        <p:spPr>
          <a:xfrm>
            <a:off x="3143672" y="3224425"/>
            <a:ext cx="2527110" cy="14403"/>
          </a:xfrm>
          <a:prstGeom prst="line">
            <a:avLst/>
          </a:prstGeom>
          <a:ln w="38100"/>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7" name="Straight Connector 6"/>
          <p:cNvCxnSpPr/>
          <p:nvPr/>
        </p:nvCxnSpPr>
        <p:spPr>
          <a:xfrm flipV="1">
            <a:off x="5795705" y="3224425"/>
            <a:ext cx="2054772" cy="9008"/>
          </a:xfrm>
          <a:prstGeom prst="line">
            <a:avLst/>
          </a:prstGeom>
          <a:ln w="38100"/>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9" name="Straight Connector 8"/>
          <p:cNvCxnSpPr/>
          <p:nvPr/>
        </p:nvCxnSpPr>
        <p:spPr>
          <a:xfrm>
            <a:off x="983460" y="3665858"/>
            <a:ext cx="3168324" cy="0"/>
          </a:xfrm>
          <a:prstGeom prst="line">
            <a:avLst/>
          </a:prstGeom>
          <a:ln w="38100"/>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1" name="Straight Connector 10"/>
          <p:cNvCxnSpPr/>
          <p:nvPr/>
        </p:nvCxnSpPr>
        <p:spPr>
          <a:xfrm>
            <a:off x="4367808" y="3665858"/>
            <a:ext cx="3816424" cy="0"/>
          </a:xfrm>
          <a:prstGeom prst="line">
            <a:avLst/>
          </a:prstGeom>
          <a:ln w="38100"/>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cxnSp>
        <p:nvCxnSpPr>
          <p:cNvPr id="13" name="Straight Connector 12"/>
          <p:cNvCxnSpPr/>
          <p:nvPr/>
        </p:nvCxnSpPr>
        <p:spPr>
          <a:xfrm>
            <a:off x="996901" y="4083881"/>
            <a:ext cx="6541430" cy="41788"/>
          </a:xfrm>
          <a:prstGeom prst="line">
            <a:avLst/>
          </a:prstGeom>
          <a:ln w="38100"/>
          <a:effectLst>
            <a:outerShdw blurRad="50800" dist="38100" dir="2700000" algn="tl" rotWithShape="0">
              <a:prstClr val="black">
                <a:alpha val="40000"/>
              </a:prstClr>
            </a:outerShdw>
          </a:effectLst>
        </p:spPr>
        <p:style>
          <a:lnRef idx="3">
            <a:schemeClr val="accent1"/>
          </a:lnRef>
          <a:fillRef idx="0">
            <a:schemeClr val="accent1"/>
          </a:fillRef>
          <a:effectRef idx="2">
            <a:schemeClr val="accent1"/>
          </a:effectRef>
          <a:fontRef idx="minor">
            <a:schemeClr val="tx1"/>
          </a:fontRef>
        </p:style>
      </p:cxnSp>
      <p:sp>
        <p:nvSpPr>
          <p:cNvPr id="15" name="Rectangle 14"/>
          <p:cNvSpPr/>
          <p:nvPr/>
        </p:nvSpPr>
        <p:spPr>
          <a:xfrm>
            <a:off x="886772" y="4149507"/>
            <a:ext cx="7841599" cy="1048607"/>
          </a:xfrm>
          <a:prstGeom prst="rect">
            <a:avLst/>
          </a:prstGeom>
          <a:noFill/>
          <a:ln w="38100">
            <a:solidFill>
              <a:schemeClr val="accent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sp>
        <p:nvSpPr>
          <p:cNvPr id="17" name="Title 1"/>
          <p:cNvSpPr txBox="1">
            <a:spLocks/>
          </p:cNvSpPr>
          <p:nvPr/>
        </p:nvSpPr>
        <p:spPr>
          <a:xfrm>
            <a:off x="1559496" y="332656"/>
            <a:ext cx="9217024"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rgbClr val="007854"/>
                </a:solidFill>
                <a:effectLst>
                  <a:outerShdw blurRad="38100" dist="38100" dir="2700000" algn="tl">
                    <a:srgbClr val="000000">
                      <a:alpha val="43137"/>
                    </a:srgbClr>
                  </a:outerShdw>
                </a:effectLst>
                <a:latin typeface="+mj-lt"/>
                <a:ea typeface="+mj-ea"/>
                <a:cs typeface="+mj-cs"/>
              </a:defRPr>
            </a:lvl1pPr>
          </a:lstStyle>
          <a:p>
            <a:pPr fontAlgn="auto">
              <a:spcAft>
                <a:spcPts val="0"/>
              </a:spcAft>
            </a:pPr>
            <a:r>
              <a:rPr lang="en-NZ" dirty="0" smtClean="0"/>
              <a:t>So… Being ‘Real’</a:t>
            </a:r>
            <a:endParaRPr lang="en-NZ" dirty="0"/>
          </a:p>
        </p:txBody>
      </p:sp>
    </p:spTree>
    <p:extLst>
      <p:ext uri="{BB962C8B-B14F-4D97-AF65-F5344CB8AC3E}">
        <p14:creationId xmlns:p14="http://schemas.microsoft.com/office/powerpoint/2010/main" val="1458459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par>
                                <p:cTn id="13" presetID="22" presetClass="entr" presetSubtype="8"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7"/>
                                        </p:tgtEl>
                                      </p:cBhvr>
                                    </p:animEffect>
                                    <p:set>
                                      <p:cBhvr>
                                        <p:cTn id="20" dur="1" fill="hold">
                                          <p:stCondLst>
                                            <p:cond delay="499"/>
                                          </p:stCondLst>
                                        </p:cTn>
                                        <p:tgtEl>
                                          <p:spTgt spid="7"/>
                                        </p:tgtEl>
                                        <p:attrNameLst>
                                          <p:attrName>style.visibility</p:attrName>
                                        </p:attrNameLst>
                                      </p:cBhvr>
                                      <p:to>
                                        <p:strVal val="hidden"/>
                                      </p:to>
                                    </p:set>
                                  </p:childTnLst>
                                </p:cTn>
                              </p:par>
                              <p:par>
                                <p:cTn id="21" presetID="22" presetClass="entr" presetSubtype="8"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wipe(left)">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nodeType="clickEffect">
                                  <p:stCondLst>
                                    <p:cond delay="0"/>
                                  </p:stCondLst>
                                  <p:childTnLst>
                                    <p:animEffect transition="out" filter="fade">
                                      <p:cBhvr>
                                        <p:cTn id="27" dur="500"/>
                                        <p:tgtEl>
                                          <p:spTgt spid="9"/>
                                        </p:tgtEl>
                                      </p:cBhvr>
                                    </p:animEffect>
                                    <p:set>
                                      <p:cBhvr>
                                        <p:cTn id="28" dur="1" fill="hold">
                                          <p:stCondLst>
                                            <p:cond delay="499"/>
                                          </p:stCondLst>
                                        </p:cTn>
                                        <p:tgtEl>
                                          <p:spTgt spid="9"/>
                                        </p:tgtEl>
                                        <p:attrNameLst>
                                          <p:attrName>style.visibility</p:attrName>
                                        </p:attrNameLst>
                                      </p:cBhvr>
                                      <p:to>
                                        <p:strVal val="hidden"/>
                                      </p:to>
                                    </p:set>
                                  </p:childTnLst>
                                </p:cTn>
                              </p:par>
                              <p:par>
                                <p:cTn id="29" presetID="22" presetClass="entr" presetSubtype="8"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11"/>
                                        </p:tgtEl>
                                      </p:cBhvr>
                                    </p:animEffect>
                                    <p:set>
                                      <p:cBhvr>
                                        <p:cTn id="36" dur="1" fill="hold">
                                          <p:stCondLst>
                                            <p:cond delay="499"/>
                                          </p:stCondLst>
                                        </p:cTn>
                                        <p:tgtEl>
                                          <p:spTgt spid="11"/>
                                        </p:tgtEl>
                                        <p:attrNameLst>
                                          <p:attrName>style.visibility</p:attrName>
                                        </p:attrNameLst>
                                      </p:cBhvr>
                                      <p:to>
                                        <p:strVal val="hidden"/>
                                      </p:to>
                                    </p:set>
                                  </p:childTnLst>
                                </p:cTn>
                              </p:par>
                              <p:par>
                                <p:cTn id="37" presetID="22" presetClass="entr" presetSubtype="8" fill="hold" nodeType="withEffect">
                                  <p:stCondLst>
                                    <p:cond delay="0"/>
                                  </p:stCondLst>
                                  <p:childTnLst>
                                    <p:set>
                                      <p:cBhvr>
                                        <p:cTn id="38" dur="1" fill="hold">
                                          <p:stCondLst>
                                            <p:cond delay="0"/>
                                          </p:stCondLst>
                                        </p:cTn>
                                        <p:tgtEl>
                                          <p:spTgt spid="13"/>
                                        </p:tgtEl>
                                        <p:attrNameLst>
                                          <p:attrName>style.visibility</p:attrName>
                                        </p:attrNameLst>
                                      </p:cBhvr>
                                      <p:to>
                                        <p:strVal val="visible"/>
                                      </p:to>
                                    </p:set>
                                    <p:animEffect transition="in" filter="wipe(left)">
                                      <p:cBhvr>
                                        <p:cTn id="39" dur="500"/>
                                        <p:tgtEl>
                                          <p:spTgt spid="1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0321" y="2336873"/>
            <a:ext cx="9720590" cy="4180936"/>
          </a:xfrm>
        </p:spPr>
        <p:txBody>
          <a:bodyPr>
            <a:normAutofit/>
          </a:bodyPr>
          <a:lstStyle/>
          <a:p>
            <a:pPr marL="0" indent="0">
              <a:buNone/>
            </a:pPr>
            <a:r>
              <a:rPr lang="en-NZ" sz="3200" dirty="0" smtClean="0">
                <a:effectLst>
                  <a:outerShdw blurRad="38100" dist="38100" dir="2700000" algn="tl">
                    <a:srgbClr val="000000">
                      <a:alpha val="43137"/>
                    </a:srgbClr>
                  </a:outerShdw>
                </a:effectLst>
              </a:rPr>
              <a:t>We are called to respond to the very call of Jesus.</a:t>
            </a:r>
            <a:r>
              <a:rPr lang="en-NZ" sz="3200" dirty="0" smtClean="0"/>
              <a:t/>
            </a:r>
            <a:br>
              <a:rPr lang="en-NZ" sz="3200" dirty="0" smtClean="0"/>
            </a:br>
            <a:endParaRPr lang="en-NZ" sz="3200" dirty="0" smtClean="0"/>
          </a:p>
          <a:p>
            <a:pPr marL="0" indent="0">
              <a:buNone/>
            </a:pPr>
            <a:r>
              <a:rPr lang="en-NZ" sz="3200" dirty="0"/>
              <a:t>“</a:t>
            </a:r>
            <a:r>
              <a:rPr lang="en-NZ" sz="3200" b="1" dirty="0">
                <a:effectLst>
                  <a:outerShdw blurRad="38100" dist="38100" dir="2700000" algn="tl">
                    <a:srgbClr val="000000">
                      <a:alpha val="43137"/>
                    </a:srgbClr>
                  </a:outerShdw>
                </a:effectLst>
              </a:rPr>
              <a:t>It’s Good News</a:t>
            </a:r>
            <a:r>
              <a:rPr lang="en-NZ" sz="3200" dirty="0"/>
              <a:t>. </a:t>
            </a:r>
            <a:r>
              <a:rPr lang="en-NZ" sz="3200" dirty="0">
                <a:effectLst>
                  <a:outerShdw blurRad="38100" dist="38100" dir="2700000" algn="tl">
                    <a:srgbClr val="000000">
                      <a:alpha val="43137"/>
                    </a:srgbClr>
                  </a:outerShdw>
                </a:effectLst>
              </a:rPr>
              <a:t>The really tricky part for teachers is holding on to enthusiasm, creativity and </a:t>
            </a:r>
            <a:r>
              <a:rPr lang="en-NZ" sz="3200" dirty="0" smtClean="0">
                <a:effectLst>
                  <a:outerShdw blurRad="38100" dist="38100" dir="2700000" algn="tl">
                    <a:srgbClr val="000000">
                      <a:alpha val="43137"/>
                    </a:srgbClr>
                  </a:outerShdw>
                </a:effectLst>
              </a:rPr>
              <a:t/>
            </a:r>
            <a:br>
              <a:rPr lang="en-NZ" sz="3200" dirty="0" smtClean="0">
                <a:effectLst>
                  <a:outerShdw blurRad="38100" dist="38100" dir="2700000" algn="tl">
                    <a:srgbClr val="000000">
                      <a:alpha val="43137"/>
                    </a:srgbClr>
                  </a:outerShdw>
                </a:effectLst>
              </a:rPr>
            </a:br>
            <a:r>
              <a:rPr lang="en-NZ" sz="3200" dirty="0" smtClean="0">
                <a:effectLst>
                  <a:outerShdw blurRad="38100" dist="38100" dir="2700000" algn="tl">
                    <a:srgbClr val="000000">
                      <a:alpha val="43137"/>
                    </a:srgbClr>
                  </a:outerShdw>
                </a:effectLst>
              </a:rPr>
              <a:t>energy </a:t>
            </a:r>
            <a:r>
              <a:rPr lang="en-NZ" sz="3200" dirty="0">
                <a:effectLst>
                  <a:outerShdw blurRad="38100" dist="38100" dir="2700000" algn="tl">
                    <a:srgbClr val="000000">
                      <a:alpha val="43137"/>
                    </a:srgbClr>
                  </a:outerShdw>
                </a:effectLst>
              </a:rPr>
              <a:t>in the midst of so many other </a:t>
            </a:r>
            <a:r>
              <a:rPr lang="en-NZ" sz="3200" dirty="0" smtClean="0">
                <a:effectLst>
                  <a:outerShdw blurRad="38100" dist="38100" dir="2700000" algn="tl">
                    <a:srgbClr val="000000">
                      <a:alpha val="43137"/>
                    </a:srgbClr>
                  </a:outerShdw>
                </a:effectLst>
              </a:rPr>
              <a:t/>
            </a:r>
            <a:br>
              <a:rPr lang="en-NZ" sz="3200" dirty="0" smtClean="0">
                <a:effectLst>
                  <a:outerShdw blurRad="38100" dist="38100" dir="2700000" algn="tl">
                    <a:srgbClr val="000000">
                      <a:alpha val="43137"/>
                    </a:srgbClr>
                  </a:outerShdw>
                </a:effectLst>
              </a:rPr>
            </a:br>
            <a:r>
              <a:rPr lang="en-NZ" sz="3200" dirty="0" smtClean="0">
                <a:effectLst>
                  <a:outerShdw blurRad="38100" dist="38100" dir="2700000" algn="tl">
                    <a:srgbClr val="000000">
                      <a:alpha val="43137"/>
                    </a:srgbClr>
                  </a:outerShdw>
                </a:effectLst>
              </a:rPr>
              <a:t>demands </a:t>
            </a:r>
            <a:r>
              <a:rPr lang="en-NZ" sz="3200" dirty="0">
                <a:effectLst>
                  <a:outerShdw blurRad="38100" dist="38100" dir="2700000" algn="tl">
                    <a:srgbClr val="000000">
                      <a:alpha val="43137"/>
                    </a:srgbClr>
                  </a:outerShdw>
                </a:effectLst>
              </a:rPr>
              <a:t>on their time and work</a:t>
            </a:r>
            <a:r>
              <a:rPr lang="en-NZ" sz="3200" dirty="0" smtClean="0">
                <a:effectLst>
                  <a:outerShdw blurRad="38100" dist="38100" dir="2700000" algn="tl">
                    <a:srgbClr val="000000">
                      <a:alpha val="43137"/>
                    </a:srgbClr>
                  </a:outerShdw>
                </a:effectLst>
              </a:rPr>
              <a:t>.”</a:t>
            </a:r>
            <a:r>
              <a:rPr lang="en-NZ" sz="3200" dirty="0" smtClean="0"/>
              <a:t/>
            </a:r>
            <a:br>
              <a:rPr lang="en-NZ" sz="3200" dirty="0" smtClean="0"/>
            </a:br>
            <a:r>
              <a:rPr lang="en-NZ" sz="3200" dirty="0" smtClean="0"/>
              <a:t>						</a:t>
            </a:r>
            <a:r>
              <a:rPr lang="en-NZ" sz="1800" dirty="0" smtClean="0"/>
              <a:t>(</a:t>
            </a:r>
            <a:r>
              <a:rPr lang="en-NZ" sz="1800" dirty="0" err="1" smtClean="0"/>
              <a:t>Aoraki</a:t>
            </a:r>
            <a:r>
              <a:rPr lang="en-NZ" sz="1800" dirty="0" smtClean="0"/>
              <a:t> – August ‘17)</a:t>
            </a:r>
            <a:r>
              <a:rPr lang="en-NZ" sz="3200" dirty="0" smtClean="0"/>
              <a:t/>
            </a:r>
            <a:br>
              <a:rPr lang="en-NZ" sz="3200" dirty="0" smtClean="0"/>
            </a:br>
            <a:endParaRPr lang="en-NZ" sz="3200" dirty="0" smtClean="0"/>
          </a:p>
        </p:txBody>
      </p:sp>
      <p:pic>
        <p:nvPicPr>
          <p:cNvPr id="4" name="Picture 3"/>
          <p:cNvPicPr>
            <a:picLocks noChangeAspect="1"/>
          </p:cNvPicPr>
          <p:nvPr/>
        </p:nvPicPr>
        <p:blipFill>
          <a:blip r:embed="rId3"/>
          <a:stretch>
            <a:fillRect/>
          </a:stretch>
        </p:blipFill>
        <p:spPr>
          <a:xfrm>
            <a:off x="8934822" y="4243365"/>
            <a:ext cx="2072800" cy="2205106"/>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itle 1"/>
          <p:cNvSpPr txBox="1">
            <a:spLocks/>
          </p:cNvSpPr>
          <p:nvPr/>
        </p:nvSpPr>
        <p:spPr>
          <a:xfrm>
            <a:off x="1559496" y="332656"/>
            <a:ext cx="9217024"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400" b="1" kern="1200">
                <a:solidFill>
                  <a:srgbClr val="007854"/>
                </a:solidFill>
                <a:effectLst>
                  <a:outerShdw blurRad="38100" dist="38100" dir="2700000" algn="tl">
                    <a:srgbClr val="000000">
                      <a:alpha val="43137"/>
                    </a:srgbClr>
                  </a:outerShdw>
                </a:effectLst>
                <a:latin typeface="+mj-lt"/>
                <a:ea typeface="+mj-ea"/>
                <a:cs typeface="+mj-cs"/>
              </a:defRPr>
            </a:lvl1pPr>
          </a:lstStyle>
          <a:p>
            <a:pPr fontAlgn="auto">
              <a:spcAft>
                <a:spcPts val="0"/>
              </a:spcAft>
            </a:pPr>
            <a:r>
              <a:rPr lang="en-NZ" dirty="0" smtClean="0"/>
              <a:t>So… Being ‘Real’</a:t>
            </a:r>
            <a:endParaRPr lang="en-NZ" dirty="0"/>
          </a:p>
        </p:txBody>
      </p:sp>
    </p:spTree>
    <p:extLst>
      <p:ext uri="{BB962C8B-B14F-4D97-AF65-F5344CB8AC3E}">
        <p14:creationId xmlns:p14="http://schemas.microsoft.com/office/powerpoint/2010/main" val="891123650"/>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7858</TotalTime>
  <Words>2731</Words>
  <Application>Microsoft Office PowerPoint</Application>
  <PresentationFormat>Widescreen</PresentationFormat>
  <Paragraphs>205</Paragraphs>
  <Slides>20</Slides>
  <Notes>20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20</vt:i4>
      </vt:variant>
    </vt:vector>
  </HeadingPairs>
  <TitlesOfParts>
    <vt:vector size="26" baseType="lpstr">
      <vt:lpstr>Calibri</vt:lpstr>
      <vt:lpstr>Calibri Light</vt:lpstr>
      <vt:lpstr>Trebuchet MS</vt:lpstr>
      <vt:lpstr>Wingdings</vt:lpstr>
      <vt:lpstr>Arial</vt:lpstr>
      <vt:lpstr>Diseño predeterminado</vt:lpstr>
      <vt:lpstr>Breaking Open  the REBD</vt:lpstr>
      <vt:lpstr>Blessing - Karakia</vt:lpstr>
      <vt:lpstr>Blessing - Karakia</vt:lpstr>
      <vt:lpstr>Session 2 - Overview</vt:lpstr>
      <vt:lpstr>Naming a few misconceptions  “Out There”…</vt:lpstr>
      <vt:lpstr>Our Catholic Schools are about…</vt:lpstr>
      <vt:lpstr>PowerPoint Presentation</vt:lpstr>
      <vt:lpstr>PowerPoint Presentation</vt:lpstr>
      <vt:lpstr>PowerPoint Presentation</vt:lpstr>
      <vt:lpstr>PowerPoint Presentation</vt:lpstr>
      <vt:lpstr>PowerPoint Presentation</vt:lpstr>
      <vt:lpstr>Understanding Religious Education</vt:lpstr>
      <vt:lpstr>So… A reminder about the REBD… It is</vt:lpstr>
      <vt:lpstr>Including…</vt:lpstr>
      <vt:lpstr>All Levels – Planning sheets</vt:lpstr>
      <vt:lpstr>Strands and Modules by Level</vt:lpstr>
      <vt:lpstr>Finally, the REBD -  Spirituality</vt:lpstr>
      <vt:lpstr>Session 2 - Overview</vt:lpstr>
      <vt:lpstr>He Karakia</vt:lpstr>
      <vt:lpstr>Go Well, God Bless</vt:lpstr>
    </vt:vector>
  </TitlesOfParts>
  <Company>Toshiba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Mariajose</dc:creator>
  <cp:lastModifiedBy>Colin MacLeod</cp:lastModifiedBy>
  <cp:revision>724</cp:revision>
  <dcterms:created xsi:type="dcterms:W3CDTF">2010-05-23T14:28:12Z</dcterms:created>
  <dcterms:modified xsi:type="dcterms:W3CDTF">2018-01-22T00:01:27Z</dcterms:modified>
</cp:coreProperties>
</file>